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34.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55.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5.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charts/chart1.xml" ContentType="application/vnd.openxmlformats-officedocument.drawingml.char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olors1.xml" ContentType="application/vnd.ms-office.chartcolorstyle+xml"/>
  <Override PartName="/ppt/theme/themeOverride1.xml" ContentType="application/vnd.openxmlformats-officedocument.themeOverride+xml"/>
  <Override PartName="/ppt/charts/style1.xml" ContentType="application/vnd.ms-office.chart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Metadata/LabelInfo.xml" ContentType="application/vnd.ms-office.classificationlabels+xml"/>
  <Override PartName="/docProps/core.xml" ContentType="application/vnd.openxmlformats-package.core-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8" r:id="rId2"/>
    <p:sldMasterId id="2147483672" r:id="rId3"/>
  </p:sldMasterIdLst>
  <p:notesMasterIdLst>
    <p:notesMasterId r:id="rId75"/>
  </p:notesMasterIdLst>
  <p:sldIdLst>
    <p:sldId id="256" r:id="rId4"/>
    <p:sldId id="257" r:id="rId5"/>
    <p:sldId id="258" r:id="rId6"/>
    <p:sldId id="259" r:id="rId7"/>
    <p:sldId id="614" r:id="rId8"/>
    <p:sldId id="615"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2" r:id="rId31"/>
    <p:sldId id="616" r:id="rId32"/>
    <p:sldId id="618" r:id="rId33"/>
    <p:sldId id="619" r:id="rId34"/>
    <p:sldId id="281" r:id="rId35"/>
    <p:sldId id="613" r:id="rId36"/>
    <p:sldId id="283" r:id="rId37"/>
    <p:sldId id="284" r:id="rId38"/>
    <p:sldId id="285" r:id="rId39"/>
    <p:sldId id="621" r:id="rId40"/>
    <p:sldId id="622" r:id="rId41"/>
    <p:sldId id="624" r:id="rId42"/>
    <p:sldId id="625" r:id="rId43"/>
    <p:sldId id="290" r:id="rId44"/>
    <p:sldId id="291" r:id="rId45"/>
    <p:sldId id="617" r:id="rId46"/>
    <p:sldId id="626" r:id="rId47"/>
    <p:sldId id="292" r:id="rId48"/>
    <p:sldId id="293" r:id="rId49"/>
    <p:sldId id="620" r:id="rId50"/>
    <p:sldId id="294" r:id="rId51"/>
    <p:sldId id="628" r:id="rId52"/>
    <p:sldId id="1595" r:id="rId53"/>
    <p:sldId id="295" r:id="rId54"/>
    <p:sldId id="1597" r:id="rId55"/>
    <p:sldId id="1598" r:id="rId56"/>
    <p:sldId id="1599" r:id="rId57"/>
    <p:sldId id="314" r:id="rId58"/>
    <p:sldId id="1600" r:id="rId59"/>
    <p:sldId id="303" r:id="rId60"/>
    <p:sldId id="304" r:id="rId61"/>
    <p:sldId id="305" r:id="rId62"/>
    <p:sldId id="306" r:id="rId63"/>
    <p:sldId id="307" r:id="rId64"/>
    <p:sldId id="308" r:id="rId65"/>
    <p:sldId id="309" r:id="rId66"/>
    <p:sldId id="310" r:id="rId67"/>
    <p:sldId id="311" r:id="rId68"/>
    <p:sldId id="312" r:id="rId69"/>
    <p:sldId id="313" r:id="rId70"/>
    <p:sldId id="315" r:id="rId71"/>
    <p:sldId id="318" r:id="rId72"/>
    <p:sldId id="317" r:id="rId73"/>
    <p:sldId id="316" r:id="rId74"/>
  </p:sldIdLst>
  <p:sldSz cx="9144000" cy="5143500" type="screen16x9"/>
  <p:notesSz cx="7077075" cy="9363075"/>
  <p:embeddedFontLst>
    <p:embeddedFont>
      <p:font typeface="Avenir" panose="020B0604020202020204" charset="0"/>
      <p:regular r:id="rId76"/>
      <p:italic r:id="rId77"/>
    </p:embeddedFont>
    <p:embeddedFont>
      <p:font typeface="Corbel" panose="020B0503020204020204" pitchFamily="34" charset="0"/>
      <p:regular r:id="rId78"/>
      <p:bold r:id="rId79"/>
      <p:italic r:id="rId80"/>
      <p:boldItalic r:id="rId81"/>
    </p:embeddedFont>
    <p:embeddedFont>
      <p:font typeface="EB Garamond" panose="00000500000000000000" pitchFamily="2" charset="0"/>
      <p:regular r:id="rId82"/>
      <p:bold r:id="rId83"/>
      <p:italic r:id="rId84"/>
      <p:boldItalic r:id="rId85"/>
    </p:embeddedFont>
    <p:embeddedFont>
      <p:font typeface="Garamond" panose="02020404030301010803" pitchFamily="18" charset="0"/>
      <p:regular r:id="rId86"/>
      <p:bold r:id="rId87"/>
      <p:italic r:id="rId88"/>
      <p:boldItalic r:id="rId89"/>
    </p:embeddedFont>
    <p:embeddedFont>
      <p:font typeface="Montserrat" panose="00000500000000000000" pitchFamily="2" charset="0"/>
      <p:regular r:id="rId90"/>
      <p:bold r:id="rId91"/>
      <p:italic r:id="rId92"/>
      <p:boldItalic r:id="rId93"/>
    </p:embeddedFont>
    <p:embeddedFont>
      <p:font typeface="Old Standard TT" panose="020B0604020202020204" charset="0"/>
      <p:regular r:id="rId94"/>
      <p:bold r:id="rId95"/>
      <p:italic r:id="rId96"/>
    </p:embeddedFont>
    <p:embeddedFont>
      <p:font typeface="Quattrocento Sans" panose="020B0502050000020003" pitchFamily="34" charset="0"/>
      <p:regular r:id="rId97"/>
      <p:bold r:id="rId98"/>
      <p:italic r:id="rId99"/>
      <p:boldItalic r:id="rId100"/>
    </p:embeddedFont>
    <p:embeddedFont>
      <p:font typeface="Roboto" panose="02000000000000000000" pitchFamily="2" charset="0"/>
      <p:regular r:id="rId101"/>
      <p:bold r:id="rId102"/>
      <p:italic r:id="rId103"/>
      <p:boldItalic r:id="rId104"/>
    </p:embeddedFont>
    <p:embeddedFont>
      <p:font typeface="Roboto Slab" pitchFamily="2" charset="0"/>
      <p:regular r:id="rId105"/>
      <p:bold r:id="rId10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07" roundtripDataSignature="AMtx7mgf0VGs8SqoxDbMbgIuXmjUIfp9g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29"/>
    <p:restoredTop sz="88815"/>
  </p:normalViewPr>
  <p:slideViewPr>
    <p:cSldViewPr snapToGrid="0">
      <p:cViewPr varScale="1">
        <p:scale>
          <a:sx n="119" d="100"/>
          <a:sy n="119" d="100"/>
        </p:scale>
        <p:origin x="1000" y="480"/>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font" Target="fonts/font9.fntdata"/><Relationship Id="rId89" Type="http://schemas.openxmlformats.org/officeDocument/2006/relationships/font" Target="fonts/font14.fntdata"/><Relationship Id="rId112" Type="http://schemas.openxmlformats.org/officeDocument/2006/relationships/customXml" Target="../customXml/item1.xml"/><Relationship Id="rId16" Type="http://schemas.openxmlformats.org/officeDocument/2006/relationships/slide" Target="slides/slide13.xml"/><Relationship Id="rId107" Type="http://customschemas.google.com/relationships/presentationmetadata" Target="metadata"/><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font" Target="fonts/font4.fntdata"/><Relationship Id="rId102" Type="http://schemas.openxmlformats.org/officeDocument/2006/relationships/font" Target="fonts/font27.fntdata"/><Relationship Id="rId5" Type="http://schemas.openxmlformats.org/officeDocument/2006/relationships/slide" Target="slides/slide2.xml"/><Relationship Id="rId90" Type="http://schemas.openxmlformats.org/officeDocument/2006/relationships/font" Target="fonts/font15.fntdata"/><Relationship Id="rId95" Type="http://schemas.openxmlformats.org/officeDocument/2006/relationships/font" Target="fonts/font20.fntdata"/><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customXml" Target="../customXml/item2.xml"/><Relationship Id="rId80" Type="http://schemas.openxmlformats.org/officeDocument/2006/relationships/font" Target="fonts/font5.fntdata"/><Relationship Id="rId85" Type="http://schemas.openxmlformats.org/officeDocument/2006/relationships/font" Target="fonts/font10.fntdata"/><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font" Target="fonts/font28.fntdata"/><Relationship Id="rId108" Type="http://schemas.openxmlformats.org/officeDocument/2006/relationships/presProps" Target="presProps.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notesMaster" Target="notesMasters/notesMaster1.xml"/><Relationship Id="rId91" Type="http://schemas.openxmlformats.org/officeDocument/2006/relationships/font" Target="fonts/font16.fntdata"/><Relationship Id="rId96" Type="http://schemas.openxmlformats.org/officeDocument/2006/relationships/font" Target="fonts/font21.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font" Target="fonts/font31.fntdata"/><Relationship Id="rId114" Type="http://schemas.openxmlformats.org/officeDocument/2006/relationships/customXml" Target="../customXml/item3.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font" Target="fonts/font3.fntdata"/><Relationship Id="rId81" Type="http://schemas.openxmlformats.org/officeDocument/2006/relationships/font" Target="fonts/font6.fntdata"/><Relationship Id="rId86" Type="http://schemas.openxmlformats.org/officeDocument/2006/relationships/font" Target="fonts/font11.fntdata"/><Relationship Id="rId94" Type="http://schemas.openxmlformats.org/officeDocument/2006/relationships/font" Target="fonts/font19.fntdata"/><Relationship Id="rId99" Type="http://schemas.openxmlformats.org/officeDocument/2006/relationships/font" Target="fonts/font24.fntdata"/><Relationship Id="rId101" Type="http://schemas.openxmlformats.org/officeDocument/2006/relationships/font" Target="fonts/font26.fntdata"/><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viewProps" Target="viewProps.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font" Target="fonts/font1.fntdata"/><Relationship Id="rId97" Type="http://schemas.openxmlformats.org/officeDocument/2006/relationships/font" Target="fonts/font22.fntdata"/><Relationship Id="rId104" Type="http://schemas.openxmlformats.org/officeDocument/2006/relationships/font" Target="fonts/font29.fntdata"/><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font" Target="fonts/font17.fntdata"/><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font" Target="fonts/font12.fntdata"/><Relationship Id="rId110" Type="http://schemas.openxmlformats.org/officeDocument/2006/relationships/theme" Target="theme/theme1.xml"/><Relationship Id="rId61" Type="http://schemas.openxmlformats.org/officeDocument/2006/relationships/slide" Target="slides/slide58.xml"/><Relationship Id="rId82" Type="http://schemas.openxmlformats.org/officeDocument/2006/relationships/font" Target="fonts/font7.fntdata"/><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font" Target="fonts/font2.fntdata"/><Relationship Id="rId100" Type="http://schemas.openxmlformats.org/officeDocument/2006/relationships/font" Target="fonts/font25.fntdata"/><Relationship Id="rId105" Type="http://schemas.openxmlformats.org/officeDocument/2006/relationships/font" Target="fonts/font30.fntdata"/><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font" Target="fonts/font18.fntdata"/><Relationship Id="rId98" Type="http://schemas.openxmlformats.org/officeDocument/2006/relationships/font" Target="fonts/font23.fntdata"/><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font" Target="fonts/font8.fntdata"/><Relationship Id="rId88" Type="http://schemas.openxmlformats.org/officeDocument/2006/relationships/font" Target="fonts/font13.fntdata"/><Relationship Id="rId11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Feuille_de_calcul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CA"/>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CA" dirty="0"/>
              <a:t>Bien-</a:t>
            </a:r>
            <a:r>
              <a:rPr lang="en-CA" dirty="0" err="1"/>
              <a:t>être</a:t>
            </a:r>
            <a:r>
              <a:rPr lang="en-CA" dirty="0"/>
              <a:t> par</a:t>
            </a:r>
            <a:r>
              <a:rPr lang="en-CA" baseline="0" dirty="0"/>
              <a:t> mode de </a:t>
            </a:r>
            <a:r>
              <a:rPr lang="en-CA" baseline="0" dirty="0" err="1"/>
              <a:t>navettage</a:t>
            </a:r>
            <a:endParaRPr lang="en-CA"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CA"/>
        </a:p>
      </c:txPr>
    </c:title>
    <c:autoTitleDeleted val="0"/>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c:spPr>
          <c:invertIfNegative val="0"/>
          <c:dPt>
            <c:idx val="0"/>
            <c:invertIfNegative val="0"/>
            <c:bubble3D val="0"/>
            <c:spPr>
              <a:solidFill>
                <a:srgbClr val="FF0000"/>
              </a:solidFill>
              <a:ln>
                <a:noFill/>
              </a:ln>
              <a:effectLst/>
            </c:spPr>
            <c:extLst>
              <c:ext xmlns:c16="http://schemas.microsoft.com/office/drawing/2014/chart" uri="{C3380CC4-5D6E-409C-BE32-E72D297353CC}">
                <c16:uniqueId val="{00000005-2498-4F52-8C79-D40DB10C5713}"/>
              </c:ext>
            </c:extLst>
          </c:dPt>
          <c:dPt>
            <c:idx val="1"/>
            <c:invertIfNegative val="0"/>
            <c:bubble3D val="0"/>
            <c:spPr>
              <a:solidFill>
                <a:srgbClr val="FFC000"/>
              </a:solidFill>
              <a:ln>
                <a:noFill/>
              </a:ln>
              <a:effectLst/>
            </c:spPr>
            <c:extLst>
              <c:ext xmlns:c16="http://schemas.microsoft.com/office/drawing/2014/chart" uri="{C3380CC4-5D6E-409C-BE32-E72D297353CC}">
                <c16:uniqueId val="{00000004-2498-4F52-8C79-D40DB10C5713}"/>
              </c:ext>
            </c:extLst>
          </c:dPt>
          <c:dPt>
            <c:idx val="2"/>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3-2498-4F52-8C79-D40DB10C5713}"/>
              </c:ext>
            </c:extLst>
          </c:dPt>
          <c:dPt>
            <c:idx val="3"/>
            <c:invertIfNegative val="0"/>
            <c:bubble3D val="0"/>
            <c:spPr>
              <a:solidFill>
                <a:schemeClr val="accent4">
                  <a:lumMod val="75000"/>
                </a:schemeClr>
              </a:solidFill>
              <a:ln>
                <a:noFill/>
              </a:ln>
              <a:effectLst/>
            </c:spPr>
            <c:extLst>
              <c:ext xmlns:c16="http://schemas.microsoft.com/office/drawing/2014/chart" uri="{C3380CC4-5D6E-409C-BE32-E72D297353CC}">
                <c16:uniqueId val="{00000002-2498-4F52-8C79-D40DB10C5713}"/>
              </c:ext>
            </c:extLst>
          </c:dPt>
          <c:dPt>
            <c:idx val="4"/>
            <c:invertIfNegative val="0"/>
            <c:bubble3D val="0"/>
            <c:spPr>
              <a:solidFill>
                <a:schemeClr val="accent4">
                  <a:lumMod val="50000"/>
                </a:schemeClr>
              </a:solidFill>
              <a:ln>
                <a:noFill/>
              </a:ln>
              <a:effectLst/>
            </c:spPr>
            <c:extLst>
              <c:ext xmlns:c16="http://schemas.microsoft.com/office/drawing/2014/chart" uri="{C3380CC4-5D6E-409C-BE32-E72D297353CC}">
                <c16:uniqueId val="{00000000-2816-4005-972E-3C08148B4C43}"/>
              </c:ext>
            </c:extLst>
          </c:dPt>
          <c:dPt>
            <c:idx val="5"/>
            <c:invertIfNegative val="0"/>
            <c:bubble3D val="0"/>
            <c:spPr>
              <a:solidFill>
                <a:srgbClr val="FFFF00"/>
              </a:solidFill>
              <a:ln>
                <a:noFill/>
              </a:ln>
              <a:effectLst/>
            </c:spPr>
            <c:extLst>
              <c:ext xmlns:c16="http://schemas.microsoft.com/office/drawing/2014/chart" uri="{C3380CC4-5D6E-409C-BE32-E72D297353CC}">
                <c16:uniqueId val="{00000001-2498-4F52-8C79-D40DB10C5713}"/>
              </c:ext>
            </c:extLst>
          </c:dPt>
          <c:dPt>
            <c:idx val="6"/>
            <c:invertIfNegative val="0"/>
            <c:bubble3D val="0"/>
            <c:spPr>
              <a:solidFill>
                <a:schemeClr val="accent3">
                  <a:lumMod val="60000"/>
                  <a:lumOff val="40000"/>
                </a:schemeClr>
              </a:solidFill>
              <a:ln>
                <a:noFill/>
              </a:ln>
              <a:effectLst/>
            </c:spPr>
            <c:extLst>
              <c:ext xmlns:c16="http://schemas.microsoft.com/office/drawing/2014/chart" uri="{C3380CC4-5D6E-409C-BE32-E72D297353CC}">
                <c16:uniqueId val="{00000000-2498-4F52-8C79-D40DB10C5713}"/>
              </c:ext>
            </c:extLst>
          </c:dPt>
          <c:cat>
            <c:strRef>
              <c:f>Sheet1!$A$2:$A$8</c:f>
              <c:strCache>
                <c:ptCount val="7"/>
                <c:pt idx="0">
                  <c:v>Auto solo</c:v>
                </c:pt>
                <c:pt idx="1">
                  <c:v>Covoiturage</c:v>
                </c:pt>
                <c:pt idx="2">
                  <c:v>Autobus local</c:v>
                </c:pt>
                <c:pt idx="3">
                  <c:v>Train léger</c:v>
                </c:pt>
                <c:pt idx="4">
                  <c:v>Autobus express</c:v>
                </c:pt>
                <c:pt idx="5">
                  <c:v>Marche</c:v>
                </c:pt>
                <c:pt idx="6">
                  <c:v>Vélo</c:v>
                </c:pt>
              </c:strCache>
            </c:strRef>
          </c:cat>
          <c:val>
            <c:numRef>
              <c:f>Sheet1!$B$2:$B$8</c:f>
              <c:numCache>
                <c:formatCode>General</c:formatCode>
                <c:ptCount val="7"/>
                <c:pt idx="0">
                  <c:v>0.59</c:v>
                </c:pt>
                <c:pt idx="1">
                  <c:v>0.77</c:v>
                </c:pt>
                <c:pt idx="2">
                  <c:v>0.65</c:v>
                </c:pt>
                <c:pt idx="3">
                  <c:v>0.84</c:v>
                </c:pt>
                <c:pt idx="4">
                  <c:v>1.1399999999999999</c:v>
                </c:pt>
                <c:pt idx="5">
                  <c:v>1.47</c:v>
                </c:pt>
                <c:pt idx="6">
                  <c:v>1.59</c:v>
                </c:pt>
              </c:numCache>
            </c:numRef>
          </c:val>
          <c:extLst>
            <c:ext xmlns:c16="http://schemas.microsoft.com/office/drawing/2014/chart" uri="{C3380CC4-5D6E-409C-BE32-E72D297353CC}">
              <c16:uniqueId val="{00000000-8C90-4680-8BFC-44C8BC67846B}"/>
            </c:ext>
          </c:extLst>
        </c:ser>
        <c:dLbls>
          <c:showLegendKey val="0"/>
          <c:showVal val="0"/>
          <c:showCatName val="0"/>
          <c:showSerName val="0"/>
          <c:showPercent val="0"/>
          <c:showBubbleSize val="0"/>
        </c:dLbls>
        <c:gapWidth val="219"/>
        <c:overlap val="-27"/>
        <c:axId val="647104544"/>
        <c:axId val="647105624"/>
      </c:barChart>
      <c:catAx>
        <c:axId val="647104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47105624"/>
        <c:crosses val="autoZero"/>
        <c:auto val="1"/>
        <c:lblAlgn val="ctr"/>
        <c:lblOffset val="100"/>
        <c:noMultiLvlLbl val="0"/>
      </c:catAx>
      <c:valAx>
        <c:axId val="64710562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CA" dirty="0"/>
                  <a:t>Score</a:t>
                </a:r>
                <a:r>
                  <a:rPr lang="en-CA" baseline="0" dirty="0"/>
                  <a:t> de bien-</a:t>
                </a:r>
                <a:r>
                  <a:rPr lang="en-CA" baseline="0" dirty="0" err="1"/>
                  <a:t>être</a:t>
                </a:r>
                <a:endParaRPr lang="en-CA" dirty="0"/>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CA"/>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4710454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thelancet.com/journals/lancet/article/PIIS01406736(16)323996/supplemental"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doi.org/10.1371/journal.pone.0228092"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ncbi.nlm.nih.gov/pmc/articles/PMC2793341/"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ojs.uv.es/index.php/Metode/article/view/10787/11911"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fr.wikipedia.org/wiki/H%C3%A9liotropisme_(architecture)" TargetMode="External"/><Relationship Id="rId5" Type="http://schemas.openxmlformats.org/officeDocument/2006/relationships/hyperlink" Target="https://fr.wikipedia.org/wiki/Montagne" TargetMode="External"/><Relationship Id="rId4" Type="http://schemas.openxmlformats.org/officeDocument/2006/relationships/hyperlink" Target="https://fr.wikipedia.org/wiki/Pollution"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doi.org/10.7202/1089312ar"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ww.inspq.qc.ca/geomatique/geoportail" TargetMode="External"/><Relationship Id="rId2" Type="http://schemas.openxmlformats.org/officeDocument/2006/relationships/slide" Target="../slides/slide42.xml"/><Relationship Id="rId1" Type="http://schemas.openxmlformats.org/officeDocument/2006/relationships/notesMaster" Target="../notesMasters/notesMaster1.xml"/><Relationship Id="rId4" Type="http://schemas.openxmlformats.org/officeDocument/2006/relationships/hyperlink" Target="https://healthyplan.city/en" TargetMode="Externa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dx.doi.org/10.1136/bmj.j1456" TargetMode="External"/><Relationship Id="rId2" Type="http://schemas.openxmlformats.org/officeDocument/2006/relationships/slide" Target="../slides/slide52.xml"/><Relationship Id="rId1" Type="http://schemas.openxmlformats.org/officeDocument/2006/relationships/notesMaster" Target="../notesMasters/notesMaster1.xml"/><Relationship Id="rId5" Type="http://schemas.openxmlformats.org/officeDocument/2006/relationships/hyperlink" Target="https://www150.statcan.gc.ca/n1/daily-quotidien/171129/dq171129c-fra.htm" TargetMode="External"/><Relationship Id="rId4" Type="http://schemas.openxmlformats.org/officeDocument/2006/relationships/hyperlink" Target="https://cmquebec.qc.ca/cartes-et-statistiques/tableaux-statistiques/" TargetMode="Externa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notes"/>
          <p:cNvSpPr txBox="1">
            <a:spLocks noGrp="1"/>
          </p:cNvSpPr>
          <p:nvPr>
            <p:ph type="body" idx="1"/>
          </p:nvPr>
        </p:nvSpPr>
        <p:spPr>
          <a:xfrm>
            <a:off x="707708" y="4505980"/>
            <a:ext cx="5661600" cy="3686700"/>
          </a:xfrm>
          <a:prstGeom prst="rect">
            <a:avLst/>
          </a:prstGeom>
          <a:noFill/>
          <a:ln>
            <a:noFill/>
          </a:ln>
        </p:spPr>
        <p:txBody>
          <a:bodyPr spcFirstLastPara="1" wrap="square" lIns="93900" tIns="46925" rIns="93900" bIns="46925" anchor="t" anchorCtr="0">
            <a:noAutofit/>
          </a:bodyPr>
          <a:lstStyle/>
          <a:p>
            <a:pPr marL="0" lvl="0" indent="0" algn="l" rtl="0">
              <a:lnSpc>
                <a:spcPct val="100000"/>
              </a:lnSpc>
              <a:spcBef>
                <a:spcPts val="0"/>
              </a:spcBef>
              <a:spcAft>
                <a:spcPts val="0"/>
              </a:spcAft>
              <a:buSzPts val="1100"/>
              <a:buNone/>
            </a:pPr>
            <a:r>
              <a:rPr lang="fr-CA"/>
              <a:t>Site WEB de Prescri-nature: prescri-nature.ca</a:t>
            </a:r>
            <a:endParaRPr/>
          </a:p>
        </p:txBody>
      </p:sp>
      <p:sp>
        <p:nvSpPr>
          <p:cNvPr id="185" name="Google Shape;185;p1:notes"/>
          <p:cNvSpPr>
            <a:spLocks noGrp="1" noRot="1" noChangeAspect="1"/>
          </p:cNvSpPr>
          <p:nvPr>
            <p:ph type="sldImg" idx="2"/>
          </p:nvPr>
        </p:nvSpPr>
        <p:spPr>
          <a:xfrm>
            <a:off x="728663" y="1169988"/>
            <a:ext cx="5619750" cy="3160712"/>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2: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7" name="Google Shape;237;p12: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158750" lvl="0" indent="0" algn="l" rtl="0">
              <a:spcBef>
                <a:spcPts val="0"/>
              </a:spcBef>
              <a:spcAft>
                <a:spcPts val="0"/>
              </a:spcAft>
              <a:buClr>
                <a:schemeClr val="dk1"/>
              </a:buClr>
              <a:buSzPts val="1100"/>
              <a:buFont typeface="Arial"/>
              <a:buNone/>
            </a:pPr>
            <a:r>
              <a:rPr lang="fr-CA" sz="1200">
                <a:solidFill>
                  <a:schemeClr val="dk1"/>
                </a:solidFill>
              </a:rPr>
              <a:t>Vegetated land cover near residence is associated with reduced allostatic load and improved biomarkers of neuroendocrine, metabolic and immune functions. Egorov AI, Griffin SM et al., Environ Res. 2017 Oct;158:508-521. doi: 10.1016/j.envres.2017.07.009.</a:t>
            </a:r>
            <a:endParaRPr sz="1200">
              <a:solidFill>
                <a:schemeClr val="dk1"/>
              </a:solidFill>
              <a:latin typeface="Calibri"/>
              <a:ea typeface="Calibri"/>
              <a:cs typeface="Calibri"/>
              <a:sym typeface="Calibri"/>
            </a:endParaRPr>
          </a:p>
          <a:p>
            <a:pPr marL="158750" lvl="0" indent="0" algn="l" rtl="0">
              <a:spcBef>
                <a:spcPts val="0"/>
              </a:spcBef>
              <a:spcAft>
                <a:spcPts val="0"/>
              </a:spcAft>
              <a:buClr>
                <a:schemeClr val="dk1"/>
              </a:buClr>
              <a:buSzPts val="1100"/>
              <a:buFont typeface="Arial"/>
              <a:buNone/>
            </a:pPr>
            <a:r>
              <a:rPr lang="fr-CA" sz="1200">
                <a:solidFill>
                  <a:schemeClr val="dk1"/>
                </a:solidFill>
              </a:rPr>
              <a:t>Effects of biophilic interventions in office on stress reaction and cognitive function: A randomized crossover study in virtual reality. Yin J1,2, Arfaei N1, MacNaughton P1, Catalano PJ3,4, Allen JG1, Spengler JD1. Indoor Air. 2019 Aug 16. doi: 10.1111/ina.12593.</a:t>
            </a:r>
            <a:endParaRPr sz="1200">
              <a:solidFill>
                <a:schemeClr val="dk1"/>
              </a:solidFill>
              <a:latin typeface="Calibri"/>
              <a:ea typeface="Calibri"/>
              <a:cs typeface="Calibri"/>
              <a:sym typeface="Calibri"/>
            </a:endParaRPr>
          </a:p>
          <a:p>
            <a:pPr marL="158750" lvl="0" indent="0" algn="l" rtl="0">
              <a:spcBef>
                <a:spcPts val="0"/>
              </a:spcBef>
              <a:spcAft>
                <a:spcPts val="0"/>
              </a:spcAft>
              <a:buClr>
                <a:schemeClr val="dk1"/>
              </a:buClr>
              <a:buSzPts val="1100"/>
              <a:buFont typeface="Arial"/>
              <a:buNone/>
            </a:pPr>
            <a:r>
              <a:rPr lang="fr-CA" sz="1200">
                <a:solidFill>
                  <a:schemeClr val="dk1"/>
                </a:solidFill>
              </a:rPr>
              <a:t>Beaudoin et al., Verdir les villes pour la santé de la population, INSPQ , 2017, 103 pages. Référence citée : Townsend, Ilvento et Barton, 2016.</a:t>
            </a:r>
            <a:endParaRPr sz="1200">
              <a:solidFill>
                <a:schemeClr val="dk1"/>
              </a:solidFill>
              <a:latin typeface="Calibri"/>
              <a:ea typeface="Calibri"/>
              <a:cs typeface="Calibri"/>
              <a:sym typeface="Calibri"/>
            </a:endParaRPr>
          </a:p>
          <a:p>
            <a:pPr marL="158750" lvl="0" indent="0" algn="l" rtl="0">
              <a:spcBef>
                <a:spcPts val="0"/>
              </a:spcBef>
              <a:spcAft>
                <a:spcPts val="0"/>
              </a:spcAft>
              <a:buClr>
                <a:schemeClr val="dk1"/>
              </a:buClr>
              <a:buSzPts val="1100"/>
              <a:buFont typeface="Arial"/>
              <a:buNone/>
            </a:pPr>
            <a:r>
              <a:rPr lang="fr-CA" sz="1200">
                <a:solidFill>
                  <a:schemeClr val="dk1"/>
                </a:solidFill>
              </a:rPr>
              <a:t>The human posterior cingulate and the stress-response benefits of viewing green urban landscapes, Dorita H F Chang 1, Bin Jiang 2, et al., Neuroimage. 2021 Feb 1;226:117555. doi: 10.1016/j.neuroimage.2020.117555. Epub 2020 Nov 12.</a:t>
            </a:r>
            <a:endParaRPr sz="1200">
              <a:solidFill>
                <a:schemeClr val="dk1"/>
              </a:solidFill>
              <a:latin typeface="Calibri"/>
              <a:ea typeface="Calibri"/>
              <a:cs typeface="Calibri"/>
              <a:sym typeface="Calibri"/>
            </a:endParaRPr>
          </a:p>
          <a:p>
            <a:pPr marL="158750" lvl="0" indent="0" algn="l" rtl="0">
              <a:spcBef>
                <a:spcPts val="0"/>
              </a:spcBef>
              <a:spcAft>
                <a:spcPts val="0"/>
              </a:spcAft>
              <a:buClr>
                <a:schemeClr val="dk1"/>
              </a:buClr>
              <a:buSzPts val="1100"/>
              <a:buFont typeface="Arial"/>
              <a:buNone/>
            </a:pPr>
            <a:r>
              <a:rPr lang="fr-CA" sz="1200">
                <a:solidFill>
                  <a:schemeClr val="dk1"/>
                </a:solidFill>
              </a:rPr>
              <a:t>Li Q. Effect of forest bathing trips on human immune function. Environ Health Prev Med. 2010 Jan;15(1):9-17. doi: 10.1007/s12199-008-0068-3. PMID: 19568839; PMCID: PMC2793341.</a:t>
            </a:r>
            <a:endParaRPr sz="1200">
              <a:solidFill>
                <a:schemeClr val="dk1"/>
              </a:solidFill>
            </a:endParaRPr>
          </a:p>
          <a:p>
            <a:pPr marL="158750" lvl="0" indent="0" algn="l" rtl="0">
              <a:spcBef>
                <a:spcPts val="0"/>
              </a:spcBef>
              <a:spcAft>
                <a:spcPts val="0"/>
              </a:spcAft>
              <a:buSzPts val="1100"/>
              <a:buNone/>
            </a:pPr>
            <a:r>
              <a:rPr lang="fr-CA" sz="1200">
                <a:solidFill>
                  <a:schemeClr val="dk1"/>
                </a:solidFill>
              </a:rPr>
              <a:t>Ohtsuka, Y., Yabunaka, N. &amp; Takayama, S. Shinrin-yoku (forest-air bathing and walking) effectively decreases blood glucose levels in diabetic patients. Int J Biometeorol 41, 125–127 (1998). https://doi.org/10.1007/s004840050064</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1: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p11: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r>
              <a:rPr lang="fr-CA"/>
              <a:t>Bienfaits pour la santé psychologique</a:t>
            </a:r>
            <a:endParaRPr/>
          </a:p>
          <a:p>
            <a:pPr marL="171450" lvl="0" indent="-171450" algn="l" rtl="0">
              <a:lnSpc>
                <a:spcPct val="100000"/>
              </a:lnSpc>
              <a:spcBef>
                <a:spcPts val="0"/>
              </a:spcBef>
              <a:spcAft>
                <a:spcPts val="0"/>
              </a:spcAft>
              <a:buSzPts val="1100"/>
              <a:buFont typeface="Arial"/>
              <a:buChar char="-"/>
            </a:pPr>
            <a:r>
              <a:rPr lang="fr-CA"/>
              <a:t>Bolouki A. Neurobiological effects of urban built and natural environment on mental health: systematic review. Rev Environ Health. 2022 Jan 31;38(1):169-179. doi: 10.1515/reveh-2021-0137. PMID: 35112526.</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66: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p66: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r>
              <a:rPr lang="fr-CA"/>
              <a:t>Bienfaits pour la santé psychologique</a:t>
            </a:r>
            <a:endParaRPr/>
          </a:p>
          <a:p>
            <a:pPr marL="0" lvl="0" indent="0" algn="l" rtl="0">
              <a:lnSpc>
                <a:spcPct val="100000"/>
              </a:lnSpc>
              <a:spcBef>
                <a:spcPts val="0"/>
              </a:spcBef>
              <a:spcAft>
                <a:spcPts val="0"/>
              </a:spcAft>
              <a:buSzPts val="1100"/>
              <a:buNone/>
            </a:pPr>
            <a:r>
              <a:rPr lang="fr-CA"/>
              <a:t>- Bolouki A. Neurobiological effects of urban built and natural environment on mental health: systematic review. Rev Environ Health. 2022 Jan 31;38(1):169-179. doi: 10.1515/reveh-2021-0137. PMID: 35112526.</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fr-CA"/>
              <a:t>https://www.sepaq.com/blogue/impact-nature-cerveau.dot?language_id=2&amp;utm_source=01&amp;utm_medium=email&amp;utm_campaign=effet-nature-avril-2024-fr&amp;utm_content=impact-nature-cerveau</a:t>
            </a:r>
            <a:endParaRPr/>
          </a:p>
          <a:p>
            <a:pPr marL="0" lvl="0" indent="0" algn="l" rtl="0">
              <a:lnSpc>
                <a:spcPct val="100000"/>
              </a:lnSpc>
              <a:spcBef>
                <a:spcPts val="0"/>
              </a:spcBef>
              <a:spcAft>
                <a:spcPts val="0"/>
              </a:spcAft>
              <a:buSzPts val="1100"/>
              <a:buNone/>
            </a:pPr>
            <a:endParaRPr/>
          </a:p>
          <a:p>
            <a:pPr marL="0" lvl="0" indent="0" algn="l" rtl="0">
              <a:lnSpc>
                <a:spcPct val="115000"/>
              </a:lnSpc>
              <a:spcBef>
                <a:spcPts val="0"/>
              </a:spcBef>
              <a:spcAft>
                <a:spcPts val="0"/>
              </a:spcAft>
              <a:buClr>
                <a:schemeClr val="dk1"/>
              </a:buClr>
              <a:buSzPts val="1100"/>
              <a:buFont typeface="Arial"/>
              <a:buNone/>
            </a:pPr>
            <a:r>
              <a:rPr lang="fr-CA" sz="1200">
                <a:solidFill>
                  <a:srgbClr val="404040"/>
                </a:solidFill>
                <a:highlight>
                  <a:srgbClr val="EFEFEF"/>
                </a:highlight>
                <a:latin typeface="Roboto"/>
                <a:ea typeface="Roboto"/>
                <a:cs typeface="Roboto"/>
                <a:sym typeface="Roboto"/>
              </a:rPr>
              <a:t>Selon la Dre Pérez-Gay Juárez, deux théories peuvent expliquer l’influence de la nature sur le processus créatif. Tout d’abord, la théorie de la restauration de l’attention de Kaplan qui suggère que passer du temps dans un environnement naturel permet au cerveau de se reposer de la fatigue mentale causée par l’attention dirigée. La notion de « fascination douce » est importante ici, car l’attrait que nous ressentons envers les environnements esthétiquement plaisants se fait sans aucun effort. Loin des préoccupations quotidiennes et de la surstimulation qu’on expérimente souvent en ville, notre esprit se libère, ce qui favorise l’émergence et l’évaluation de nouvelles idées, un aspect fondamental de la créativité.</a:t>
            </a:r>
            <a:endParaRPr sz="1200">
              <a:solidFill>
                <a:srgbClr val="404040"/>
              </a:solidFill>
              <a:highlight>
                <a:srgbClr val="EFEFEF"/>
              </a:highlight>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fr-CA" sz="1200">
                <a:solidFill>
                  <a:srgbClr val="404040"/>
                </a:solidFill>
                <a:highlight>
                  <a:srgbClr val="EFEFEF"/>
                </a:highlight>
                <a:latin typeface="Roboto"/>
                <a:ea typeface="Roboto"/>
                <a:cs typeface="Roboto"/>
                <a:sym typeface="Roboto"/>
              </a:rPr>
              <a:t>Ensuite, il y a la théorie du vagabondage de l’esprit, associée au réseau par défaut dont on a parlé précédemment. Celle-ci implique le découplage de l’attention, soit la capacité de faire abstraction des stimuli externes afin de permettre aux pensées de circuler librement, à l’intérieur de soi, pour créer des associations inédites.</a:t>
            </a:r>
            <a:br>
              <a:rPr lang="fr-CA" sz="1200">
                <a:solidFill>
                  <a:srgbClr val="404040"/>
                </a:solidFill>
                <a:highlight>
                  <a:srgbClr val="EFEFEF"/>
                </a:highlight>
                <a:latin typeface="Roboto"/>
                <a:ea typeface="Roboto"/>
                <a:cs typeface="Roboto"/>
                <a:sym typeface="Roboto"/>
              </a:rPr>
            </a:br>
            <a:r>
              <a:rPr lang="fr-CA" sz="1200">
                <a:solidFill>
                  <a:srgbClr val="404040"/>
                </a:solidFill>
                <a:highlight>
                  <a:srgbClr val="EFEFEF"/>
                </a:highlight>
                <a:latin typeface="Roboto"/>
                <a:ea typeface="Roboto"/>
                <a:cs typeface="Roboto"/>
                <a:sym typeface="Roboto"/>
              </a:rPr>
              <a:t>La Dre Pérez-Gay Juárez explique que les activités en forêt favorisent ces deux processus complémentaires. « Lors d’expériences en nature, les individus peuvent alterner les périodes de fascination douce et le divagage de l’esprit. L’attention est d’abord attirée par des aspects fascinants de la nature, puis libre de vagabonder vers l’intérieur par la suite », décrit-elle.</a:t>
            </a:r>
            <a:endParaRPr sz="1200">
              <a:solidFill>
                <a:srgbClr val="404040"/>
              </a:solidFill>
              <a:highlight>
                <a:srgbClr val="EFEFEF"/>
              </a:highlight>
              <a:latin typeface="Roboto"/>
              <a:ea typeface="Roboto"/>
              <a:cs typeface="Roboto"/>
              <a:sym typeface="Roboto"/>
            </a:endParaRPr>
          </a:p>
          <a:p>
            <a:pPr marL="0" lvl="0" indent="0" algn="l" rtl="0">
              <a:lnSpc>
                <a:spcPct val="115000"/>
              </a:lnSpc>
              <a:spcBef>
                <a:spcPts val="1500"/>
              </a:spcBef>
              <a:spcAft>
                <a:spcPts val="0"/>
              </a:spcAft>
              <a:buClr>
                <a:schemeClr val="dk1"/>
              </a:buClr>
              <a:buSzPts val="1100"/>
              <a:buFont typeface="Arial"/>
              <a:buNone/>
            </a:pPr>
            <a:r>
              <a:rPr lang="fr-CA" sz="1200">
                <a:solidFill>
                  <a:srgbClr val="404040"/>
                </a:solidFill>
                <a:highlight>
                  <a:srgbClr val="EFEFEF"/>
                </a:highlight>
                <a:latin typeface="Roboto"/>
                <a:ea typeface="Roboto"/>
                <a:cs typeface="Roboto"/>
                <a:sym typeface="Roboto"/>
              </a:rPr>
              <a:t>Résultat? Lorsque nous sommes en contact avec la végétation, les deux processus se produisent simultanément. Grâce à cette synergie, notre cerveau restaure ses ressources attentionnelles tout en générant de nouvelles idées.</a:t>
            </a:r>
            <a:endParaRPr sz="1200">
              <a:solidFill>
                <a:srgbClr val="404040"/>
              </a:solidFill>
              <a:highlight>
                <a:srgbClr val="EFEFEF"/>
              </a:highlight>
              <a:latin typeface="Roboto"/>
              <a:ea typeface="Roboto"/>
              <a:cs typeface="Roboto"/>
              <a:sym typeface="Roboto"/>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67:notes"/>
          <p:cNvSpPr txBox="1">
            <a:spLocks noGrp="1"/>
          </p:cNvSpPr>
          <p:nvPr>
            <p:ph type="body" idx="1"/>
          </p:nvPr>
        </p:nvSpPr>
        <p:spPr>
          <a:xfrm>
            <a:off x="707708" y="4447461"/>
            <a:ext cx="5661660" cy="4213384"/>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r>
              <a:rPr lang="fr-CA" sz="800">
                <a:solidFill>
                  <a:schemeClr val="dk1"/>
                </a:solidFill>
              </a:rPr>
              <a:t>Bienfaits pour la santé populationnelle</a:t>
            </a:r>
            <a:endParaRPr sz="800">
              <a:solidFill>
                <a:schemeClr val="dk1"/>
              </a:solidFill>
            </a:endParaRPr>
          </a:p>
          <a:p>
            <a:pPr marL="0" lvl="0" indent="0" algn="l" rtl="0">
              <a:spcBef>
                <a:spcPts val="0"/>
              </a:spcBef>
              <a:spcAft>
                <a:spcPts val="0"/>
              </a:spcAft>
              <a:buNone/>
            </a:pPr>
            <a:r>
              <a:rPr lang="fr-CA" sz="800">
                <a:solidFill>
                  <a:schemeClr val="dk1"/>
                </a:solidFill>
              </a:rPr>
              <a:t>Références:</a:t>
            </a:r>
            <a:endParaRPr>
              <a:solidFill>
                <a:schemeClr val="dk1"/>
              </a:solidFill>
            </a:endParaRPr>
          </a:p>
          <a:p>
            <a:pPr marL="0" lvl="0" indent="0" algn="l" rtl="0">
              <a:spcBef>
                <a:spcPts val="0"/>
              </a:spcBef>
              <a:spcAft>
                <a:spcPts val="0"/>
              </a:spcAft>
              <a:buNone/>
            </a:pPr>
            <a:r>
              <a:rPr lang="fr-CA" sz="800">
                <a:solidFill>
                  <a:schemeClr val="dk1"/>
                </a:solidFill>
              </a:rPr>
              <a:t>- Living near major roads and the incidence of dementia, Parkinson's disease, and multiple sclerosis: a population-based cohort study, Cheng et al., The Lancet, 2017, </a:t>
            </a:r>
            <a:r>
              <a:rPr lang="fr-CA" sz="800" u="sng">
                <a:solidFill>
                  <a:schemeClr val="hlink"/>
                </a:solidFill>
                <a:hlinkClick r:id="rId3"/>
              </a:rPr>
              <a:t>http://thelancet.com/journals/lancet/article/PIIS01406736(16)323996/supplemental</a:t>
            </a:r>
            <a:endParaRPr sz="800">
              <a:solidFill>
                <a:schemeClr val="dk1"/>
              </a:solidFill>
            </a:endParaRPr>
          </a:p>
          <a:p>
            <a:pPr marL="0" lvl="0" indent="0" algn="l" rtl="0">
              <a:spcBef>
                <a:spcPts val="0"/>
              </a:spcBef>
              <a:spcAft>
                <a:spcPts val="0"/>
              </a:spcAft>
              <a:buNone/>
            </a:pPr>
            <a:r>
              <a:rPr lang="fr-CA" sz="800">
                <a:solidFill>
                  <a:schemeClr val="dk1"/>
                </a:solidFill>
              </a:rPr>
              <a:t>- Mild Cognitive Impairment and Dementia Involving Multiple Cognitive Domains in Mexican Urbanites. Calderón-Garcidueñas L1,2, Mukherjee PS3, Kulesza RJ4, Torres-Jardón R5, Hernández-Luna J6, Ávila-Cervantes R6, Macías-Escobedo E7, González-González O8, González-Maciel A8, García-Hernández K5, Hernández-Castillo A5, Villarreal-Ríos R9; Research Universidad del Valle de México UVM Group. J Alzheimers Dis. 2019;68(3):1113-1123. doi: 10.3233/JAD-181208.</a:t>
            </a:r>
            <a:endParaRPr>
              <a:solidFill>
                <a:schemeClr val="dk1"/>
              </a:solidFill>
            </a:endParaRPr>
          </a:p>
          <a:p>
            <a:pPr marL="0" lvl="0" indent="0" algn="l" rtl="0">
              <a:spcBef>
                <a:spcPts val="0"/>
              </a:spcBef>
              <a:spcAft>
                <a:spcPts val="0"/>
              </a:spcAft>
              <a:buNone/>
            </a:pPr>
            <a:r>
              <a:rPr lang="fr-CA" sz="800">
                <a:solidFill>
                  <a:schemeClr val="dk1"/>
                </a:solidFill>
              </a:rPr>
              <a:t>- Air Pollution and Noncommunicable Diseases: A Review by the Forum of International Respiratory Societies' Environmental Committee, Part 2: Air Pollution and Organ Systems. Schraufnagel DE, Balmes JR, et al. Chest. 2019 Feb;155(2):417-426. doi: 10.1016/j.chest.2018.10.041.</a:t>
            </a:r>
            <a:endParaRPr>
              <a:solidFill>
                <a:schemeClr val="dk1"/>
              </a:solidFill>
            </a:endParaRPr>
          </a:p>
          <a:p>
            <a:pPr marL="0" lvl="0" indent="0" algn="l" rtl="0">
              <a:spcBef>
                <a:spcPts val="0"/>
              </a:spcBef>
              <a:spcAft>
                <a:spcPts val="0"/>
              </a:spcAft>
              <a:buNone/>
            </a:pPr>
            <a:r>
              <a:rPr lang="fr-CA" sz="800">
                <a:solidFill>
                  <a:schemeClr val="dk1"/>
                </a:solidFill>
              </a:rPr>
              <a:t>- The impact of air pollution to central nervous system in children and adults. Sram RJ1, Veleminsky M Jr2, Veleminsky M Sr2, Stejskalová J2. Neuro Endocrinol Lett. 2017 Dec;38(6):389-396.</a:t>
            </a:r>
            <a:endParaRPr>
              <a:solidFill>
                <a:schemeClr val="dk1"/>
              </a:solidFill>
            </a:endParaRPr>
          </a:p>
          <a:p>
            <a:pPr marL="0" lvl="0" indent="0" algn="l" rtl="0">
              <a:spcBef>
                <a:spcPts val="0"/>
              </a:spcBef>
              <a:spcAft>
                <a:spcPts val="0"/>
              </a:spcAft>
              <a:buNone/>
            </a:pPr>
            <a:r>
              <a:rPr lang="fr-CA" sz="800">
                <a:solidFill>
                  <a:schemeClr val="dk1"/>
                </a:solidFill>
              </a:rPr>
              <a:t>- Beckwith T, Cecil K, Altaye M, Severs R, Wolfe C, Percy Z, et al. (2020) Reduced gray matter volume and cortical thickness associated with traffic-related air pollution in a longitudinally studied pediatric cohort. PLoS ONE 15(1): e0228092. </a:t>
            </a:r>
            <a:r>
              <a:rPr lang="fr-CA" sz="800" u="sng">
                <a:solidFill>
                  <a:schemeClr val="hlink"/>
                </a:solidFill>
                <a:hlinkClick r:id="rId4"/>
              </a:rPr>
              <a:t>https://doi.org/10.1371/journal.pone.0228092</a:t>
            </a:r>
            <a:endParaRPr sz="800">
              <a:solidFill>
                <a:schemeClr val="dk1"/>
              </a:solidFill>
            </a:endParaRPr>
          </a:p>
          <a:p>
            <a:pPr marL="0" lvl="0" indent="0" algn="l" rtl="0">
              <a:spcBef>
                <a:spcPts val="0"/>
              </a:spcBef>
              <a:spcAft>
                <a:spcPts val="0"/>
              </a:spcAft>
              <a:buNone/>
            </a:pPr>
            <a:r>
              <a:rPr lang="fr-CA" sz="800">
                <a:solidFill>
                  <a:schemeClr val="dk1"/>
                </a:solidFill>
              </a:rPr>
              <a:t>- Prenatal air pollution and childhood IQ: preliminary evidence of effect modification by folate, Christine T Loftusa, Marnie F Hazlehurst et al., Environ Res. 2019 September ; 176: 108505. doi:10.1016/j.envres.2019.05.036</a:t>
            </a:r>
            <a:endParaRPr sz="800">
              <a:solidFill>
                <a:schemeClr val="dk1"/>
              </a:solidFill>
            </a:endParaRPr>
          </a:p>
          <a:p>
            <a:pPr marL="0" lvl="0" indent="0" algn="l" rtl="0">
              <a:spcBef>
                <a:spcPts val="0"/>
              </a:spcBef>
              <a:spcAft>
                <a:spcPts val="0"/>
              </a:spcAft>
              <a:buNone/>
            </a:pPr>
            <a:r>
              <a:rPr lang="fr-CA" sz="800">
                <a:solidFill>
                  <a:schemeClr val="dk1"/>
                </a:solidFill>
              </a:rPr>
              <a:t>- Pediatric Psychiatric Emergency Department Utilization and Fine Particulate Matter: A Case-Crossover Study” by Cole Brokamp, Jeffrey R. Strawn, Andrew F. Beck and Patrick Ryan, 25 September 2019, Environmental Health Perspectives.</a:t>
            </a:r>
            <a:endParaRPr>
              <a:solidFill>
                <a:schemeClr val="dk1"/>
              </a:solidFill>
            </a:endParaRPr>
          </a:p>
          <a:p>
            <a:pPr marL="0" lvl="0" indent="0" algn="l" rtl="0">
              <a:spcBef>
                <a:spcPts val="0"/>
              </a:spcBef>
              <a:spcAft>
                <a:spcPts val="0"/>
              </a:spcAft>
              <a:buNone/>
            </a:pPr>
            <a:r>
              <a:rPr lang="fr-CA" sz="800">
                <a:solidFill>
                  <a:schemeClr val="dk1"/>
                </a:solidFill>
              </a:rPr>
              <a:t>- Maternal exposure to air pollution and risk of autism in children: A systematic review and meta-analysis. Chun H(1), Leung C(2), et al., Environ Pollut. 2020 Jan;256:113307. doi: 10.1016/j.envpol.2019.113307.</a:t>
            </a:r>
            <a:endParaRPr>
              <a:solidFill>
                <a:schemeClr val="dk1"/>
              </a:solidFill>
            </a:endParaRPr>
          </a:p>
          <a:p>
            <a:pPr marL="0" lvl="0" indent="0" algn="l" rtl="0">
              <a:spcBef>
                <a:spcPts val="0"/>
              </a:spcBef>
              <a:spcAft>
                <a:spcPts val="0"/>
              </a:spcAft>
              <a:buNone/>
            </a:pPr>
            <a:r>
              <a:rPr lang="fr-CA" sz="800">
                <a:solidFill>
                  <a:schemeClr val="dk1"/>
                </a:solidFill>
              </a:rPr>
              <a:t>- Hamed Kazemi Shariat Panahi, Seminars in Cancer Biology, https://doi.org/10.1016/j.semcancer.2021.05.013</a:t>
            </a:r>
            <a:endParaRPr/>
          </a:p>
        </p:txBody>
      </p:sp>
      <p:sp>
        <p:nvSpPr>
          <p:cNvPr id="261" name="Google Shape;261;p67: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71: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71: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457200" marR="0" lvl="0" indent="-304800" algn="l" rtl="0">
              <a:lnSpc>
                <a:spcPct val="100000"/>
              </a:lnSpc>
              <a:spcBef>
                <a:spcPts val="0"/>
              </a:spcBef>
              <a:spcAft>
                <a:spcPts val="0"/>
              </a:spcAft>
              <a:buClr>
                <a:srgbClr val="000000"/>
              </a:buClr>
              <a:buSzPts val="1200"/>
              <a:buFont typeface="Arial"/>
              <a:buChar char="•"/>
            </a:pPr>
            <a:r>
              <a:rPr lang="fr-CA" sz="1200"/>
              <a:t>Qing Li. Effets des forêts et des bains de forêt (shinrin-yoku) sur la santé humaine : une revue de la littérature. Revue forestière française, 2018, 70 (2-3-4), pp.273-285. ff10.4267/2042/70001ff. ffhal03447593f</a:t>
            </a:r>
            <a:endParaRPr sz="1200" b="0" i="0" u="none" strike="noStrike">
              <a:solidFill>
                <a:srgbClr val="000000"/>
              </a:solidFill>
              <a:latin typeface="Calibri"/>
              <a:ea typeface="Calibri"/>
              <a:cs typeface="Calibri"/>
              <a:sym typeface="Calibri"/>
            </a:endParaRPr>
          </a:p>
          <a:p>
            <a:pPr marL="457200" lvl="0" indent="-228600" algn="l" rtl="0">
              <a:lnSpc>
                <a:spcPct val="100000"/>
              </a:lnSpc>
              <a:spcBef>
                <a:spcPts val="0"/>
              </a:spcBef>
              <a:spcAft>
                <a:spcPts val="0"/>
              </a:spcAft>
              <a:buSzPts val="1100"/>
              <a:buFont typeface="Arial"/>
              <a:buNone/>
            </a:pPr>
            <a:endParaRPr sz="1200" b="0" i="0" u="none" strike="noStrike">
              <a:solidFill>
                <a:srgbClr val="000000"/>
              </a:solidFill>
              <a:latin typeface="Calibri"/>
              <a:ea typeface="Calibri"/>
              <a:cs typeface="Calibri"/>
              <a:sym typeface="Calibri"/>
            </a:endParaRPr>
          </a:p>
          <a:p>
            <a:pPr marL="158750" lvl="0" indent="0" algn="l" rtl="0">
              <a:lnSpc>
                <a:spcPct val="100000"/>
              </a:lnSpc>
              <a:spcBef>
                <a:spcPts val="0"/>
              </a:spcBef>
              <a:spcAft>
                <a:spcPts val="0"/>
              </a:spcAft>
              <a:buSzPts val="1100"/>
              <a:buFont typeface="Arial"/>
              <a:buNone/>
            </a:pPr>
            <a:r>
              <a:rPr lang="fr-CA" sz="1200" b="0" i="0" u="none" strike="noStrike">
                <a:solidFill>
                  <a:srgbClr val="000000"/>
                </a:solidFill>
                <a:latin typeface="Calibri"/>
                <a:ea typeface="Calibri"/>
                <a:cs typeface="Calibri"/>
                <a:sym typeface="Calibri"/>
              </a:rPr>
              <a:t>Baisse des biomarqueurs du stress, </a:t>
            </a:r>
            <a:r>
              <a:rPr lang="fr-CA" sz="1200" b="1" i="0" u="none" strike="noStrike">
                <a:solidFill>
                  <a:srgbClr val="000000"/>
                </a:solidFill>
                <a:latin typeface="Calibri"/>
                <a:ea typeface="Calibri"/>
                <a:cs typeface="Calibri"/>
                <a:sym typeface="Calibri"/>
              </a:rPr>
              <a:t>comme le cortisol salivaire, la pression artérielle et la fréquence cardiaque </a:t>
            </a:r>
            <a:endParaRPr sz="1200" b="0" i="0" u="none" strike="noStrike">
              <a:solidFill>
                <a:srgbClr val="000000"/>
              </a:solidFill>
              <a:latin typeface="Arial"/>
              <a:ea typeface="Arial"/>
              <a:cs typeface="Arial"/>
              <a:sym typeface="Arial"/>
            </a:endParaRPr>
          </a:p>
          <a:p>
            <a:pPr marL="158750" lvl="0" indent="0" algn="l" rtl="0">
              <a:lnSpc>
                <a:spcPct val="100000"/>
              </a:lnSpc>
              <a:spcBef>
                <a:spcPts val="1500"/>
              </a:spcBef>
              <a:spcAft>
                <a:spcPts val="0"/>
              </a:spcAft>
              <a:buSzPts val="1100"/>
              <a:buFont typeface="Arial"/>
              <a:buNone/>
            </a:pPr>
            <a:r>
              <a:rPr lang="fr-CA" sz="1200" b="0" i="0" u="none" strike="noStrike">
                <a:solidFill>
                  <a:srgbClr val="000000"/>
                </a:solidFill>
                <a:latin typeface="Calibri"/>
                <a:ea typeface="Calibri"/>
                <a:cs typeface="Calibri"/>
                <a:sym typeface="Calibri"/>
              </a:rPr>
              <a:t>Observation de paysages naturels déclenche une plus grande réponse à la </a:t>
            </a:r>
            <a:r>
              <a:rPr lang="fr-CA" sz="1200" b="1" i="0" u="none" strike="noStrike">
                <a:solidFill>
                  <a:srgbClr val="000000"/>
                </a:solidFill>
                <a:latin typeface="Calibri"/>
                <a:ea typeface="Calibri"/>
                <a:cs typeface="Calibri"/>
                <a:sym typeface="Calibri"/>
              </a:rPr>
              <a:t>dopamine</a:t>
            </a:r>
            <a:r>
              <a:rPr lang="fr-CA" sz="1200" b="0" i="0" u="none" strike="noStrike">
                <a:solidFill>
                  <a:srgbClr val="000000"/>
                </a:solidFill>
                <a:latin typeface="Calibri"/>
                <a:ea typeface="Calibri"/>
                <a:cs typeface="Calibri"/>
                <a:sym typeface="Calibri"/>
              </a:rPr>
              <a:t> (l’indicateur de plaisir) dans le cortex visuel du cerveau</a:t>
            </a:r>
            <a:endParaRPr sz="1200" b="0" i="0" u="none" strike="noStrike">
              <a:solidFill>
                <a:srgbClr val="000000"/>
              </a:solidFill>
              <a:latin typeface="Arial"/>
              <a:ea typeface="Arial"/>
              <a:cs typeface="Arial"/>
              <a:sym typeface="Arial"/>
            </a:endParaRPr>
          </a:p>
          <a:p>
            <a:pPr marL="158750" lvl="0" indent="0" algn="l" rtl="0">
              <a:lnSpc>
                <a:spcPct val="100000"/>
              </a:lnSpc>
              <a:spcBef>
                <a:spcPts val="1500"/>
              </a:spcBef>
              <a:spcAft>
                <a:spcPts val="0"/>
              </a:spcAft>
              <a:buSzPts val="1100"/>
              <a:buFont typeface="Arial"/>
              <a:buNone/>
            </a:pPr>
            <a:r>
              <a:rPr lang="fr-CA" sz="1200" b="0" i="0" u="none" strike="noStrike">
                <a:solidFill>
                  <a:srgbClr val="000000"/>
                </a:solidFill>
                <a:latin typeface="Calibri"/>
                <a:ea typeface="Calibri"/>
                <a:cs typeface="Calibri"/>
                <a:sym typeface="Calibri"/>
              </a:rPr>
              <a:t>Changements dans l'activité du cortex cingulaire postérieur ventral corrélée aux réponses comportementales liées au stress.</a:t>
            </a:r>
            <a:endParaRPr sz="1200" b="0" i="0" u="none" strike="noStrike">
              <a:solidFill>
                <a:srgbClr val="000000"/>
              </a:solidFill>
              <a:latin typeface="Arial"/>
              <a:ea typeface="Arial"/>
              <a:cs typeface="Arial"/>
              <a:sym typeface="Arial"/>
            </a:endParaRPr>
          </a:p>
          <a:p>
            <a:pPr marL="158750" lvl="0" indent="0" algn="l" rtl="0">
              <a:lnSpc>
                <a:spcPct val="100000"/>
              </a:lnSpc>
              <a:spcBef>
                <a:spcPts val="1500"/>
              </a:spcBef>
              <a:spcAft>
                <a:spcPts val="0"/>
              </a:spcAft>
              <a:buSzPts val="1100"/>
              <a:buFont typeface="Arial"/>
              <a:buNone/>
            </a:pPr>
            <a:r>
              <a:rPr lang="fr-CA" sz="1200" b="0" i="0" u="none" strike="noStrike">
                <a:solidFill>
                  <a:srgbClr val="000000"/>
                </a:solidFill>
                <a:latin typeface="Calibri"/>
                <a:ea typeface="Calibri"/>
                <a:cs typeface="Calibri"/>
                <a:sym typeface="Calibri"/>
              </a:rPr>
              <a:t>Réduction 37% de la charge allostatique (évaluation du stress chronique basée sur des biomarqueurs): ↓ risque d’un niveau élevé d'épinéphrine , ↓ risque d’un niveau bas de norépinéphrine, de dopamine.</a:t>
            </a: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Font typeface="Arial"/>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Font typeface="Arial"/>
              <a:buNone/>
            </a:pPr>
            <a:endParaRPr sz="1200" b="0" i="0" u="none" strike="noStrike">
              <a:solidFill>
                <a:srgbClr val="000000"/>
              </a:solidFill>
              <a:latin typeface="Arial"/>
              <a:ea typeface="Arial"/>
              <a:cs typeface="Arial"/>
              <a:sym typeface="Arial"/>
            </a:endParaRPr>
          </a:p>
          <a:p>
            <a:pPr marL="158750" lvl="0" indent="0" algn="l" rtl="0">
              <a:lnSpc>
                <a:spcPct val="100000"/>
              </a:lnSpc>
              <a:spcBef>
                <a:spcPts val="0"/>
              </a:spcBef>
              <a:spcAft>
                <a:spcPts val="0"/>
              </a:spcAft>
              <a:buSzPts val="1100"/>
              <a:buFont typeface="Arial"/>
              <a:buNone/>
            </a:pPr>
            <a:endParaRPr sz="1200" b="0" i="0" u="none" strike="noStrik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100"/>
              <a:buFont typeface="Arial"/>
              <a:buNone/>
            </a:pPr>
            <a:endParaRPr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68: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4" name="Google Shape;274;p68: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158750" lvl="0" indent="0" algn="l" rtl="0">
              <a:lnSpc>
                <a:spcPct val="100000"/>
              </a:lnSpc>
              <a:spcBef>
                <a:spcPts val="0"/>
              </a:spcBef>
              <a:spcAft>
                <a:spcPts val="0"/>
              </a:spcAft>
              <a:buSzPts val="1100"/>
              <a:buNone/>
            </a:pPr>
            <a:r>
              <a:rPr lang="fr-CA"/>
              <a:t>https://entrelesarbres.com/benefices-physiologiques-scientifiquement-prouves/#:~:text=Les%20phytoncides,certaines%20for%C3%AAts%2C%20notamment%20de%20r%C3%A9sineux.</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fr-CA"/>
              <a:t>Lumière naturelle: </a:t>
            </a:r>
            <a:r>
              <a:rPr lang="fr-CA" b="0" i="0">
                <a:solidFill>
                  <a:srgbClr val="1A1E1A"/>
                </a:solidFill>
                <a:highlight>
                  <a:srgbClr val="FFFFFF"/>
                </a:highlight>
                <a:latin typeface="Arial"/>
                <a:ea typeface="Arial"/>
                <a:cs typeface="Arial"/>
                <a:sym typeface="Arial"/>
              </a:rPr>
              <a:t>Des lumières vertes et bleues, qui rassurent notre cerveau, programmé depuis des dizaines de milliers de générations, à chercher de la nourriture dans la nature, et qui a intégré le message que lorsque c’est très vert et très bleu, il y a beaucoup plus de chances de s’en sortir. </a:t>
            </a:r>
            <a:r>
              <a:rPr lang="fr-CA" b="1" i="0">
                <a:solidFill>
                  <a:srgbClr val="1A1E1A"/>
                </a:solidFill>
                <a:highlight>
                  <a:srgbClr val="FFFFFF"/>
                </a:highlight>
                <a:latin typeface="Arial"/>
                <a:ea typeface="Arial"/>
                <a:cs typeface="Arial"/>
                <a:sym typeface="Arial"/>
              </a:rPr>
              <a:t>Une détente s’opère lorsque notre cerveau est baigné de ces lumières</a:t>
            </a:r>
            <a:r>
              <a:rPr lang="fr-CA" b="0" i="0">
                <a:solidFill>
                  <a:srgbClr val="1A1E1A"/>
                </a:solidFill>
                <a:highlight>
                  <a:srgbClr val="FFFFFF"/>
                </a:highlight>
                <a:latin typeface="Arial"/>
                <a:ea typeface="Arial"/>
                <a:cs typeface="Arial"/>
                <a:sym typeface="Arial"/>
              </a:rPr>
              <a:t>, on parle même de </a:t>
            </a:r>
            <a:r>
              <a:rPr lang="fr-CA" b="1" i="0">
                <a:solidFill>
                  <a:srgbClr val="1A1E1A"/>
                </a:solidFill>
                <a:highlight>
                  <a:srgbClr val="FFFFFF"/>
                </a:highlight>
                <a:latin typeface="Arial"/>
                <a:ea typeface="Arial"/>
                <a:cs typeface="Arial"/>
                <a:sym typeface="Arial"/>
              </a:rPr>
              <a:t>luminothérapie</a:t>
            </a:r>
            <a:r>
              <a:rPr lang="fr-CA" b="0" i="0">
                <a:solidFill>
                  <a:srgbClr val="1A1E1A"/>
                </a:solidFill>
                <a:highlight>
                  <a:srgbClr val="FFFFFF"/>
                </a:highlight>
                <a:latin typeface="Arial"/>
                <a:ea typeface="Arial"/>
                <a:cs typeface="Arial"/>
                <a:sym typeface="Arial"/>
              </a:rPr>
              <a:t>. La forêt offre cela toute seule, au travers de milliers de nuances de verts, d’ombres et de lumières, lorsque le soleil joue à travers les feuilles.</a:t>
            </a:r>
            <a:endParaRPr/>
          </a:p>
          <a:p>
            <a:pPr marL="158750" lvl="0" indent="0" algn="l" rtl="0">
              <a:lnSpc>
                <a:spcPct val="100000"/>
              </a:lnSpc>
              <a:spcBef>
                <a:spcPts val="0"/>
              </a:spcBef>
              <a:spcAft>
                <a:spcPts val="0"/>
              </a:spcAft>
              <a:buSzPts val="1100"/>
              <a:buNone/>
            </a:pPr>
            <a:endParaRPr/>
          </a:p>
          <a:p>
            <a:pPr marL="457200" lvl="0" indent="-298450" algn="l" rtl="0">
              <a:lnSpc>
                <a:spcPct val="100000"/>
              </a:lnSpc>
              <a:spcBef>
                <a:spcPts val="0"/>
              </a:spcBef>
              <a:spcAft>
                <a:spcPts val="0"/>
              </a:spcAft>
              <a:buSzPts val="1100"/>
              <a:buChar char="●"/>
            </a:pPr>
            <a:r>
              <a:rPr lang="fr-CA" b="0" i="0">
                <a:solidFill>
                  <a:srgbClr val="16181A"/>
                </a:solidFill>
                <a:highlight>
                  <a:srgbClr val="FFFFFF"/>
                </a:highlight>
                <a:latin typeface="Arial"/>
                <a:ea typeface="Arial"/>
                <a:cs typeface="Arial"/>
                <a:sym typeface="Arial"/>
              </a:rPr>
              <a:t>Les phytoncides</a:t>
            </a:r>
            <a:endParaRPr b="0" i="0">
              <a:solidFill>
                <a:srgbClr val="16181A"/>
              </a:solidFill>
              <a:highlight>
                <a:srgbClr val="FFFFFF"/>
              </a:highlight>
              <a:latin typeface="Arial"/>
              <a:ea typeface="Arial"/>
              <a:cs typeface="Arial"/>
              <a:sym typeface="Arial"/>
            </a:endParaRPr>
          </a:p>
          <a:p>
            <a:pPr marL="457200" lvl="0" indent="-298450" algn="l" rtl="0">
              <a:lnSpc>
                <a:spcPct val="100000"/>
              </a:lnSpc>
              <a:spcBef>
                <a:spcPts val="0"/>
              </a:spcBef>
              <a:spcAft>
                <a:spcPts val="0"/>
              </a:spcAft>
              <a:buSzPts val="1100"/>
              <a:buChar char="●"/>
            </a:pPr>
            <a:r>
              <a:rPr lang="fr-CA" b="0" i="0">
                <a:solidFill>
                  <a:srgbClr val="1A1E1A"/>
                </a:solidFill>
                <a:highlight>
                  <a:srgbClr val="FFFFFF"/>
                </a:highlight>
                <a:latin typeface="Arial"/>
                <a:ea typeface="Arial"/>
                <a:cs typeface="Arial"/>
                <a:sym typeface="Arial"/>
              </a:rPr>
              <a:t>Il s’agit de molécules émises par les arbres pour se défendre contre les bactéries ou les champignons nocifs pour eux. Parmi ces molécules, se trouve la famille des terpènes, souvent odorantes, et que nous pouvons parfois humer dans certaines forêts, notamment de résineux. Exemples de phytoncides: D-limonène (sent le citron, comme les épines de Douglas qui sentent la citronelle), Alpha-pinène (parfum de pin, très courant dans la nature), béta-pinène (dans le basilic ou l’aneth). Les phytoncides ont une action bénéfique sur </a:t>
            </a:r>
            <a:r>
              <a:rPr lang="fr-CA" b="1" i="0">
                <a:solidFill>
                  <a:srgbClr val="1A1E1A"/>
                </a:solidFill>
                <a:highlight>
                  <a:srgbClr val="FFFFFF"/>
                </a:highlight>
                <a:latin typeface="Arial"/>
                <a:ea typeface="Arial"/>
                <a:cs typeface="Arial"/>
                <a:sym typeface="Arial"/>
              </a:rPr>
              <a:t>le système nerveux parasympathique des humains</a:t>
            </a:r>
            <a:r>
              <a:rPr lang="fr-CA" b="0" i="0">
                <a:solidFill>
                  <a:srgbClr val="1A1E1A"/>
                </a:solidFill>
                <a:highlight>
                  <a:srgbClr val="FFFFFF"/>
                </a:highlight>
                <a:latin typeface="Arial"/>
                <a:ea typeface="Arial"/>
                <a:cs typeface="Arial"/>
                <a:sym typeface="Arial"/>
              </a:rPr>
              <a:t>, qui régule toutes les fonctions de régénération et de détente du corps et </a:t>
            </a:r>
            <a:r>
              <a:rPr lang="fr-CA" b="1" i="0">
                <a:solidFill>
                  <a:srgbClr val="1A1E1A"/>
                </a:solidFill>
                <a:highlight>
                  <a:srgbClr val="FFFFFF"/>
                </a:highlight>
                <a:latin typeface="Arial"/>
                <a:ea typeface="Arial"/>
                <a:cs typeface="Arial"/>
                <a:sym typeface="Arial"/>
              </a:rPr>
              <a:t>inhibent le système nerveux sympathique</a:t>
            </a:r>
            <a:r>
              <a:rPr lang="fr-CA" b="0" i="0">
                <a:solidFill>
                  <a:srgbClr val="1A1E1A"/>
                </a:solidFill>
                <a:highlight>
                  <a:srgbClr val="FFFFFF"/>
                </a:highlight>
                <a:latin typeface="Arial"/>
                <a:ea typeface="Arial"/>
                <a:cs typeface="Arial"/>
                <a:sym typeface="Arial"/>
              </a:rPr>
              <a:t>, qui est celui qui nous permet d’agir efficacement en cas de fuite ou d’attaque. Autrement dit, en forêt, l’humain se détend.</a:t>
            </a:r>
            <a:endParaRPr/>
          </a:p>
          <a:p>
            <a:pPr marL="457200" lvl="0" indent="-298450" algn="l" rtl="0">
              <a:lnSpc>
                <a:spcPct val="100000"/>
              </a:lnSpc>
              <a:spcBef>
                <a:spcPts val="0"/>
              </a:spcBef>
              <a:spcAft>
                <a:spcPts val="0"/>
              </a:spcAft>
              <a:buSzPts val="1100"/>
              <a:buChar char="●"/>
            </a:pPr>
            <a:r>
              <a:rPr lang="fr-CA" b="0" i="0">
                <a:solidFill>
                  <a:srgbClr val="2D2926"/>
                </a:solidFill>
                <a:highlight>
                  <a:srgbClr val="FFFFFF"/>
                </a:highlight>
                <a:latin typeface="Roboto"/>
                <a:ea typeface="Roboto"/>
                <a:cs typeface="Roboto"/>
                <a:sym typeface="Roboto"/>
              </a:rPr>
              <a:t>Il a été démontré qu’après un séjour de bain de forêt de seulement trois jours et deux nuits, les participants présentaient une </a:t>
            </a:r>
            <a:r>
              <a:rPr lang="fr-CA" b="1" i="0" u="sng">
                <a:solidFill>
                  <a:srgbClr val="046A38"/>
                </a:solidFill>
                <a:highlight>
                  <a:srgbClr val="FFFFFF"/>
                </a:highlight>
                <a:latin typeface="Roboto"/>
                <a:ea typeface="Roboto"/>
                <a:cs typeface="Roboto"/>
                <a:sym typeface="Roboto"/>
                <a:hlinkClick r:id="rId3">
                  <a:extLst>
                    <a:ext uri="{A12FA001-AC4F-418D-AE19-62706E023703}">
                      <ahyp:hlinkClr xmlns:ahyp="http://schemas.microsoft.com/office/drawing/2018/hyperlinkcolor" val="tx"/>
                    </a:ext>
                  </a:extLst>
                </a:hlinkClick>
              </a:rPr>
              <a:t>augmentation de l’activité des cellules NK</a:t>
            </a:r>
            <a:r>
              <a:rPr lang="fr-CA" b="0" i="0">
                <a:solidFill>
                  <a:srgbClr val="2D2926"/>
                </a:solidFill>
                <a:highlight>
                  <a:srgbClr val="FFFFFF"/>
                </a:highlight>
                <a:latin typeface="Roboto"/>
                <a:ea typeface="Roboto"/>
                <a:cs typeface="Roboto"/>
                <a:sym typeface="Roboto"/>
              </a:rPr>
              <a:t> pendant plus de 30 jours après leur retour!</a:t>
            </a:r>
            <a:endParaRPr b="0" i="0">
              <a:solidFill>
                <a:srgbClr val="1A1E1A"/>
              </a:solidFill>
              <a:highlight>
                <a:srgbClr val="FFFFFF"/>
              </a:highlight>
              <a:latin typeface="Arial"/>
              <a:ea typeface="Arial"/>
              <a:cs typeface="Arial"/>
              <a:sym typeface="Arial"/>
            </a:endParaRPr>
          </a:p>
          <a:p>
            <a:pPr marL="457200" lvl="0" indent="-228600" algn="l" rtl="0">
              <a:lnSpc>
                <a:spcPct val="100000"/>
              </a:lnSpc>
              <a:spcBef>
                <a:spcPts val="0"/>
              </a:spcBef>
              <a:spcAft>
                <a:spcPts val="0"/>
              </a:spcAft>
              <a:buSzPts val="1100"/>
              <a:buNone/>
            </a:pPr>
            <a:endParaRPr b="0" i="0">
              <a:solidFill>
                <a:srgbClr val="1A1E1A"/>
              </a:solidFill>
              <a:highlight>
                <a:srgbClr val="FFFFFF"/>
              </a:highlight>
              <a:latin typeface="Arial"/>
              <a:ea typeface="Arial"/>
              <a:cs typeface="Arial"/>
              <a:sym typeface="Arial"/>
            </a:endParaRPr>
          </a:p>
          <a:p>
            <a:pPr marL="457200" lvl="0" indent="-228600" algn="l" rtl="0">
              <a:lnSpc>
                <a:spcPct val="100000"/>
              </a:lnSpc>
              <a:spcBef>
                <a:spcPts val="0"/>
              </a:spcBef>
              <a:spcAft>
                <a:spcPts val="0"/>
              </a:spcAft>
              <a:buSzPts val="1100"/>
              <a:buNone/>
            </a:pPr>
            <a:endParaRPr b="0" i="0">
              <a:solidFill>
                <a:srgbClr val="1A1E1A"/>
              </a:solidFill>
              <a:highlight>
                <a:srgbClr val="FFFFFF"/>
              </a:highlight>
              <a:latin typeface="Arial"/>
              <a:ea typeface="Arial"/>
              <a:cs typeface="Arial"/>
              <a:sym typeface="Arial"/>
            </a:endParaRPr>
          </a:p>
          <a:p>
            <a:pPr marL="171450" lvl="0" indent="-171450" algn="l" rtl="0">
              <a:lnSpc>
                <a:spcPct val="160000"/>
              </a:lnSpc>
              <a:spcBef>
                <a:spcPts val="0"/>
              </a:spcBef>
              <a:spcAft>
                <a:spcPts val="0"/>
              </a:spcAft>
              <a:buSzPts val="1100"/>
              <a:buChar char="•"/>
            </a:pPr>
            <a:r>
              <a:rPr lang="fr-CA" sz="1100"/>
              <a:t>Baisse des biomarqueurs du stress, </a:t>
            </a:r>
            <a:r>
              <a:rPr lang="fr-CA" sz="1100" b="1"/>
              <a:t>comme le cortisol salivaire, la pression artérielle et la fréquence cardiaque </a:t>
            </a:r>
            <a:endParaRPr/>
          </a:p>
          <a:p>
            <a:pPr marL="171450" lvl="0" indent="-171450" algn="l" rtl="0">
              <a:lnSpc>
                <a:spcPct val="160000"/>
              </a:lnSpc>
              <a:spcBef>
                <a:spcPts val="1500"/>
              </a:spcBef>
              <a:spcAft>
                <a:spcPts val="0"/>
              </a:spcAft>
              <a:buSzPts val="1100"/>
              <a:buChar char="•"/>
            </a:pPr>
            <a:r>
              <a:rPr lang="fr-CA" sz="1100"/>
              <a:t>Observation de paysages naturels déclenche une plus grande réponse à la </a:t>
            </a:r>
            <a:r>
              <a:rPr lang="fr-CA" sz="1100" b="1"/>
              <a:t>dopamine</a:t>
            </a:r>
            <a:r>
              <a:rPr lang="fr-CA" sz="1100"/>
              <a:t> (l’indicateur de plaisir) dans le cortex visuel du cerveau</a:t>
            </a:r>
            <a:endParaRPr/>
          </a:p>
          <a:p>
            <a:pPr marL="171450" lvl="0" indent="-171450" algn="l" rtl="0">
              <a:lnSpc>
                <a:spcPct val="160000"/>
              </a:lnSpc>
              <a:spcBef>
                <a:spcPts val="1500"/>
              </a:spcBef>
              <a:spcAft>
                <a:spcPts val="0"/>
              </a:spcAft>
              <a:buSzPts val="1100"/>
              <a:buChar char="•"/>
            </a:pPr>
            <a:r>
              <a:rPr lang="fr-CA" sz="1100"/>
              <a:t>Changements dans l'activité du cortex cingulaire postérieur ventral corrélée aux réponses comportementales liées au stress.</a:t>
            </a:r>
            <a:endParaRPr sz="1100" b="1"/>
          </a:p>
          <a:p>
            <a:pPr marL="171450" lvl="0" indent="-171450" algn="l" rtl="0">
              <a:lnSpc>
                <a:spcPct val="160000"/>
              </a:lnSpc>
              <a:spcBef>
                <a:spcPts val="1500"/>
              </a:spcBef>
              <a:spcAft>
                <a:spcPts val="0"/>
              </a:spcAft>
              <a:buSzPts val="1100"/>
              <a:buChar char="•"/>
            </a:pPr>
            <a:r>
              <a:rPr lang="fr-CA" sz="1100"/>
              <a:t>Réduction 37% de la charge allostatique (évaluation du stress chronique basée sur des biomarqueurs): ↓ risque d’un niveau élevé d'épinéphrine , ↓ risque d’un niveau bas de norépinéphrine, de dopamine.</a:t>
            </a:r>
            <a:endParaRPr b="0" i="0">
              <a:solidFill>
                <a:srgbClr val="1A1E1A"/>
              </a:solidFill>
              <a:highlight>
                <a:srgbClr val="FFFFFF"/>
              </a:highlight>
              <a:latin typeface="Arial"/>
              <a:ea typeface="Arial"/>
              <a:cs typeface="Arial"/>
              <a:sym typeface="Arial"/>
            </a:endParaRPr>
          </a:p>
          <a:p>
            <a:pPr marL="15875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70: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3" name="Google Shape;283;p70: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158750" lvl="0" indent="0" algn="l" rtl="0">
              <a:lnSpc>
                <a:spcPct val="100000"/>
              </a:lnSpc>
              <a:spcBef>
                <a:spcPts val="0"/>
              </a:spcBef>
              <a:spcAft>
                <a:spcPts val="0"/>
              </a:spcAft>
              <a:buSzPts val="1100"/>
              <a:buNone/>
            </a:pPr>
            <a:r>
              <a:rPr lang="fr-CA"/>
              <a:t>https://entrelesarbres.com/benefices-physiologiques-scientifiquement-prouves/#:~:text=Les%20phytoncides,certaines%20for%C3%AAts%2C%20notamment%20de%20r%C3%A9sineux.</a:t>
            </a:r>
            <a:endParaRPr/>
          </a:p>
          <a:p>
            <a:pPr marL="158750" lvl="0" indent="0" algn="l" rtl="0">
              <a:lnSpc>
                <a:spcPct val="100000"/>
              </a:lnSpc>
              <a:spcBef>
                <a:spcPts val="0"/>
              </a:spcBef>
              <a:spcAft>
                <a:spcPts val="0"/>
              </a:spcAft>
              <a:buSzPts val="1100"/>
              <a:buNone/>
            </a:pPr>
            <a:endParaRPr/>
          </a:p>
          <a:p>
            <a:pPr marL="158750" marR="0" lvl="0" indent="0" algn="l" rtl="0">
              <a:lnSpc>
                <a:spcPct val="100000"/>
              </a:lnSpc>
              <a:spcBef>
                <a:spcPts val="0"/>
              </a:spcBef>
              <a:spcAft>
                <a:spcPts val="0"/>
              </a:spcAft>
              <a:buClr>
                <a:srgbClr val="000000"/>
              </a:buClr>
              <a:buSzPts val="1100"/>
              <a:buFont typeface="Arial"/>
              <a:buNone/>
            </a:pPr>
            <a:r>
              <a:rPr lang="fr-CA" sz="1100"/>
              <a:t>Polluants sont retenus par des micro-poils sur les feuilles des arbres, puis sont lavées par la pluie qui les ramène dans le sol</a:t>
            </a:r>
            <a:endParaRPr/>
          </a:p>
          <a:p>
            <a:pPr marL="158750" lvl="0" indent="0" algn="l" rtl="0">
              <a:lnSpc>
                <a:spcPct val="100000"/>
              </a:lnSpc>
              <a:spcBef>
                <a:spcPts val="0"/>
              </a:spcBef>
              <a:spcAft>
                <a:spcPts val="0"/>
              </a:spcAft>
              <a:buSzPts val="1100"/>
              <a:buNone/>
            </a:pPr>
            <a:endParaRPr/>
          </a:p>
          <a:p>
            <a:pPr marL="158750" lvl="0" indent="0" algn="l" rtl="0">
              <a:lnSpc>
                <a:spcPct val="100000"/>
              </a:lnSpc>
              <a:spcBef>
                <a:spcPts val="0"/>
              </a:spcBef>
              <a:spcAft>
                <a:spcPts val="0"/>
              </a:spcAft>
              <a:buSzPts val="1100"/>
              <a:buNone/>
            </a:pPr>
            <a:r>
              <a:rPr lang="fr-CA" b="0" i="0">
                <a:solidFill>
                  <a:srgbClr val="1A1E1A"/>
                </a:solidFill>
                <a:highlight>
                  <a:srgbClr val="FFFFFF"/>
                </a:highlight>
                <a:latin typeface="Arial"/>
                <a:ea typeface="Arial"/>
                <a:cs typeface="Arial"/>
                <a:sym typeface="Arial"/>
              </a:rPr>
              <a:t>rôle d’antidépresseur naturel, et qu’elle avait elle aussi une action bénéfique sur le </a:t>
            </a:r>
            <a:r>
              <a:rPr lang="fr-CA" b="1" i="0">
                <a:solidFill>
                  <a:srgbClr val="1A1E1A"/>
                </a:solidFill>
                <a:highlight>
                  <a:srgbClr val="FFFFFF"/>
                </a:highlight>
                <a:latin typeface="Arial"/>
                <a:ea typeface="Arial"/>
                <a:cs typeface="Arial"/>
                <a:sym typeface="Arial"/>
              </a:rPr>
              <a:t>système immunitaire et sur les capacités cognitives</a:t>
            </a:r>
            <a:r>
              <a:rPr lang="fr-CA" b="0" i="0">
                <a:solidFill>
                  <a:srgbClr val="1A1E1A"/>
                </a:solidFill>
                <a:highlight>
                  <a:srgbClr val="FFFFFF"/>
                </a:highlight>
                <a:latin typeface="Arial"/>
                <a:ea typeface="Arial"/>
                <a:cs typeface="Arial"/>
                <a:sym typeface="Arial"/>
              </a:rPr>
              <a: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72:notes"/>
          <p:cNvSpPr txBox="1">
            <a:spLocks noGrp="1"/>
          </p:cNvSpPr>
          <p:nvPr>
            <p:ph type="body" idx="1"/>
          </p:nvPr>
        </p:nvSpPr>
        <p:spPr>
          <a:xfrm>
            <a:off x="707708" y="4447461"/>
            <a:ext cx="5661660" cy="4213384"/>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
        <p:nvSpPr>
          <p:cNvPr id="291" name="Google Shape;291;p72: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3: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8" name="Google Shape;298;p73: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fr-CA"/>
              <a:t>Les bienfaits d’un contact avec la nature ont incité les professionnels de la santé à prescrire la nature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74: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Google Shape;304;p74: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CA" sz="1100"/>
              <a:t>Verdissement des milieux de soin: du sanatorium au centre de soins tertiaires</a:t>
            </a:r>
            <a:endParaRPr/>
          </a:p>
          <a:p>
            <a:pPr marL="0" lvl="0" indent="0" algn="l" rtl="0">
              <a:lnSpc>
                <a:spcPct val="100000"/>
              </a:lnSpc>
              <a:spcBef>
                <a:spcPts val="0"/>
              </a:spcBef>
              <a:spcAft>
                <a:spcPts val="0"/>
              </a:spcAft>
              <a:buSzPts val="1100"/>
              <a:buNone/>
            </a:pPr>
            <a:r>
              <a:rPr lang="fr-CA" sz="1100"/>
              <a:t>photo tirée de My Switzerland, citée dans </a:t>
            </a:r>
            <a:r>
              <a:rPr lang="fr-CA" sz="1100" u="sng">
                <a:solidFill>
                  <a:schemeClr val="hlink"/>
                </a:solidFill>
                <a:hlinkClick r:id="rId3"/>
              </a:rPr>
              <a:t>https://ojs.uv.es/index.php/Metode/article/view/10787/11911</a:t>
            </a:r>
            <a:endParaRPr sz="1100" u="sng">
              <a:solidFill>
                <a:schemeClr val="hlink"/>
              </a:solidFill>
            </a:endParaRPr>
          </a:p>
          <a:p>
            <a:pPr marL="0" lvl="0" indent="0" algn="l" rtl="0">
              <a:lnSpc>
                <a:spcPct val="100000"/>
              </a:lnSpc>
              <a:spcBef>
                <a:spcPts val="0"/>
              </a:spcBef>
              <a:spcAft>
                <a:spcPts val="0"/>
              </a:spcAft>
              <a:buSzPts val="1100"/>
              <a:buNone/>
            </a:pPr>
            <a:endParaRPr sz="1100" u="sng">
              <a:solidFill>
                <a:schemeClr val="hlink"/>
              </a:solidFill>
            </a:endParaRPr>
          </a:p>
          <a:p>
            <a:pPr marL="0" lvl="0" indent="0" algn="l" rtl="0">
              <a:lnSpc>
                <a:spcPct val="100000"/>
              </a:lnSpc>
              <a:spcBef>
                <a:spcPts val="0"/>
              </a:spcBef>
              <a:spcAft>
                <a:spcPts val="0"/>
              </a:spcAft>
              <a:buSzPts val="1100"/>
              <a:buNone/>
            </a:pPr>
            <a:r>
              <a:rPr lang="fr-CA" b="0" i="0">
                <a:solidFill>
                  <a:srgbClr val="202122"/>
                </a:solidFill>
                <a:highlight>
                  <a:srgbClr val="FFFFFF"/>
                </a:highlight>
                <a:latin typeface="Arial"/>
                <a:ea typeface="Arial"/>
                <a:cs typeface="Arial"/>
                <a:sym typeface="Arial"/>
              </a:rPr>
              <a:t>Les sanatoriums (parfois écrit </a:t>
            </a:r>
            <a:r>
              <a:rPr lang="fr-CA" b="0" i="1">
                <a:solidFill>
                  <a:srgbClr val="202122"/>
                </a:solidFill>
                <a:highlight>
                  <a:srgbClr val="FFFFFF"/>
                </a:highlight>
                <a:latin typeface="Arial"/>
                <a:ea typeface="Arial"/>
                <a:cs typeface="Arial"/>
                <a:sym typeface="Arial"/>
              </a:rPr>
              <a:t>sanatoria</a:t>
            </a:r>
            <a:r>
              <a:rPr lang="fr-CA" b="0" i="0">
                <a:solidFill>
                  <a:srgbClr val="202122"/>
                </a:solidFill>
                <a:highlight>
                  <a:srgbClr val="FFFFFF"/>
                </a:highlight>
                <a:latin typeface="Arial"/>
                <a:ea typeface="Arial"/>
                <a:cs typeface="Arial"/>
                <a:sym typeface="Arial"/>
              </a:rPr>
              <a:t> au pluriel au </a:t>
            </a:r>
            <a:r>
              <a:rPr lang="fr-CA" cap="small"/>
              <a:t>xix</a:t>
            </a:r>
            <a:r>
              <a:rPr lang="fr-CA" baseline="30000"/>
              <a:t>e</a:t>
            </a:r>
            <a:r>
              <a:rPr lang="fr-CA" b="0" i="0">
                <a:solidFill>
                  <a:srgbClr val="202122"/>
                </a:solidFill>
                <a:highlight>
                  <a:srgbClr val="FFFFFF"/>
                </a:highlight>
                <a:latin typeface="Arial"/>
                <a:ea typeface="Arial"/>
                <a:cs typeface="Arial"/>
                <a:sym typeface="Arial"/>
              </a:rPr>
              <a:t> siècle et début </a:t>
            </a:r>
            <a:r>
              <a:rPr lang="fr-CA"/>
              <a:t>XX</a:t>
            </a:r>
            <a:r>
              <a:rPr lang="fr-CA" baseline="30000"/>
              <a:t>e</a:t>
            </a:r>
            <a:r>
              <a:rPr lang="fr-CA" b="0" i="0">
                <a:solidFill>
                  <a:srgbClr val="202122"/>
                </a:solidFill>
                <a:highlight>
                  <a:srgbClr val="FFFFFF"/>
                </a:highlight>
                <a:latin typeface="Arial"/>
                <a:ea typeface="Arial"/>
                <a:cs typeface="Arial"/>
                <a:sym typeface="Arial"/>
              </a:rPr>
              <a:t>) ont été massivement construits au début du </a:t>
            </a:r>
            <a:r>
              <a:rPr lang="fr-CA" cap="small"/>
              <a:t>xx</a:t>
            </a:r>
            <a:r>
              <a:rPr lang="fr-CA" baseline="30000"/>
              <a:t>e</a:t>
            </a:r>
            <a:r>
              <a:rPr lang="fr-CA" b="0" i="0">
                <a:solidFill>
                  <a:srgbClr val="202122"/>
                </a:solidFill>
                <a:highlight>
                  <a:srgbClr val="FFFFFF"/>
                </a:highlight>
                <a:latin typeface="Arial"/>
                <a:ea typeface="Arial"/>
                <a:cs typeface="Arial"/>
                <a:sym typeface="Arial"/>
              </a:rPr>
              <a:t> siècle dans des régions isolées de la </a:t>
            </a:r>
            <a:r>
              <a:rPr lang="fr-CA" b="0" i="0" u="sng" strike="noStrike">
                <a:solidFill>
                  <a:srgbClr val="3366CC"/>
                </a:solidFill>
                <a:highlight>
                  <a:srgbClr val="FFFFFF"/>
                </a:highlight>
                <a:latin typeface="Arial"/>
                <a:ea typeface="Arial"/>
                <a:cs typeface="Arial"/>
                <a:sym typeface="Arial"/>
                <a:hlinkClick r:id="rId4">
                  <a:extLst>
                    <a:ext uri="{A12FA001-AC4F-418D-AE19-62706E023703}">
                      <ahyp:hlinkClr xmlns:ahyp="http://schemas.microsoft.com/office/drawing/2018/hyperlinkcolor" val="tx"/>
                    </a:ext>
                  </a:extLst>
                </a:hlinkClick>
              </a:rPr>
              <a:t>pollution</a:t>
            </a:r>
            <a:r>
              <a:rPr lang="fr-CA" b="0" i="0">
                <a:solidFill>
                  <a:srgbClr val="202122"/>
                </a:solidFill>
                <a:highlight>
                  <a:srgbClr val="FFFFFF"/>
                </a:highlight>
                <a:latin typeface="Arial"/>
                <a:ea typeface="Arial"/>
                <a:cs typeface="Arial"/>
                <a:sym typeface="Arial"/>
              </a:rPr>
              <a:t>, en </a:t>
            </a:r>
            <a:r>
              <a:rPr lang="fr-CA" b="0" i="0" u="sng" strike="noStrike">
                <a:solidFill>
                  <a:srgbClr val="3366CC"/>
                </a:solidFill>
                <a:highlight>
                  <a:srgbClr val="FFFFFF"/>
                </a:highlight>
                <a:latin typeface="Arial"/>
                <a:ea typeface="Arial"/>
                <a:cs typeface="Arial"/>
                <a:sym typeface="Arial"/>
                <a:hlinkClick r:id="rId5">
                  <a:extLst>
                    <a:ext uri="{A12FA001-AC4F-418D-AE19-62706E023703}">
                      <ahyp:hlinkClr xmlns:ahyp="http://schemas.microsoft.com/office/drawing/2018/hyperlinkcolor" val="tx"/>
                    </a:ext>
                  </a:extLst>
                </a:hlinkClick>
              </a:rPr>
              <a:t>montagne</a:t>
            </a:r>
            <a:r>
              <a:rPr lang="fr-CA" b="0" i="0">
                <a:solidFill>
                  <a:srgbClr val="202122"/>
                </a:solidFill>
                <a:highlight>
                  <a:srgbClr val="FFFFFF"/>
                </a:highlight>
                <a:latin typeface="Arial"/>
                <a:ea typeface="Arial"/>
                <a:cs typeface="Arial"/>
                <a:sym typeface="Arial"/>
              </a:rPr>
              <a:t>, sur des plateaux ensoleillés ou face à la mer pour bénéficier du grand air et des vertus désinfectantes et reconstituantes du soleil (architecture </a:t>
            </a:r>
            <a:r>
              <a:rPr lang="fr-CA" b="0" i="0" u="sng" strike="noStrike">
                <a:solidFill>
                  <a:srgbClr val="3366CC"/>
                </a:solidFill>
                <a:highlight>
                  <a:srgbClr val="FFFFFF"/>
                </a:highlight>
                <a:latin typeface="Arial"/>
                <a:ea typeface="Arial"/>
                <a:cs typeface="Arial"/>
                <a:sym typeface="Arial"/>
                <a:hlinkClick r:id="rId6">
                  <a:extLst>
                    <a:ext uri="{A12FA001-AC4F-418D-AE19-62706E023703}">
                      <ahyp:hlinkClr xmlns:ahyp="http://schemas.microsoft.com/office/drawing/2018/hyperlinkcolor" val="tx"/>
                    </a:ext>
                  </a:extLst>
                </a:hlinkClick>
              </a:rPr>
              <a:t>héliotropique</a:t>
            </a:r>
            <a:r>
              <a:rPr lang="fr-CA" b="0" i="0">
                <a:solidFill>
                  <a:srgbClr val="202122"/>
                </a:solidFill>
                <a:highlight>
                  <a:srgbClr val="FFFFFF"/>
                </a:highlight>
                <a:latin typeface="Arial"/>
                <a:ea typeface="Arial"/>
                <a:cs typeface="Arial"/>
                <a:sym typeface="Arial"/>
              </a:rPr>
              <a:t>).</a:t>
            </a:r>
            <a:endParaRPr sz="1100"/>
          </a:p>
          <a:p>
            <a:pPr marL="457200" marR="0" lvl="0" indent="-228600" algn="l" rtl="0">
              <a:lnSpc>
                <a:spcPct val="100000"/>
              </a:lnSpc>
              <a:spcBef>
                <a:spcPts val="0"/>
              </a:spcBef>
              <a:spcAft>
                <a:spcPts val="0"/>
              </a:spcAft>
              <a:buClr>
                <a:srgbClr val="000000"/>
              </a:buClr>
              <a:buSzPts val="1100"/>
              <a:buFont typeface="Arial"/>
              <a:buNone/>
            </a:pPr>
            <a:endParaRPr/>
          </a:p>
          <a:p>
            <a:pPr marL="457200" marR="0" lvl="0" indent="-298450" algn="l" rtl="0">
              <a:lnSpc>
                <a:spcPct val="100000"/>
              </a:lnSpc>
              <a:spcBef>
                <a:spcPts val="0"/>
              </a:spcBef>
              <a:spcAft>
                <a:spcPts val="0"/>
              </a:spcAft>
              <a:buClr>
                <a:srgbClr val="000000"/>
              </a:buClr>
              <a:buSzPts val="1100"/>
              <a:buFont typeface="Arial"/>
              <a:buChar char="●"/>
            </a:pPr>
            <a:r>
              <a:rPr lang="fr-CA" b="0" i="0">
                <a:solidFill>
                  <a:srgbClr val="131313"/>
                </a:solidFill>
                <a:highlight>
                  <a:srgbClr val="F9F9F8"/>
                </a:highlight>
                <a:latin typeface="Arial"/>
                <a:ea typeface="Arial"/>
                <a:cs typeface="Arial"/>
                <a:sym typeface="Arial"/>
              </a:rPr>
              <a:t>Comme plusieurs autres à la fin du XIX</a:t>
            </a:r>
            <a:r>
              <a:rPr lang="fr-CA" b="0" i="0" baseline="30000">
                <a:solidFill>
                  <a:srgbClr val="131313"/>
                </a:solidFill>
                <a:highlight>
                  <a:srgbClr val="F9F9F8"/>
                </a:highlight>
                <a:latin typeface="Arial"/>
                <a:ea typeface="Arial"/>
                <a:cs typeface="Arial"/>
                <a:sym typeface="Arial"/>
              </a:rPr>
              <a:t>e </a:t>
            </a:r>
            <a:r>
              <a:rPr lang="fr-CA" b="0" i="0">
                <a:solidFill>
                  <a:srgbClr val="131313"/>
                </a:solidFill>
                <a:highlight>
                  <a:srgbClr val="F9F9F8"/>
                </a:highlight>
                <a:latin typeface="Arial"/>
                <a:ea typeface="Arial"/>
                <a:cs typeface="Arial"/>
                <a:sym typeface="Arial"/>
              </a:rPr>
              <a:t>siècle, Frederick Law Olmsted a fait partie – à la fin de sa carrière – du mouvement City Beautiful, qui se définissait par la recherche de la beauté urbanistique à une fin d’abord et avant tout sociale.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59:notes"/>
          <p:cNvSpPr txBox="1">
            <a:spLocks noGrp="1"/>
          </p:cNvSpPr>
          <p:nvPr>
            <p:ph type="body" idx="1"/>
          </p:nvPr>
        </p:nvSpPr>
        <p:spPr>
          <a:xfrm>
            <a:off x="707708" y="4447461"/>
            <a:ext cx="5661660" cy="4213384"/>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
        <p:nvSpPr>
          <p:cNvPr id="195" name="Google Shape;195;p59: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75: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4" name="Google Shape;314;p75: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fr-CA" b="0" i="0">
                <a:solidFill>
                  <a:srgbClr val="1B1B1B"/>
                </a:solidFill>
                <a:latin typeface="Roboto Slab"/>
                <a:ea typeface="Roboto Slab"/>
                <a:cs typeface="Roboto Slab"/>
                <a:sym typeface="Roboto Slab"/>
              </a:rPr>
              <a:t>Qing Li est reconnu comme l’expert mondial de sylvothérapie.</a:t>
            </a:r>
            <a:br>
              <a:rPr lang="fr-CA"/>
            </a:br>
            <a:r>
              <a:rPr lang="fr-CA" b="0" i="0">
                <a:solidFill>
                  <a:srgbClr val="1B1B1B"/>
                </a:solidFill>
                <a:latin typeface="Roboto Slab"/>
                <a:ea typeface="Roboto Slab"/>
                <a:cs typeface="Roboto Slab"/>
                <a:sym typeface="Roboto Slab"/>
              </a:rPr>
              <a:t>Il est médecin immunologiste au Département d’hygiène et de santé publique à l’Université de Médecine de Tokyo.</a:t>
            </a:r>
            <a:br>
              <a:rPr lang="fr-CA"/>
            </a:br>
            <a:r>
              <a:rPr lang="fr-CA" b="0" i="0">
                <a:solidFill>
                  <a:srgbClr val="1B1B1B"/>
                </a:solidFill>
                <a:latin typeface="Roboto Slab"/>
                <a:ea typeface="Roboto Slab"/>
                <a:cs typeface="Roboto Slab"/>
                <a:sym typeface="Roboto Slab"/>
              </a:rPr>
              <a:t>Membre fondateur de la société japonaise de sylvothérapie (Japanesse Society of Forest Medicine) en 2007, il dirige les recherches les plus avancées sur le sujet depuis 2005.</a:t>
            </a:r>
            <a:endParaRPr/>
          </a:p>
          <a:p>
            <a:pPr marL="457200" marR="0" lvl="0" indent="-298450" algn="l" rtl="0">
              <a:lnSpc>
                <a:spcPct val="100000"/>
              </a:lnSpc>
              <a:spcBef>
                <a:spcPts val="0"/>
              </a:spcBef>
              <a:spcAft>
                <a:spcPts val="0"/>
              </a:spcAft>
              <a:buClr>
                <a:srgbClr val="000000"/>
              </a:buClr>
              <a:buSzPts val="1100"/>
              <a:buFont typeface="Arial"/>
              <a:buChar char="●"/>
            </a:pPr>
            <a:r>
              <a:rPr lang="fr-CA"/>
              <a:t>C’est en 1982 que, pour la première fois, l’Agence forestière du Japon a proposé d’intégrer les bains de forêt dans les préconisations d’une bonne hygiène de vie. Désormais c’est devenu au Japon un mode reconnu de relaxation ou de gestion du stress</a:t>
            </a:r>
            <a:endParaRPr/>
          </a:p>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77: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2" name="Google Shape;322;p77: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Clr>
                <a:srgbClr val="000000"/>
              </a:buClr>
              <a:buSzPts val="1100"/>
              <a:buNone/>
            </a:pPr>
            <a:r>
              <a:rPr lang="fr-CA"/>
              <a:t>Robert Zarr pédiatre à Washington, DC, où il s'occupait de populations à faible revenu et d'immigrants: organiser des autobus pour permettre à des jeunes et leurs parents de passer du temps en nature, il voyait les impacts bénéfiques sur leur santé</a:t>
            </a:r>
            <a:endParaRPr/>
          </a:p>
          <a:p>
            <a:pPr marL="457200" lvl="0" indent="-228600" algn="l" rtl="0">
              <a:lnSpc>
                <a:spcPct val="100000"/>
              </a:lnSpc>
              <a:spcBef>
                <a:spcPts val="0"/>
              </a:spcBef>
              <a:spcAft>
                <a:spcPts val="0"/>
              </a:spcAft>
              <a:buSzPts val="1100"/>
              <a:buNone/>
            </a:pPr>
            <a:endParaRPr/>
          </a:p>
          <a:p>
            <a:pPr marL="0" lvl="0" indent="0" algn="l" rtl="0">
              <a:lnSpc>
                <a:spcPct val="100000"/>
              </a:lnSpc>
              <a:spcBef>
                <a:spcPts val="0"/>
              </a:spcBef>
              <a:spcAft>
                <a:spcPts val="0"/>
              </a:spcAft>
              <a:buNone/>
            </a:pPr>
            <a:r>
              <a:rPr lang="fr-CA"/>
              <a:t>Mélissa Lem est médecin de famille en Colombie-Britannique</a:t>
            </a:r>
            <a:endParaRPr/>
          </a:p>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22: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4" name="Google Shape;334;p22:notes"/>
          <p:cNvSpPr txBox="1">
            <a:spLocks noGrp="1"/>
          </p:cNvSpPr>
          <p:nvPr>
            <p:ph type="body" idx="1"/>
          </p:nvPr>
        </p:nvSpPr>
        <p:spPr>
          <a:xfrm>
            <a:off x="707708" y="4447461"/>
            <a:ext cx="5661660" cy="4213384"/>
          </a:xfrm>
          <a:prstGeom prst="rect">
            <a:avLst/>
          </a:prstGeom>
          <a:noFill/>
          <a:ln>
            <a:noFill/>
          </a:ln>
        </p:spPr>
        <p:txBody>
          <a:bodyPr spcFirstLastPara="1" wrap="square" lIns="93900" tIns="46925" rIns="93900" bIns="46925" anchor="t" anchorCtr="0">
            <a:noAutofit/>
          </a:bodyPr>
          <a:lstStyle/>
          <a:p>
            <a:pPr marL="0" lvl="0" indent="0" algn="l" rtl="0">
              <a:lnSpc>
                <a:spcPct val="100000"/>
              </a:lnSpc>
              <a:spcBef>
                <a:spcPts val="0"/>
              </a:spcBef>
              <a:spcAft>
                <a:spcPts val="0"/>
              </a:spcAft>
              <a:buSzPts val="1100"/>
              <a:buNone/>
            </a:pPr>
            <a:endParaRPr/>
          </a:p>
        </p:txBody>
      </p:sp>
      <p:sp>
        <p:nvSpPr>
          <p:cNvPr id="335" name="Google Shape;335;p22:notes"/>
          <p:cNvSpPr txBox="1">
            <a:spLocks noGrp="1"/>
          </p:cNvSpPr>
          <p:nvPr>
            <p:ph type="sldNum" idx="12"/>
          </p:nvPr>
        </p:nvSpPr>
        <p:spPr>
          <a:xfrm>
            <a:off x="4008705" y="8893296"/>
            <a:ext cx="3066733" cy="468154"/>
          </a:xfrm>
          <a:prstGeom prst="rect">
            <a:avLst/>
          </a:prstGeom>
          <a:noFill/>
          <a:ln>
            <a:noFill/>
          </a:ln>
        </p:spPr>
        <p:txBody>
          <a:bodyPr spcFirstLastPara="1" wrap="square" lIns="93900" tIns="46925" rIns="93900" bIns="46925"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fr-CA" sz="1400" b="0" i="0" u="none" strike="noStrike" cap="none">
                <a:solidFill>
                  <a:srgbClr val="000000"/>
                </a:solidFill>
                <a:latin typeface="Arial"/>
                <a:ea typeface="Arial"/>
                <a:cs typeface="Arial"/>
                <a:sym typeface="Arial"/>
              </a:rPr>
              <a:t>22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9: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8" name="Google Shape;348;p19: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r>
              <a:rPr lang="fr-CA"/>
              <a:t>logos de BC PF et Parx</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20: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20:notes"/>
          <p:cNvSpPr txBox="1">
            <a:spLocks noGrp="1"/>
          </p:cNvSpPr>
          <p:nvPr>
            <p:ph type="body" idx="1"/>
          </p:nvPr>
        </p:nvSpPr>
        <p:spPr>
          <a:xfrm>
            <a:off x="707708" y="4447461"/>
            <a:ext cx="5661660" cy="4213384"/>
          </a:xfrm>
          <a:prstGeom prst="rect">
            <a:avLst/>
          </a:prstGeom>
          <a:noFill/>
          <a:ln>
            <a:noFill/>
          </a:ln>
        </p:spPr>
        <p:txBody>
          <a:bodyPr spcFirstLastPara="1" wrap="square" lIns="93900" tIns="46925" rIns="93900" bIns="46925" anchor="t" anchorCtr="0">
            <a:noAutofit/>
          </a:bodyPr>
          <a:lstStyle/>
          <a:p>
            <a:pPr marL="0" lvl="0" indent="0" algn="l" rtl="0">
              <a:lnSpc>
                <a:spcPct val="100000"/>
              </a:lnSpc>
              <a:spcBef>
                <a:spcPts val="0"/>
              </a:spcBef>
              <a:spcAft>
                <a:spcPts val="0"/>
              </a:spcAft>
              <a:buClr>
                <a:schemeClr val="dk1"/>
              </a:buClr>
              <a:buSzPts val="1200"/>
              <a:buNone/>
            </a:pPr>
            <a:r>
              <a:rPr lang="fr-CA"/>
              <a:t>MAJ novembre 2023</a:t>
            </a:r>
            <a:endParaRPr/>
          </a:p>
          <a:p>
            <a:pPr marL="0" lvl="0" indent="0" algn="l" rtl="0">
              <a:lnSpc>
                <a:spcPct val="100000"/>
              </a:lnSpc>
              <a:spcBef>
                <a:spcPts val="0"/>
              </a:spcBef>
              <a:spcAft>
                <a:spcPts val="0"/>
              </a:spcAft>
              <a:buClr>
                <a:schemeClr val="dk1"/>
              </a:buClr>
              <a:buSzPts val="1200"/>
              <a:buNone/>
            </a:pPr>
            <a:endParaRPr/>
          </a:p>
          <a:p>
            <a:pPr marL="0" lvl="0" indent="0" algn="l" rtl="0">
              <a:lnSpc>
                <a:spcPct val="100000"/>
              </a:lnSpc>
              <a:spcBef>
                <a:spcPts val="0"/>
              </a:spcBef>
              <a:spcAft>
                <a:spcPts val="0"/>
              </a:spcAft>
              <a:buClr>
                <a:schemeClr val="dk1"/>
              </a:buClr>
              <a:buSzPts val="1200"/>
              <a:buNone/>
            </a:pPr>
            <a:r>
              <a:rPr lang="fr-CA"/>
              <a:t>Plus de 30 partenaires et collaborateurs au Québec qui propagent la bonne nouvelle à leurs membres =)</a:t>
            </a:r>
            <a:endParaRPr/>
          </a:p>
          <a:p>
            <a:pPr marL="0" lvl="0" indent="0" algn="l" rtl="0">
              <a:lnSpc>
                <a:spcPct val="100000"/>
              </a:lnSpc>
              <a:spcBef>
                <a:spcPts val="0"/>
              </a:spcBef>
              <a:spcAft>
                <a:spcPts val="0"/>
              </a:spcAft>
              <a:buClr>
                <a:schemeClr val="dk1"/>
              </a:buClr>
              <a:buSzPts val="1200"/>
              <a:buNone/>
            </a:pPr>
            <a:endParaRPr/>
          </a:p>
          <a:p>
            <a:pPr marL="0" lvl="0" indent="0" algn="l" rtl="0">
              <a:lnSpc>
                <a:spcPct val="100000"/>
              </a:lnSpc>
              <a:spcBef>
                <a:spcPts val="0"/>
              </a:spcBef>
              <a:spcAft>
                <a:spcPts val="0"/>
              </a:spcAft>
              <a:buClr>
                <a:schemeClr val="dk1"/>
              </a:buClr>
              <a:buSzPts val="1100"/>
              <a:buNone/>
            </a:pPr>
            <a:r>
              <a:rPr lang="fr-CA">
                <a:solidFill>
                  <a:schemeClr val="dk1"/>
                </a:solidFill>
              </a:rPr>
              <a:t>Et rien n’aurait été possible sans le soutien extraordinaire de nos nombreux partenaires?</a:t>
            </a:r>
            <a:endParaRPr>
              <a:solidFill>
                <a:schemeClr val="dk1"/>
              </a:solidFill>
            </a:endParaRPr>
          </a:p>
          <a:p>
            <a:pPr marL="0" lvl="0" indent="0" algn="l" rtl="0">
              <a:lnSpc>
                <a:spcPct val="100000"/>
              </a:lnSpc>
              <a:spcBef>
                <a:spcPts val="0"/>
              </a:spcBef>
              <a:spcAft>
                <a:spcPts val="0"/>
              </a:spcAft>
              <a:buClr>
                <a:schemeClr val="dk1"/>
              </a:buClr>
              <a:buSzPts val="1100"/>
              <a:buNone/>
            </a:pPr>
            <a:r>
              <a:rPr lang="fr-CA">
                <a:solidFill>
                  <a:schemeClr val="dk1"/>
                </a:solidFill>
              </a:rPr>
              <a:t>Ces organismes partenaires représentent plus 30 associations dont plus de 45 000 professionnels de la santé ! </a:t>
            </a:r>
            <a:endParaRPr>
              <a:solidFill>
                <a:schemeClr val="dk1"/>
              </a:solidFill>
            </a:endParaRPr>
          </a:p>
          <a:p>
            <a:pPr marL="0" lvl="0" indent="0" algn="l" rtl="0">
              <a:lnSpc>
                <a:spcPct val="100000"/>
              </a:lnSpc>
              <a:spcBef>
                <a:spcPts val="0"/>
              </a:spcBef>
              <a:spcAft>
                <a:spcPts val="0"/>
              </a:spcAft>
              <a:buClr>
                <a:schemeClr val="dk1"/>
              </a:buClr>
              <a:buSzPts val="1100"/>
              <a:buNone/>
            </a:pPr>
            <a:r>
              <a:rPr lang="fr-CA">
                <a:solidFill>
                  <a:schemeClr val="dk1"/>
                </a:solidFill>
              </a:rPr>
              <a:t>dont près de la moitié sont des médecins le CQMF et le CMQ</a:t>
            </a:r>
            <a:endParaRPr>
              <a:solidFill>
                <a:schemeClr val="dk1"/>
              </a:solidFill>
            </a:endParaRPr>
          </a:p>
          <a:p>
            <a:pPr marL="0" lvl="0" indent="0" algn="l" rtl="0">
              <a:lnSpc>
                <a:spcPct val="100000"/>
              </a:lnSpc>
              <a:spcBef>
                <a:spcPts val="0"/>
              </a:spcBef>
              <a:spcAft>
                <a:spcPts val="0"/>
              </a:spcAft>
              <a:buClr>
                <a:schemeClr val="dk1"/>
              </a:buClr>
              <a:buSzPts val="1100"/>
              <a:buNone/>
            </a:pPr>
            <a:r>
              <a:rPr lang="fr-CA">
                <a:solidFill>
                  <a:schemeClr val="dk1"/>
                </a:solidFill>
              </a:rPr>
              <a:t>Egalement ,nous avons récemment reçu notre premier soutien d’un CIUSSS, celui de la Capitale Nationale !</a:t>
            </a:r>
            <a:endParaRPr>
              <a:solidFill>
                <a:schemeClr val="dk1"/>
              </a:solidFill>
            </a:endParaRPr>
          </a:p>
          <a:p>
            <a:pPr marL="0" lvl="0" indent="0" algn="l" rtl="0">
              <a:lnSpc>
                <a:spcPct val="100000"/>
              </a:lnSpc>
              <a:spcBef>
                <a:spcPts val="0"/>
              </a:spcBef>
              <a:spcAft>
                <a:spcPts val="0"/>
              </a:spcAft>
              <a:buClr>
                <a:schemeClr val="dk1"/>
              </a:buClr>
              <a:buSzPts val="12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1: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8" name="Google Shape;398;p21: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fr-CA"/>
              <a:t>White, M.P., Alcock, I., Grellier, J. et al. Spending at least 120 minutes a week in nature is associated with good health and wellbeing. Sci Rep 9, 7730 (2019). https://doi.org/10.1038/s41598-019-44097-3</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24: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4" name="Google Shape;404;p24: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6:notes"/>
          <p:cNvSpPr txBox="1">
            <a:spLocks noGrp="1"/>
          </p:cNvSpPr>
          <p:nvPr>
            <p:ph type="body" idx="1"/>
          </p:nvPr>
        </p:nvSpPr>
        <p:spPr>
          <a:xfrm>
            <a:off x="707708" y="4505980"/>
            <a:ext cx="5661660" cy="3686864"/>
          </a:xfrm>
          <a:prstGeom prst="rect">
            <a:avLst/>
          </a:prstGeom>
          <a:noFill/>
          <a:ln>
            <a:noFill/>
          </a:ln>
        </p:spPr>
        <p:txBody>
          <a:bodyPr spcFirstLastPara="1" wrap="square" lIns="93900" tIns="46925" rIns="93900" bIns="46925" anchor="t" anchorCtr="0">
            <a:noAutofit/>
          </a:bodyPr>
          <a:lstStyle/>
          <a:p>
            <a:pPr marL="0" lvl="0" indent="0" algn="l" rtl="0">
              <a:lnSpc>
                <a:spcPct val="100000"/>
              </a:lnSpc>
              <a:spcBef>
                <a:spcPts val="0"/>
              </a:spcBef>
              <a:spcAft>
                <a:spcPts val="0"/>
              </a:spcAft>
              <a:buSzPts val="1100"/>
              <a:buNone/>
            </a:pPr>
            <a:r>
              <a:rPr lang="fr-CA"/>
              <a:t>outil regroupant les moyens par lesquels s’opérationnalisent les retombées et leur relation avec la nature et l’aventure, une catégorisation est proposée : le spectre d’immersion des pratiques centrées sur la nature et l’aventure. Il se décline en quatre catégories regroupées sur un continuum, classées par l’auteure de l’article</a:t>
            </a:r>
            <a:endParaRPr/>
          </a:p>
          <a:p>
            <a:pPr marL="0" lvl="0" indent="0" algn="l" rtl="0">
              <a:lnSpc>
                <a:spcPct val="100000"/>
              </a:lnSpc>
              <a:spcBef>
                <a:spcPts val="0"/>
              </a:spcBef>
              <a:spcAft>
                <a:spcPts val="0"/>
              </a:spcAft>
              <a:buSzPts val="1100"/>
              <a:buNone/>
            </a:pPr>
            <a:endParaRPr/>
          </a:p>
          <a:p>
            <a:pPr marL="0" lvl="0" indent="0" algn="just" rtl="0">
              <a:spcBef>
                <a:spcPts val="0"/>
              </a:spcBef>
              <a:spcAft>
                <a:spcPts val="0"/>
              </a:spcAft>
              <a:buClr>
                <a:schemeClr val="dk1"/>
              </a:buClr>
              <a:buSzPts val="1800"/>
              <a:buFont typeface="Arial"/>
              <a:buNone/>
            </a:pPr>
            <a:r>
              <a:rPr lang="fr-CA" sz="1300">
                <a:solidFill>
                  <a:schemeClr val="dk1"/>
                </a:solidFill>
                <a:latin typeface="Old Standard TT"/>
                <a:ea typeface="Old Standard TT"/>
                <a:cs typeface="Old Standard TT"/>
                <a:sym typeface="Old Standard TT"/>
              </a:rPr>
              <a:t>Gargano, V. (2022). Les pratiques centrées sur la nature et l’aventure et le travail social: Perspectives disciplinaires et théoriques </a:t>
            </a:r>
            <a:r>
              <a:rPr lang="fr-CA" sz="1300" i="1">
                <a:solidFill>
                  <a:schemeClr val="dk1"/>
                </a:solidFill>
                <a:latin typeface="Old Standard TT"/>
                <a:ea typeface="Old Standard TT"/>
                <a:cs typeface="Old Standard TT"/>
                <a:sym typeface="Old Standard TT"/>
              </a:rPr>
              <a:t>Intervention, 155</a:t>
            </a:r>
            <a:r>
              <a:rPr lang="fr-CA" sz="1300">
                <a:solidFill>
                  <a:schemeClr val="dk1"/>
                </a:solidFill>
                <a:latin typeface="Old Standard TT"/>
                <a:ea typeface="Old Standard TT"/>
                <a:cs typeface="Old Standard TT"/>
                <a:sym typeface="Old Standard TT"/>
              </a:rPr>
              <a:t>, 151-165.</a:t>
            </a:r>
            <a:r>
              <a:rPr lang="fr-CA" sz="1300">
                <a:solidFill>
                  <a:srgbClr val="AF4345"/>
                </a:solidFill>
                <a:uFill>
                  <a:noFill/>
                </a:uFill>
                <a:latin typeface="Old Standard TT"/>
                <a:ea typeface="Old Standard TT"/>
                <a:cs typeface="Old Standard TT"/>
                <a:sym typeface="Old Standard TT"/>
                <a:hlinkClick r:id="rId3">
                  <a:extLst>
                    <a:ext uri="{A12FA001-AC4F-418D-AE19-62706E023703}">
                      <ahyp:hlinkClr xmlns:ahyp="http://schemas.microsoft.com/office/drawing/2018/hyperlinkcolor" val="tx"/>
                    </a:ext>
                  </a:extLst>
                </a:hlinkClick>
              </a:rPr>
              <a:t> </a:t>
            </a:r>
            <a:r>
              <a:rPr lang="fr-CA" sz="1300" u="sng">
                <a:solidFill>
                  <a:srgbClr val="AF4345"/>
                </a:solidFill>
                <a:latin typeface="Old Standard TT"/>
                <a:ea typeface="Old Standard TT"/>
                <a:cs typeface="Old Standard TT"/>
                <a:sym typeface="Old Standard TT"/>
                <a:hlinkClick r:id="rId3">
                  <a:extLst>
                    <a:ext uri="{A12FA001-AC4F-418D-AE19-62706E023703}">
                      <ahyp:hlinkClr xmlns:ahyp="http://schemas.microsoft.com/office/drawing/2018/hyperlinkcolor" val="tx"/>
                    </a:ext>
                  </a:extLst>
                </a:hlinkClick>
              </a:rPr>
              <a:t>https://doi.org/10.7202/1089312ar</a:t>
            </a:r>
            <a:r>
              <a:rPr lang="fr-CA" sz="1300">
                <a:solidFill>
                  <a:schemeClr val="dk1"/>
                </a:solidFill>
                <a:latin typeface="Old Standard TT"/>
                <a:ea typeface="Old Standard TT"/>
                <a:cs typeface="Old Standard TT"/>
                <a:sym typeface="Old Standard TT"/>
              </a:rPr>
              <a:t> </a:t>
            </a:r>
            <a:endParaRPr sz="1300">
              <a:solidFill>
                <a:schemeClr val="dk1"/>
              </a:solidFill>
              <a:latin typeface="Old Standard TT"/>
              <a:ea typeface="Old Standard TT"/>
              <a:cs typeface="Old Standard TT"/>
              <a:sym typeface="Old Standard TT"/>
            </a:endParaRPr>
          </a:p>
          <a:p>
            <a:pPr marL="0" lvl="0" indent="0" algn="l" rtl="0">
              <a:lnSpc>
                <a:spcPct val="100000"/>
              </a:lnSpc>
              <a:spcBef>
                <a:spcPts val="0"/>
              </a:spcBef>
              <a:spcAft>
                <a:spcPts val="0"/>
              </a:spcAft>
              <a:buSzPts val="1100"/>
              <a:buNone/>
            </a:pPr>
            <a:endParaRPr/>
          </a:p>
        </p:txBody>
      </p:sp>
      <p:sp>
        <p:nvSpPr>
          <p:cNvPr id="410" name="Google Shape;410;p26:notes"/>
          <p:cNvSpPr>
            <a:spLocks noGrp="1" noRot="1" noChangeAspect="1"/>
          </p:cNvSpPr>
          <p:nvPr>
            <p:ph type="sldImg" idx="2"/>
          </p:nvPr>
        </p:nvSpPr>
        <p:spPr>
          <a:xfrm>
            <a:off x="728663" y="1169988"/>
            <a:ext cx="5619750" cy="3160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25: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9" name="Google Shape;449;p25: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r>
              <a:rPr lang="fr-CA"/>
              <a:t>Quand on parlait d’immersion en nature, pour certains jeunes, les classes vertes et rouges sont possiblement leur seul accès, si ce n’est pas dans les habitudes de la famille de passer du temps en nature...</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a:t>
            </a:r>
            <a:r>
              <a:rPr lang="fr-FR" dirty="0" err="1"/>
              <a:t>www.aventurequebec.ca</a:t>
            </a:r>
            <a:r>
              <a:rPr lang="fr-FR" dirty="0"/>
              <a:t>/</a:t>
            </a:r>
            <a:r>
              <a:rPr lang="fr-FR" dirty="0" err="1"/>
              <a:t>region</a:t>
            </a:r>
            <a:r>
              <a:rPr lang="fr-FR" dirty="0"/>
              <a:t>-touristique/</a:t>
            </a:r>
            <a:r>
              <a:rPr lang="fr-FR" dirty="0" err="1"/>
              <a:t>regions-quebec</a:t>
            </a:r>
            <a:r>
              <a:rPr lang="fr-FR" dirty="0"/>
              <a:t>/</a:t>
            </a:r>
            <a:r>
              <a:rPr lang="fr-FR" dirty="0" err="1"/>
              <a:t>bas-saint-laurent?season</a:t>
            </a:r>
            <a:r>
              <a:rPr lang="fr-FR" dirty="0"/>
              <a:t>=</a:t>
            </a:r>
            <a:r>
              <a:rPr lang="fr-FR" dirty="0" err="1"/>
              <a:t>summer</a:t>
            </a:r>
            <a:endParaRPr lang="fr-FR" dirty="0"/>
          </a:p>
        </p:txBody>
      </p:sp>
    </p:spTree>
    <p:extLst>
      <p:ext uri="{BB962C8B-B14F-4D97-AF65-F5344CB8AC3E}">
        <p14:creationId xmlns:p14="http://schemas.microsoft.com/office/powerpoint/2010/main" val="1946335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58:notes"/>
          <p:cNvSpPr txBox="1">
            <a:spLocks noGrp="1"/>
          </p:cNvSpPr>
          <p:nvPr>
            <p:ph type="body" idx="1"/>
          </p:nvPr>
        </p:nvSpPr>
        <p:spPr>
          <a:xfrm>
            <a:off x="707708" y="4447461"/>
            <a:ext cx="5661660" cy="4213384"/>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
        <p:nvSpPr>
          <p:cNvPr id="202" name="Google Shape;202;p58: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La nature aide même dans le contexte de thérapies, entre autres pour les dépendances, ce que l’organisme le Grand Chemin propose.</a:t>
            </a:r>
          </a:p>
          <a:p>
            <a:r>
              <a:rPr lang="fr-FR" dirty="0"/>
              <a:t>Ça donne aux jeunes en traitement du cancer ou en rémission une raison de vouloir vivre, une possibilité d’échanger et de partager avec des gens qui les comprennent... Découverte de leurs capacités...</a:t>
            </a:r>
          </a:p>
          <a:p>
            <a:r>
              <a:rPr lang="fr-FR" dirty="0"/>
              <a:t>Tout nouveau projet avec ma collègue Mireille Cliche, TS du GMF de Loretteville, pour faire un groupe de soutien d’aidants naturels pour TNCM en nature...</a:t>
            </a:r>
          </a:p>
          <a:p>
            <a:endParaRPr lang="fr-FR" dirty="0"/>
          </a:p>
          <a:p>
            <a:r>
              <a:rPr lang="fr-FR" dirty="0"/>
              <a:t>https://</a:t>
            </a:r>
            <a:r>
              <a:rPr lang="fr-FR" dirty="0" err="1"/>
              <a:t>www.legrandchemin.qc.ca</a:t>
            </a:r>
            <a:r>
              <a:rPr lang="fr-FR" dirty="0"/>
              <a:t>/services-gratuits/intervention-nature-aventure/</a:t>
            </a:r>
          </a:p>
          <a:p>
            <a:pPr algn="l"/>
            <a:r>
              <a:rPr lang="fr-CA" b="0" i="0" dirty="0">
                <a:solidFill>
                  <a:srgbClr val="1F1F1F"/>
                </a:solidFill>
                <a:effectLst/>
                <a:latin typeface="Quattrocento Sans" panose="020B0502050000020003" pitchFamily="34" charset="0"/>
              </a:rPr>
              <a:t>Le programme d’</a:t>
            </a:r>
            <a:r>
              <a:rPr lang="fr-CA" b="1" i="0" dirty="0">
                <a:solidFill>
                  <a:srgbClr val="1F1F1F"/>
                </a:solidFill>
                <a:effectLst/>
                <a:latin typeface="Quattrocento Sans" panose="020B0502050000020003" pitchFamily="34" charset="0"/>
              </a:rPr>
              <a:t>intervention en contexte de nature et d’aventure</a:t>
            </a:r>
            <a:r>
              <a:rPr lang="fr-CA" b="0" i="0" dirty="0">
                <a:solidFill>
                  <a:srgbClr val="1F1F1F"/>
                </a:solidFill>
                <a:effectLst/>
                <a:latin typeface="Quattrocento Sans" panose="020B0502050000020003" pitchFamily="34" charset="0"/>
              </a:rPr>
              <a:t> au Grand Chemin a pour objectif d’augmenter la motivation des adolescents au traitement de la dépendance, du jeu excessif et/ou de la cyberdépendance. Les défis proposés par les activités d’aventure favorisent le développement personnel et l’intervention de groupe dans un contexte d’apprentissage expérientiel. De plus, les adolescents sont amenés à développer des stratégies d’adaptation et à identifier des forces personnelles. Celles-ci agissent comme facteurs de protection aux dépendances et favorisent leur motivation et leur rétablissement. Ainsi, le contexte de nature est bénéfique pour la santé mentale de nos adolescents.</a:t>
            </a:r>
          </a:p>
          <a:p>
            <a:pPr algn="l"/>
            <a:r>
              <a:rPr lang="fr-CA" b="1" i="0" dirty="0">
                <a:solidFill>
                  <a:srgbClr val="99C130"/>
                </a:solidFill>
                <a:effectLst/>
                <a:latin typeface="Montserrat" panose="020F0502020204030204" pitchFamily="34" charset="0"/>
              </a:rPr>
              <a:t>Voici un bref aperçu de nos services en INA</a:t>
            </a:r>
          </a:p>
          <a:p>
            <a:pPr algn="l"/>
            <a:r>
              <a:rPr lang="fr-CA" b="0" i="0" dirty="0">
                <a:solidFill>
                  <a:srgbClr val="1F1F1F"/>
                </a:solidFill>
                <a:effectLst/>
                <a:latin typeface="Quattrocento Sans" panose="020B0502050000020003" pitchFamily="34" charset="0"/>
              </a:rPr>
              <a:t>L’INA fait partie intégrante des services du Grand Chemin. Tout au long de son cheminement, de son arrivée en thérapie interne jusqu’au suivi de réinsertion sociale, l’adolescent sera amené à vivre des activités en contexte de nature et d’aventure.</a:t>
            </a:r>
          </a:p>
          <a:p>
            <a:pPr algn="l"/>
            <a:endParaRPr lang="fr-CA" b="0" i="0" dirty="0">
              <a:solidFill>
                <a:srgbClr val="1F1F1F"/>
              </a:solidFill>
              <a:effectLst/>
              <a:latin typeface="Quattrocento Sans" panose="020B0502050000020003" pitchFamily="34" charset="0"/>
            </a:endParaRPr>
          </a:p>
          <a:p>
            <a:pPr algn="l"/>
            <a:endParaRPr lang="fr-CA" b="0" i="0" dirty="0">
              <a:solidFill>
                <a:srgbClr val="1F1F1F"/>
              </a:solidFill>
              <a:effectLst/>
              <a:latin typeface="Quattrocento Sans" panose="020B0502050000020003" pitchFamily="34" charset="0"/>
            </a:endParaRPr>
          </a:p>
          <a:p>
            <a:pPr algn="l"/>
            <a:r>
              <a:rPr lang="fr-CA" b="0" i="0" dirty="0">
                <a:solidFill>
                  <a:srgbClr val="1F1F1F"/>
                </a:solidFill>
                <a:effectLst/>
                <a:latin typeface="Quattrocento Sans" panose="020B0502050000020003" pitchFamily="34" charset="0"/>
              </a:rPr>
              <a:t>https://</a:t>
            </a:r>
            <a:r>
              <a:rPr lang="fr-CA" b="0" i="0" dirty="0" err="1">
                <a:solidFill>
                  <a:srgbClr val="1F1F1F"/>
                </a:solidFill>
                <a:effectLst/>
                <a:latin typeface="Quattrocento Sans" panose="020B0502050000020003" pitchFamily="34" charset="0"/>
              </a:rPr>
              <a:t>www.aventurequebec.ca</a:t>
            </a:r>
            <a:r>
              <a:rPr lang="fr-CA" b="0" i="0" dirty="0">
                <a:solidFill>
                  <a:srgbClr val="1F1F1F"/>
                </a:solidFill>
                <a:effectLst/>
                <a:latin typeface="Quattrocento Sans" panose="020B0502050000020003" pitchFamily="34" charset="0"/>
              </a:rPr>
              <a:t>/</a:t>
            </a:r>
            <a:r>
              <a:rPr lang="fr-CA" b="0" i="0" dirty="0" err="1">
                <a:solidFill>
                  <a:srgbClr val="1F1F1F"/>
                </a:solidFill>
                <a:effectLst/>
                <a:latin typeface="Quattrocento Sans" panose="020B0502050000020003" pitchFamily="34" charset="0"/>
              </a:rPr>
              <a:t>fr</a:t>
            </a:r>
            <a:r>
              <a:rPr lang="fr-CA" b="0" i="0" dirty="0">
                <a:solidFill>
                  <a:srgbClr val="1F1F1F"/>
                </a:solidFill>
                <a:effectLst/>
                <a:latin typeface="Quattrocento Sans" panose="020B0502050000020003" pitchFamily="34" charset="0"/>
              </a:rPr>
              <a:t>/intervention-nature-aventure</a:t>
            </a:r>
          </a:p>
          <a:p>
            <a:pPr algn="l"/>
            <a:r>
              <a:rPr lang="fr-CA" b="0" i="0" dirty="0">
                <a:solidFill>
                  <a:srgbClr val="1F1F1F"/>
                </a:solidFill>
                <a:effectLst/>
                <a:latin typeface="Quattrocento Sans" panose="020B0502050000020003" pitchFamily="34" charset="0"/>
              </a:rPr>
              <a:t>https://</a:t>
            </a:r>
            <a:r>
              <a:rPr lang="fr-CA" b="0" i="0" dirty="0" err="1">
                <a:solidFill>
                  <a:srgbClr val="1F1F1F"/>
                </a:solidFill>
                <a:effectLst/>
                <a:latin typeface="Quattrocento Sans" panose="020B0502050000020003" pitchFamily="34" charset="0"/>
              </a:rPr>
              <a:t>faceauxvents.org</a:t>
            </a:r>
            <a:r>
              <a:rPr lang="fr-CA" b="0" i="0" dirty="0">
                <a:solidFill>
                  <a:srgbClr val="1F1F1F"/>
                </a:solidFill>
                <a:effectLst/>
                <a:latin typeface="Quattrocento Sans" panose="020B0502050000020003" pitchFamily="34" charset="0"/>
              </a:rPr>
              <a:t>/</a:t>
            </a:r>
          </a:p>
          <a:p>
            <a:endParaRPr lang="fr-FR" dirty="0"/>
          </a:p>
        </p:txBody>
      </p:sp>
      <p:sp>
        <p:nvSpPr>
          <p:cNvPr id="4" name="Espace réservé du numéro de diapositive 3"/>
          <p:cNvSpPr>
            <a:spLocks noGrp="1"/>
          </p:cNvSpPr>
          <p:nvPr>
            <p:ph type="sldNum" sz="quarter" idx="5"/>
          </p:nvPr>
        </p:nvSpPr>
        <p:spPr/>
        <p:txBody>
          <a:bodyPr/>
          <a:lstStyle/>
          <a:p>
            <a:fld id="{41037BDF-4CA3-4045-9E68-FB8BDCBC0982}" type="slidenum">
              <a:rPr lang="fr-FR" smtClean="0"/>
              <a:t>30</a:t>
            </a:fld>
            <a:endParaRPr lang="fr-FR"/>
          </a:p>
        </p:txBody>
      </p:sp>
    </p:spTree>
    <p:extLst>
      <p:ext uri="{BB962C8B-B14F-4D97-AF65-F5344CB8AC3E}">
        <p14:creationId xmlns:p14="http://schemas.microsoft.com/office/powerpoint/2010/main" val="30427421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fr-CA" sz="1800" dirty="0">
                <a:solidFill>
                  <a:srgbClr val="FFFFFF"/>
                </a:solidFill>
                <a:effectLst/>
                <a:latin typeface="EBGaramond"/>
              </a:rPr>
              <a:t>L'intervention en contexte de nature et d'aventure : </a:t>
            </a:r>
            <a:r>
              <a:rPr lang="fr-CA" sz="1800" dirty="0" err="1">
                <a:solidFill>
                  <a:srgbClr val="FFFFFF"/>
                </a:solidFill>
                <a:effectLst/>
                <a:latin typeface="EBGaramond"/>
              </a:rPr>
              <a:t>Découvrir</a:t>
            </a:r>
            <a:r>
              <a:rPr lang="fr-CA" sz="1800" dirty="0">
                <a:solidFill>
                  <a:srgbClr val="FFFFFF"/>
                </a:solidFill>
                <a:effectLst/>
                <a:latin typeface="EBGaramond"/>
              </a:rPr>
              <a:t> ses </a:t>
            </a:r>
            <a:r>
              <a:rPr lang="fr-CA" sz="1800" dirty="0" err="1">
                <a:solidFill>
                  <a:srgbClr val="FFFFFF"/>
                </a:solidFill>
                <a:effectLst/>
                <a:latin typeface="EBGaramond"/>
              </a:rPr>
              <a:t>possibilités</a:t>
            </a:r>
            <a:r>
              <a:rPr lang="fr-CA" sz="1800" dirty="0">
                <a:solidFill>
                  <a:srgbClr val="FFFFFF"/>
                </a:solidFill>
                <a:effectLst/>
                <a:latin typeface="EBGaramond"/>
              </a:rPr>
              <a:t> et applications dans la pratique </a:t>
            </a:r>
            <a:r>
              <a:rPr lang="fr-CA" sz="1800" dirty="0" err="1">
                <a:solidFill>
                  <a:srgbClr val="FFFFFF"/>
                </a:solidFill>
                <a:effectLst/>
                <a:latin typeface="EBGaramond"/>
              </a:rPr>
              <a:t>médicale</a:t>
            </a:r>
            <a:r>
              <a:rPr lang="fr-CA" sz="1800" dirty="0">
                <a:solidFill>
                  <a:srgbClr val="FFFFFF"/>
                </a:solidFill>
                <a:effectLst/>
                <a:latin typeface="EBGaramond"/>
              </a:rPr>
              <a:t> actuelle </a:t>
            </a:r>
            <a:endParaRPr lang="fr-CA" dirty="0">
              <a:effectLst/>
            </a:endParaRPr>
          </a:p>
          <a:p>
            <a:endParaRPr lang="fr-FR" dirty="0"/>
          </a:p>
        </p:txBody>
      </p:sp>
    </p:spTree>
    <p:extLst>
      <p:ext uri="{BB962C8B-B14F-4D97-AF65-F5344CB8AC3E}">
        <p14:creationId xmlns:p14="http://schemas.microsoft.com/office/powerpoint/2010/main" val="32985378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23: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2" name="Google Shape;442;p23: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Est-ce que ça va ici ce concept… à réfléchir…</a:t>
            </a:r>
          </a:p>
          <a:p>
            <a:r>
              <a:rPr lang="fr-FR" dirty="0"/>
              <a:t>Rochester état de NY</a:t>
            </a:r>
          </a:p>
        </p:txBody>
      </p:sp>
    </p:spTree>
    <p:extLst>
      <p:ext uri="{BB962C8B-B14F-4D97-AF65-F5344CB8AC3E}">
        <p14:creationId xmlns:p14="http://schemas.microsoft.com/office/powerpoint/2010/main" val="12718450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10: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9" name="Google Shape;459;p10: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fr-CA" sz="1100"/>
              <a:t>On vous a parlé des nombreux bénéfices de la nature sur la santé, </a:t>
            </a:r>
            <a:r>
              <a:rPr lang="fr-CA"/>
              <a:t>toutefois, tout traitement a ses limites.</a:t>
            </a:r>
            <a:endParaRPr/>
          </a:p>
          <a:p>
            <a:pPr marL="0" marR="0" lvl="0" indent="0" algn="l" rtl="0">
              <a:lnSpc>
                <a:spcPct val="100000"/>
              </a:lnSpc>
              <a:spcBef>
                <a:spcPts val="0"/>
              </a:spcBef>
              <a:spcAft>
                <a:spcPts val="0"/>
              </a:spcAft>
              <a:buClr>
                <a:srgbClr val="000000"/>
              </a:buClr>
              <a:buSzPts val="1100"/>
              <a:buFont typeface="Arial"/>
              <a:buNone/>
            </a:pPr>
            <a:endParaRPr sz="1100"/>
          </a:p>
          <a:p>
            <a:pPr marL="0" marR="0" lvl="0" indent="0" algn="l" rtl="0">
              <a:lnSpc>
                <a:spcPct val="100000"/>
              </a:lnSpc>
              <a:spcBef>
                <a:spcPts val="0"/>
              </a:spcBef>
              <a:spcAft>
                <a:spcPts val="0"/>
              </a:spcAft>
              <a:buClr>
                <a:srgbClr val="000000"/>
              </a:buClr>
              <a:buSzPts val="1100"/>
              <a:buFont typeface="Arial"/>
              <a:buNone/>
            </a:pPr>
            <a:r>
              <a:rPr lang="fr-CA" sz="1100"/>
              <a:t>On va revenir tout à l’heure à la question de la rentabilité, mais c’est un sujet parfois difficile à quantifier</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27: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6" name="Google Shape;466;p27: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r>
              <a:rPr lang="fr-CA" sz="1100"/>
              <a:t>Laboratoire de chimie vs cours d’éducation physique vs sciences naturelles</a:t>
            </a:r>
            <a:r>
              <a:rPr lang="fr-CA"/>
              <a:t>.</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28: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4" name="Google Shape;474;p28: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r>
              <a:rPr lang="fr-CA" dirty="0"/>
              <a:t>Ici commence la section de l’accessibilité à la nature. Analogie avec: Un médicament est prescrit, encore faut-il que le pharmacien l’ait! </a:t>
            </a:r>
            <a:endParaRPr dirty="0"/>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28: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4" name="Google Shape;474;p28: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r>
              <a:rPr lang="fr-CA" dirty="0"/>
              <a:t>Ici commence la section de l’accessibilité à la nature. Analogie avec: Un médicament est prescris, encore faut-il que le pharmacien l’ait! Ici école construite en 2016.</a:t>
            </a:r>
            <a:endParaRPr dirty="0"/>
          </a:p>
          <a:p>
            <a:pPr marL="0" lvl="0" indent="0" algn="l" rtl="0">
              <a:lnSpc>
                <a:spcPct val="100000"/>
              </a:lnSpc>
              <a:spcBef>
                <a:spcPts val="0"/>
              </a:spcBef>
              <a:spcAft>
                <a:spcPts val="0"/>
              </a:spcAft>
              <a:buSzPts val="1100"/>
              <a:buNone/>
            </a:pPr>
            <a:endParaRPr dirty="0"/>
          </a:p>
          <a:p>
            <a:pPr marL="0" lvl="0" indent="0" algn="l" rtl="0">
              <a:lnSpc>
                <a:spcPct val="100000"/>
              </a:lnSpc>
              <a:spcBef>
                <a:spcPts val="0"/>
              </a:spcBef>
              <a:spcAft>
                <a:spcPts val="0"/>
              </a:spcAft>
              <a:buSzPts val="1100"/>
              <a:buNone/>
            </a:pPr>
            <a:r>
              <a:rPr lang="fr-CA" dirty="0"/>
              <a:t>https://</a:t>
            </a:r>
            <a:r>
              <a:rPr lang="fr-CA" dirty="0" err="1"/>
              <a:t>www.groupegeyser.com</a:t>
            </a:r>
            <a:r>
              <a:rPr lang="fr-CA" dirty="0"/>
              <a:t>/portfolio-item/</a:t>
            </a:r>
            <a:r>
              <a:rPr lang="fr-CA" dirty="0" err="1"/>
              <a:t>ecole</a:t>
            </a:r>
            <a:r>
              <a:rPr lang="fr-CA" dirty="0"/>
              <a:t>-primaire-val-des-ruisseaux/</a:t>
            </a:r>
            <a:endParaRPr dirty="0"/>
          </a:p>
          <a:p>
            <a:pPr marL="0" lvl="0" indent="0" algn="l" rtl="0">
              <a:lnSpc>
                <a:spcPct val="100000"/>
              </a:lnSpc>
              <a:spcBef>
                <a:spcPts val="0"/>
              </a:spcBef>
              <a:spcAft>
                <a:spcPts val="0"/>
              </a:spcAft>
              <a:buSzPts val="1100"/>
              <a:buNone/>
            </a:pPr>
            <a:endParaRPr dirty="0"/>
          </a:p>
          <a:p>
            <a:pPr marL="457200" lvl="0" indent="-298450" algn="l" rtl="0">
              <a:lnSpc>
                <a:spcPct val="100000"/>
              </a:lnSpc>
              <a:spcBef>
                <a:spcPts val="0"/>
              </a:spcBef>
              <a:spcAft>
                <a:spcPts val="0"/>
              </a:spcAft>
              <a:buSzPts val="1100"/>
              <a:buChar char="●"/>
            </a:pPr>
            <a:r>
              <a:rPr lang="fr-CA" dirty="0"/>
              <a:t>Le </a:t>
            </a:r>
            <a:r>
              <a:rPr lang="fr-CA" dirty="0" err="1"/>
              <a:t>deficit</a:t>
            </a:r>
            <a:r>
              <a:rPr lang="fr-CA" dirty="0"/>
              <a:t> nature perdure avec les nouvelles constructions, exemple école à Vaudreuil-Dorion construite en 2021</a:t>
            </a:r>
            <a:endParaRPr dirty="0"/>
          </a:p>
          <a:p>
            <a:pPr marL="457200" lvl="0" indent="-298450" algn="l" rtl="0">
              <a:lnSpc>
                <a:spcPct val="100000"/>
              </a:lnSpc>
              <a:spcBef>
                <a:spcPts val="0"/>
              </a:spcBef>
              <a:spcAft>
                <a:spcPts val="0"/>
              </a:spcAft>
              <a:buSzPts val="1100"/>
              <a:buChar char="●"/>
            </a:pPr>
            <a:r>
              <a:rPr lang="fr-CA" dirty="0"/>
              <a:t>https://</a:t>
            </a:r>
            <a:r>
              <a:rPr lang="fr-CA" dirty="0" err="1"/>
              <a:t>www.lapresse.ca</a:t>
            </a:r>
            <a:r>
              <a:rPr lang="fr-CA" dirty="0"/>
              <a:t>/</a:t>
            </a:r>
            <a:r>
              <a:rPr lang="fr-CA" dirty="0" err="1"/>
              <a:t>actualites</a:t>
            </a:r>
            <a:r>
              <a:rPr lang="fr-CA" dirty="0"/>
              <a:t>/</a:t>
            </a:r>
            <a:r>
              <a:rPr lang="fr-CA" dirty="0" err="1"/>
              <a:t>education</a:t>
            </a:r>
            <a:r>
              <a:rPr lang="fr-CA" dirty="0"/>
              <a:t>/2021-10-13/</a:t>
            </a:r>
            <a:r>
              <a:rPr lang="fr-CA" dirty="0" err="1"/>
              <a:t>vaudreuil-dorion</a:t>
            </a:r>
            <a:r>
              <a:rPr lang="fr-CA" dirty="0"/>
              <a:t>/place-a-la-</a:t>
            </a:r>
            <a:r>
              <a:rPr lang="fr-CA" dirty="0" err="1"/>
              <a:t>premiere</a:t>
            </a:r>
            <a:r>
              <a:rPr lang="fr-CA" dirty="0"/>
              <a:t>-</a:t>
            </a:r>
            <a:r>
              <a:rPr lang="fr-CA" dirty="0" err="1"/>
              <a:t>ecole</a:t>
            </a:r>
            <a:r>
              <a:rPr lang="fr-CA" dirty="0"/>
              <a:t>-de-nouvelle-</a:t>
            </a:r>
            <a:r>
              <a:rPr lang="fr-CA" dirty="0" err="1"/>
              <a:t>generation.php</a:t>
            </a:r>
            <a:r>
              <a:rPr lang="fr-CA" dirty="0"/>
              <a:t>#</a:t>
            </a:r>
            <a:endParaRPr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1017565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48:notes"/>
          <p:cNvSpPr>
            <a:spLocks noGrp="1" noRot="1" noChangeAspect="1"/>
          </p:cNvSpPr>
          <p:nvPr>
            <p:ph type="sldImg" idx="2"/>
          </p:nvPr>
        </p:nvSpPr>
        <p:spPr>
          <a:xfrm>
            <a:off x="460375" y="720725"/>
            <a:ext cx="6410325" cy="36052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p48:notes"/>
          <p:cNvSpPr txBox="1">
            <a:spLocks noGrp="1"/>
          </p:cNvSpPr>
          <p:nvPr>
            <p:ph type="body" idx="1"/>
          </p:nvPr>
        </p:nvSpPr>
        <p:spPr>
          <a:xfrm>
            <a:off x="732936" y="4566369"/>
            <a:ext cx="5863488" cy="4326034"/>
          </a:xfrm>
          <a:prstGeom prst="rect">
            <a:avLst/>
          </a:prstGeom>
          <a:noFill/>
          <a:ln>
            <a:noFill/>
          </a:ln>
        </p:spPr>
        <p:txBody>
          <a:bodyPr spcFirstLastPara="1" wrap="square" lIns="96750" tIns="96750" rIns="96750" bIns="96750" anchor="t" anchorCtr="0">
            <a:noAutofit/>
          </a:bodyPr>
          <a:lstStyle/>
          <a:p>
            <a:pPr marL="163592" lvl="0" indent="0" algn="l" rtl="0">
              <a:lnSpc>
                <a:spcPct val="100000"/>
              </a:lnSpc>
              <a:spcBef>
                <a:spcPts val="0"/>
              </a:spcBef>
              <a:spcAft>
                <a:spcPts val="0"/>
              </a:spcAft>
              <a:buSzPts val="1100"/>
              <a:buNone/>
            </a:pPr>
            <a:r>
              <a:rPr lang="fr-CA" dirty="0"/>
              <a:t>Les bénéfices pour les enfants sont multiples. On en a énuméré plusieurs tout à l’heure, mais on veut vraiment insister sur ce message et vous donner des arguments pour convaincre vos directions respectives!</a:t>
            </a:r>
            <a:endParaRPr dirty="0"/>
          </a:p>
          <a:p>
            <a:pPr marL="13086" lvl="0" indent="0" algn="l" rtl="0">
              <a:lnSpc>
                <a:spcPct val="115000"/>
              </a:lnSpc>
              <a:spcBef>
                <a:spcPts val="0"/>
              </a:spcBef>
              <a:spcAft>
                <a:spcPts val="0"/>
              </a:spcAft>
              <a:buClr>
                <a:schemeClr val="dk1"/>
              </a:buClr>
              <a:buSzPts val="1100"/>
              <a:buNone/>
            </a:pPr>
            <a:r>
              <a:rPr lang="fr-CA" dirty="0"/>
              <a:t>●Références:</a:t>
            </a:r>
            <a:endParaRPr dirty="0"/>
          </a:p>
          <a:p>
            <a:pPr marL="13086" lvl="0" indent="0" algn="l" rtl="0">
              <a:lnSpc>
                <a:spcPct val="115000"/>
              </a:lnSpc>
              <a:spcBef>
                <a:spcPts val="0"/>
              </a:spcBef>
              <a:spcAft>
                <a:spcPts val="0"/>
              </a:spcAft>
              <a:buClr>
                <a:schemeClr val="dk1"/>
              </a:buClr>
              <a:buSzPts val="1100"/>
              <a:buNone/>
            </a:pPr>
            <a:r>
              <a:rPr lang="fr-CA" dirty="0"/>
              <a:t>●1. Beaudoin et Levasseur , Verdir les villes pour la santé de la population, INSPQ 2017, 103 pages https://www.inspq.qc.ca/sites/default/files/publications/2265_verdir_villes_sante_population.pdf</a:t>
            </a:r>
            <a:endParaRPr dirty="0"/>
          </a:p>
          <a:p>
            <a:pPr marL="13086" lvl="0" indent="0" algn="l" rtl="0">
              <a:lnSpc>
                <a:spcPct val="115000"/>
              </a:lnSpc>
              <a:spcBef>
                <a:spcPts val="0"/>
              </a:spcBef>
              <a:spcAft>
                <a:spcPts val="0"/>
              </a:spcAft>
              <a:buClr>
                <a:schemeClr val="dk1"/>
              </a:buClr>
              <a:buSzPts val="1100"/>
              <a:buNone/>
            </a:pPr>
            <a:r>
              <a:rPr lang="fr-CA" dirty="0"/>
              <a:t>●2. </a:t>
            </a:r>
            <a:r>
              <a:rPr lang="fr-CA" dirty="0" err="1"/>
              <a:t>Sivarajah</a:t>
            </a:r>
            <a:r>
              <a:rPr lang="fr-CA" dirty="0"/>
              <a:t> S. et al., </a:t>
            </a:r>
            <a:r>
              <a:rPr lang="fr-CA" dirty="0" err="1"/>
              <a:t>Tree</a:t>
            </a:r>
            <a:r>
              <a:rPr lang="fr-CA" dirty="0"/>
              <a:t> cover and </a:t>
            </a:r>
            <a:r>
              <a:rPr lang="fr-CA" dirty="0" err="1"/>
              <a:t>species</a:t>
            </a:r>
            <a:r>
              <a:rPr lang="fr-CA" dirty="0"/>
              <a:t> composition </a:t>
            </a:r>
            <a:r>
              <a:rPr lang="fr-CA" dirty="0" err="1"/>
              <a:t>effects</a:t>
            </a:r>
            <a:r>
              <a:rPr lang="fr-CA" dirty="0"/>
              <a:t> on </a:t>
            </a:r>
            <a:r>
              <a:rPr lang="fr-CA" dirty="0" err="1"/>
              <a:t>academic</a:t>
            </a:r>
            <a:r>
              <a:rPr lang="fr-CA" dirty="0"/>
              <a:t> performance of </a:t>
            </a:r>
            <a:r>
              <a:rPr lang="fr-CA" dirty="0" err="1"/>
              <a:t>primary</a:t>
            </a:r>
            <a:r>
              <a:rPr lang="fr-CA" dirty="0"/>
              <a:t> </a:t>
            </a:r>
            <a:r>
              <a:rPr lang="fr-CA" dirty="0" err="1"/>
              <a:t>school</a:t>
            </a:r>
            <a:r>
              <a:rPr lang="fr-CA" dirty="0"/>
              <a:t> </a:t>
            </a:r>
            <a:r>
              <a:rPr lang="fr-CA" dirty="0" err="1"/>
              <a:t>students</a:t>
            </a:r>
            <a:r>
              <a:rPr lang="fr-CA" dirty="0"/>
              <a:t>. . </a:t>
            </a:r>
            <a:r>
              <a:rPr lang="fr-CA" dirty="0" err="1"/>
              <a:t>PLoS</a:t>
            </a:r>
            <a:r>
              <a:rPr lang="fr-CA" dirty="0"/>
              <a:t> One. 2018 </a:t>
            </a:r>
            <a:r>
              <a:rPr lang="fr-CA" dirty="0" err="1"/>
              <a:t>Feb</a:t>
            </a:r>
            <a:r>
              <a:rPr lang="fr-CA" dirty="0"/>
              <a:t> 23;13(2):e0193254. </a:t>
            </a:r>
            <a:r>
              <a:rPr lang="fr-CA" dirty="0" err="1"/>
              <a:t>doi</a:t>
            </a:r>
            <a:r>
              <a:rPr lang="fr-CA" dirty="0"/>
              <a:t>: 10.1371/journal.pone.0193254.</a:t>
            </a:r>
            <a:endParaRPr dirty="0"/>
          </a:p>
          <a:p>
            <a:pPr marL="13086" lvl="0" indent="0" algn="l" rtl="0">
              <a:lnSpc>
                <a:spcPct val="115000"/>
              </a:lnSpc>
              <a:spcBef>
                <a:spcPts val="0"/>
              </a:spcBef>
              <a:spcAft>
                <a:spcPts val="0"/>
              </a:spcAft>
              <a:buClr>
                <a:schemeClr val="dk1"/>
              </a:buClr>
              <a:buSzPts val="1100"/>
              <a:buNone/>
            </a:pPr>
            <a:r>
              <a:rPr lang="fr-CA" dirty="0"/>
              <a:t>●3. Wu CD et al., </a:t>
            </a:r>
            <a:r>
              <a:rPr lang="fr-CA" dirty="0" err="1"/>
              <a:t>Linking</a:t>
            </a:r>
            <a:r>
              <a:rPr lang="fr-CA" dirty="0"/>
              <a:t> </a:t>
            </a:r>
            <a:r>
              <a:rPr lang="fr-CA" dirty="0" err="1"/>
              <a:t>student</a:t>
            </a:r>
            <a:r>
              <a:rPr lang="fr-CA" dirty="0"/>
              <a:t> performance in Massachusetts </a:t>
            </a:r>
            <a:r>
              <a:rPr lang="fr-CA" dirty="0" err="1"/>
              <a:t>elementary</a:t>
            </a:r>
            <a:r>
              <a:rPr lang="fr-CA" dirty="0"/>
              <a:t> </a:t>
            </a:r>
            <a:r>
              <a:rPr lang="fr-CA" dirty="0" err="1"/>
              <a:t>schools</a:t>
            </a:r>
            <a:r>
              <a:rPr lang="fr-CA" dirty="0"/>
              <a:t> </a:t>
            </a:r>
            <a:r>
              <a:rPr lang="fr-CA" dirty="0" err="1"/>
              <a:t>with</a:t>
            </a:r>
            <a:r>
              <a:rPr lang="fr-CA" dirty="0"/>
              <a:t> the "</a:t>
            </a:r>
            <a:r>
              <a:rPr lang="fr-CA" dirty="0" err="1"/>
              <a:t>greenness</a:t>
            </a:r>
            <a:r>
              <a:rPr lang="fr-CA" dirty="0"/>
              <a:t>" of </a:t>
            </a:r>
            <a:r>
              <a:rPr lang="fr-CA" dirty="0" err="1"/>
              <a:t>school</a:t>
            </a:r>
            <a:r>
              <a:rPr lang="fr-CA" dirty="0"/>
              <a:t> </a:t>
            </a:r>
            <a:r>
              <a:rPr lang="fr-CA" dirty="0" err="1"/>
              <a:t>surroundings</a:t>
            </a:r>
            <a:r>
              <a:rPr lang="fr-CA" dirty="0"/>
              <a:t> </a:t>
            </a:r>
            <a:r>
              <a:rPr lang="fr-CA" dirty="0" err="1"/>
              <a:t>using</a:t>
            </a:r>
            <a:r>
              <a:rPr lang="fr-CA" dirty="0"/>
              <a:t> </a:t>
            </a:r>
            <a:r>
              <a:rPr lang="fr-CA" dirty="0" err="1"/>
              <a:t>remote</a:t>
            </a:r>
            <a:r>
              <a:rPr lang="fr-CA" dirty="0"/>
              <a:t> </a:t>
            </a:r>
            <a:r>
              <a:rPr lang="fr-CA" dirty="0" err="1"/>
              <a:t>sensing</a:t>
            </a:r>
            <a:r>
              <a:rPr lang="fr-CA" dirty="0"/>
              <a:t>. </a:t>
            </a:r>
            <a:r>
              <a:rPr lang="fr-CA" dirty="0" err="1"/>
              <a:t>PLoS</a:t>
            </a:r>
            <a:r>
              <a:rPr lang="fr-CA" dirty="0"/>
              <a:t> One. 2014 </a:t>
            </a:r>
            <a:r>
              <a:rPr lang="fr-CA" dirty="0" err="1"/>
              <a:t>Oct</a:t>
            </a:r>
            <a:r>
              <a:rPr lang="fr-CA" dirty="0"/>
              <a:t> 13;9(10):e108548. </a:t>
            </a:r>
            <a:r>
              <a:rPr lang="fr-CA" dirty="0" err="1"/>
              <a:t>doi</a:t>
            </a:r>
            <a:r>
              <a:rPr lang="fr-CA" dirty="0"/>
              <a:t>: 10.1371/journal.pone.0108548.</a:t>
            </a:r>
            <a:endParaRPr dirty="0"/>
          </a:p>
          <a:p>
            <a:pPr marL="13086" lvl="0" indent="0" algn="l" rtl="0">
              <a:lnSpc>
                <a:spcPct val="115000"/>
              </a:lnSpc>
              <a:spcBef>
                <a:spcPts val="0"/>
              </a:spcBef>
              <a:spcAft>
                <a:spcPts val="0"/>
              </a:spcAft>
              <a:buClr>
                <a:schemeClr val="dk1"/>
              </a:buClr>
              <a:buSzPts val="1100"/>
              <a:buNone/>
            </a:pPr>
            <a:r>
              <a:rPr lang="fr-CA" dirty="0"/>
              <a:t>●4. Rodney H. </a:t>
            </a:r>
            <a:r>
              <a:rPr lang="fr-CA" dirty="0" err="1"/>
              <a:t>Matsuoka</a:t>
            </a:r>
            <a:r>
              <a:rPr lang="fr-CA" dirty="0"/>
              <a:t>, </a:t>
            </a:r>
            <a:r>
              <a:rPr lang="fr-CA" dirty="0" err="1"/>
              <a:t>Student</a:t>
            </a:r>
            <a:r>
              <a:rPr lang="fr-CA" dirty="0"/>
              <a:t> performance and high </a:t>
            </a:r>
            <a:r>
              <a:rPr lang="fr-CA" dirty="0" err="1"/>
              <a:t>school</a:t>
            </a:r>
            <a:r>
              <a:rPr lang="fr-CA" dirty="0"/>
              <a:t> </a:t>
            </a:r>
            <a:r>
              <a:rPr lang="fr-CA" dirty="0" err="1"/>
              <a:t>landscapes</a:t>
            </a:r>
            <a:r>
              <a:rPr lang="fr-CA" dirty="0"/>
              <a:t>: </a:t>
            </a:r>
            <a:r>
              <a:rPr lang="fr-CA" dirty="0" err="1"/>
              <a:t>Examining</a:t>
            </a:r>
            <a:r>
              <a:rPr lang="fr-CA" dirty="0"/>
              <a:t> the links, </a:t>
            </a:r>
            <a:r>
              <a:rPr lang="fr-CA" dirty="0" err="1"/>
              <a:t>Landscape</a:t>
            </a:r>
            <a:r>
              <a:rPr lang="fr-CA" dirty="0"/>
              <a:t> and Urban Planning 97 (2010) 273–282.</a:t>
            </a:r>
            <a:endParaRPr dirty="0"/>
          </a:p>
          <a:p>
            <a:pPr marL="13086" lvl="0" indent="0" algn="l" rtl="0">
              <a:lnSpc>
                <a:spcPct val="115000"/>
              </a:lnSpc>
              <a:spcBef>
                <a:spcPts val="0"/>
              </a:spcBef>
              <a:spcAft>
                <a:spcPts val="0"/>
              </a:spcAft>
              <a:buClr>
                <a:schemeClr val="dk1"/>
              </a:buClr>
              <a:buSzPts val="1100"/>
              <a:buNone/>
            </a:pPr>
            <a:r>
              <a:rPr lang="fr-CA" dirty="0"/>
              <a:t>●5. </a:t>
            </a:r>
            <a:r>
              <a:rPr lang="fr-CA" dirty="0" err="1"/>
              <a:t>Vanaken</a:t>
            </a:r>
            <a:r>
              <a:rPr lang="fr-CA" dirty="0"/>
              <a:t> GJ, Danckaerts M., Impact of Green </a:t>
            </a:r>
            <a:r>
              <a:rPr lang="fr-CA" dirty="0" err="1"/>
              <a:t>Space</a:t>
            </a:r>
            <a:r>
              <a:rPr lang="fr-CA" dirty="0"/>
              <a:t> </a:t>
            </a:r>
            <a:r>
              <a:rPr lang="fr-CA" dirty="0" err="1"/>
              <a:t>Exposure</a:t>
            </a:r>
            <a:r>
              <a:rPr lang="fr-CA" dirty="0"/>
              <a:t> on </a:t>
            </a:r>
            <a:r>
              <a:rPr lang="fr-CA" dirty="0" err="1"/>
              <a:t>Children's</a:t>
            </a:r>
            <a:r>
              <a:rPr lang="fr-CA" dirty="0"/>
              <a:t> and Adolescents' Mental Health: A </a:t>
            </a:r>
            <a:r>
              <a:rPr lang="fr-CA" dirty="0" err="1"/>
              <a:t>Systematic</a:t>
            </a:r>
            <a:r>
              <a:rPr lang="fr-CA" dirty="0"/>
              <a:t> </a:t>
            </a:r>
            <a:r>
              <a:rPr lang="fr-CA" dirty="0" err="1"/>
              <a:t>Review</a:t>
            </a:r>
            <a:r>
              <a:rPr lang="fr-CA" dirty="0"/>
              <a:t>. . Int J Environ </a:t>
            </a:r>
            <a:r>
              <a:rPr lang="fr-CA" dirty="0" err="1"/>
              <a:t>Res</a:t>
            </a:r>
            <a:r>
              <a:rPr lang="fr-CA" dirty="0"/>
              <a:t> Public Health. 2018 </a:t>
            </a:r>
            <a:r>
              <a:rPr lang="fr-CA" dirty="0" err="1"/>
              <a:t>Nov</a:t>
            </a:r>
            <a:r>
              <a:rPr lang="fr-CA" dirty="0"/>
              <a:t> 27;15(12). </a:t>
            </a:r>
            <a:r>
              <a:rPr lang="fr-CA" dirty="0" err="1"/>
              <a:t>pii</a:t>
            </a:r>
            <a:r>
              <a:rPr lang="fr-CA" dirty="0"/>
              <a:t>: E2668. </a:t>
            </a:r>
            <a:r>
              <a:rPr lang="fr-CA" dirty="0" err="1"/>
              <a:t>doi</a:t>
            </a:r>
            <a:r>
              <a:rPr lang="fr-CA" dirty="0"/>
              <a:t>: 10.3390/ijerph15122668.</a:t>
            </a:r>
            <a:endParaRPr dirty="0"/>
          </a:p>
          <a:p>
            <a:pPr marL="163592" lvl="0" indent="0" algn="l" rtl="0">
              <a:lnSpc>
                <a:spcPct val="100000"/>
              </a:lnSpc>
              <a:spcBef>
                <a:spcPts val="0"/>
              </a:spcBef>
              <a:spcAft>
                <a:spcPts val="0"/>
              </a:spcAft>
              <a:buSzPts val="1100"/>
              <a:buNone/>
            </a:pPr>
            <a:endParaRPr dirty="0"/>
          </a:p>
          <a:p>
            <a:pPr marL="163592" lvl="0" indent="0" algn="l" rtl="0">
              <a:lnSpc>
                <a:spcPct val="100000"/>
              </a:lnSpc>
              <a:spcBef>
                <a:spcPts val="0"/>
              </a:spcBef>
              <a:spcAft>
                <a:spcPts val="0"/>
              </a:spcAft>
              <a:buSzPts val="1100"/>
              <a:buNone/>
            </a:pPr>
            <a:endParaRPr dirty="0"/>
          </a:p>
          <a:p>
            <a:pPr marL="163592" lvl="0" indent="0" algn="l" rtl="0">
              <a:lnSpc>
                <a:spcPct val="100000"/>
              </a:lnSpc>
              <a:spcBef>
                <a:spcPts val="0"/>
              </a:spcBef>
              <a:spcAft>
                <a:spcPts val="0"/>
              </a:spcAft>
              <a:buSzPts val="1100"/>
              <a:buNone/>
            </a:pPr>
            <a:r>
              <a:rPr lang="fr-CA" dirty="0"/>
              <a:t>Références:</a:t>
            </a:r>
            <a:endParaRPr dirty="0"/>
          </a:p>
          <a:p>
            <a:pPr marL="163592" lvl="0" indent="0" algn="l" rtl="0">
              <a:lnSpc>
                <a:spcPct val="100000"/>
              </a:lnSpc>
              <a:spcBef>
                <a:spcPts val="0"/>
              </a:spcBef>
              <a:spcAft>
                <a:spcPts val="0"/>
              </a:spcAft>
              <a:buSzPts val="1100"/>
              <a:buNone/>
            </a:pPr>
            <a:r>
              <a:rPr lang="fr-CA" dirty="0"/>
              <a:t>1. Beaudoin et Levasseur , Verdir les villes pour la santé de la population, INSPQ 2017, 103 pages https://www.inspq.qc.ca/sites/default/files/publications/2265_verdir_villes_sante_population.pdf</a:t>
            </a:r>
            <a:endParaRPr dirty="0"/>
          </a:p>
          <a:p>
            <a:pPr marL="163592" lvl="0" indent="0" algn="l" rtl="0">
              <a:lnSpc>
                <a:spcPct val="100000"/>
              </a:lnSpc>
              <a:spcBef>
                <a:spcPts val="0"/>
              </a:spcBef>
              <a:spcAft>
                <a:spcPts val="0"/>
              </a:spcAft>
              <a:buSzPts val="1100"/>
              <a:buNone/>
            </a:pPr>
            <a:r>
              <a:rPr lang="fr-CA" dirty="0"/>
              <a:t>2. </a:t>
            </a:r>
            <a:r>
              <a:rPr lang="fr-CA" dirty="0" err="1"/>
              <a:t>Sivarajah</a:t>
            </a:r>
            <a:r>
              <a:rPr lang="fr-CA" dirty="0"/>
              <a:t> S. et al., </a:t>
            </a:r>
            <a:r>
              <a:rPr lang="fr-CA" dirty="0" err="1"/>
              <a:t>Tree</a:t>
            </a:r>
            <a:r>
              <a:rPr lang="fr-CA" dirty="0"/>
              <a:t> cover and </a:t>
            </a:r>
            <a:r>
              <a:rPr lang="fr-CA" dirty="0" err="1"/>
              <a:t>species</a:t>
            </a:r>
            <a:r>
              <a:rPr lang="fr-CA" dirty="0"/>
              <a:t> composition </a:t>
            </a:r>
            <a:r>
              <a:rPr lang="fr-CA" dirty="0" err="1"/>
              <a:t>effects</a:t>
            </a:r>
            <a:r>
              <a:rPr lang="fr-CA" dirty="0"/>
              <a:t> on </a:t>
            </a:r>
            <a:r>
              <a:rPr lang="fr-CA" dirty="0" err="1"/>
              <a:t>academic</a:t>
            </a:r>
            <a:r>
              <a:rPr lang="fr-CA" dirty="0"/>
              <a:t> performance of </a:t>
            </a:r>
            <a:r>
              <a:rPr lang="fr-CA" dirty="0" err="1"/>
              <a:t>primary</a:t>
            </a:r>
            <a:r>
              <a:rPr lang="fr-CA" dirty="0"/>
              <a:t> </a:t>
            </a:r>
            <a:r>
              <a:rPr lang="fr-CA" dirty="0" err="1"/>
              <a:t>school</a:t>
            </a:r>
            <a:r>
              <a:rPr lang="fr-CA" dirty="0"/>
              <a:t> </a:t>
            </a:r>
            <a:r>
              <a:rPr lang="fr-CA" dirty="0" err="1"/>
              <a:t>students</a:t>
            </a:r>
            <a:r>
              <a:rPr lang="fr-CA" dirty="0"/>
              <a:t>. . </a:t>
            </a:r>
            <a:r>
              <a:rPr lang="fr-CA" dirty="0" err="1"/>
              <a:t>PLoS</a:t>
            </a:r>
            <a:r>
              <a:rPr lang="fr-CA" dirty="0"/>
              <a:t> One. 2018 </a:t>
            </a:r>
            <a:r>
              <a:rPr lang="fr-CA" dirty="0" err="1"/>
              <a:t>Feb</a:t>
            </a:r>
            <a:r>
              <a:rPr lang="fr-CA" dirty="0"/>
              <a:t> 23;13(2):e0193254. </a:t>
            </a:r>
            <a:r>
              <a:rPr lang="fr-CA" dirty="0" err="1"/>
              <a:t>doi</a:t>
            </a:r>
            <a:r>
              <a:rPr lang="fr-CA" dirty="0"/>
              <a:t>: 10.1371/journal.pone.0193254.</a:t>
            </a:r>
            <a:endParaRPr dirty="0"/>
          </a:p>
          <a:p>
            <a:pPr marL="163592" lvl="0" indent="0" algn="l" rtl="0">
              <a:lnSpc>
                <a:spcPct val="100000"/>
              </a:lnSpc>
              <a:spcBef>
                <a:spcPts val="0"/>
              </a:spcBef>
              <a:spcAft>
                <a:spcPts val="0"/>
              </a:spcAft>
              <a:buSzPts val="1100"/>
              <a:buNone/>
            </a:pPr>
            <a:r>
              <a:rPr lang="fr-CA" dirty="0"/>
              <a:t>3. Wu CD et al., </a:t>
            </a:r>
            <a:r>
              <a:rPr lang="fr-CA" dirty="0" err="1"/>
              <a:t>Linking</a:t>
            </a:r>
            <a:r>
              <a:rPr lang="fr-CA" dirty="0"/>
              <a:t> </a:t>
            </a:r>
            <a:r>
              <a:rPr lang="fr-CA" dirty="0" err="1"/>
              <a:t>student</a:t>
            </a:r>
            <a:r>
              <a:rPr lang="fr-CA" dirty="0"/>
              <a:t> performance in Massachusetts </a:t>
            </a:r>
            <a:r>
              <a:rPr lang="fr-CA" dirty="0" err="1"/>
              <a:t>elementary</a:t>
            </a:r>
            <a:r>
              <a:rPr lang="fr-CA" dirty="0"/>
              <a:t> </a:t>
            </a:r>
            <a:r>
              <a:rPr lang="fr-CA" dirty="0" err="1"/>
              <a:t>schools</a:t>
            </a:r>
            <a:r>
              <a:rPr lang="fr-CA" dirty="0"/>
              <a:t> </a:t>
            </a:r>
            <a:r>
              <a:rPr lang="fr-CA" dirty="0" err="1"/>
              <a:t>with</a:t>
            </a:r>
            <a:r>
              <a:rPr lang="fr-CA" dirty="0"/>
              <a:t> the "</a:t>
            </a:r>
            <a:r>
              <a:rPr lang="fr-CA" dirty="0" err="1"/>
              <a:t>greenness</a:t>
            </a:r>
            <a:r>
              <a:rPr lang="fr-CA" dirty="0"/>
              <a:t>" of </a:t>
            </a:r>
            <a:r>
              <a:rPr lang="fr-CA" dirty="0" err="1"/>
              <a:t>school</a:t>
            </a:r>
            <a:r>
              <a:rPr lang="fr-CA" dirty="0"/>
              <a:t> </a:t>
            </a:r>
            <a:r>
              <a:rPr lang="fr-CA" dirty="0" err="1"/>
              <a:t>surroundings</a:t>
            </a:r>
            <a:r>
              <a:rPr lang="fr-CA" dirty="0"/>
              <a:t> </a:t>
            </a:r>
            <a:r>
              <a:rPr lang="fr-CA" dirty="0" err="1"/>
              <a:t>using</a:t>
            </a:r>
            <a:r>
              <a:rPr lang="fr-CA" dirty="0"/>
              <a:t> </a:t>
            </a:r>
            <a:r>
              <a:rPr lang="fr-CA" dirty="0" err="1"/>
              <a:t>remote</a:t>
            </a:r>
            <a:r>
              <a:rPr lang="fr-CA" dirty="0"/>
              <a:t> </a:t>
            </a:r>
            <a:r>
              <a:rPr lang="fr-CA" dirty="0" err="1"/>
              <a:t>sensing</a:t>
            </a:r>
            <a:r>
              <a:rPr lang="fr-CA" dirty="0"/>
              <a:t>. </a:t>
            </a:r>
            <a:r>
              <a:rPr lang="fr-CA" dirty="0" err="1"/>
              <a:t>PLoS</a:t>
            </a:r>
            <a:r>
              <a:rPr lang="fr-CA" dirty="0"/>
              <a:t> One. 2014 </a:t>
            </a:r>
            <a:r>
              <a:rPr lang="fr-CA" dirty="0" err="1"/>
              <a:t>Oct</a:t>
            </a:r>
            <a:r>
              <a:rPr lang="fr-CA" dirty="0"/>
              <a:t> 13;9(10):e108548. </a:t>
            </a:r>
            <a:r>
              <a:rPr lang="fr-CA" dirty="0" err="1"/>
              <a:t>doi</a:t>
            </a:r>
            <a:r>
              <a:rPr lang="fr-CA" dirty="0"/>
              <a:t>: 10.1371/journal.pone.0108548.</a:t>
            </a:r>
            <a:endParaRPr dirty="0"/>
          </a:p>
          <a:p>
            <a:pPr marL="163592" lvl="0" indent="0" algn="l" rtl="0">
              <a:lnSpc>
                <a:spcPct val="100000"/>
              </a:lnSpc>
              <a:spcBef>
                <a:spcPts val="0"/>
              </a:spcBef>
              <a:spcAft>
                <a:spcPts val="0"/>
              </a:spcAft>
              <a:buSzPts val="1100"/>
              <a:buNone/>
            </a:pPr>
            <a:r>
              <a:rPr lang="fr-CA" dirty="0"/>
              <a:t>4. Rodney H. </a:t>
            </a:r>
            <a:r>
              <a:rPr lang="fr-CA" dirty="0" err="1"/>
              <a:t>Matsuoka</a:t>
            </a:r>
            <a:r>
              <a:rPr lang="fr-CA" dirty="0"/>
              <a:t>, </a:t>
            </a:r>
            <a:r>
              <a:rPr lang="fr-CA" dirty="0" err="1"/>
              <a:t>Student</a:t>
            </a:r>
            <a:r>
              <a:rPr lang="fr-CA" dirty="0"/>
              <a:t> performance and high </a:t>
            </a:r>
            <a:r>
              <a:rPr lang="fr-CA" dirty="0" err="1"/>
              <a:t>school</a:t>
            </a:r>
            <a:r>
              <a:rPr lang="fr-CA" dirty="0"/>
              <a:t> </a:t>
            </a:r>
            <a:r>
              <a:rPr lang="fr-CA" dirty="0" err="1"/>
              <a:t>landscapes</a:t>
            </a:r>
            <a:r>
              <a:rPr lang="fr-CA" dirty="0"/>
              <a:t>: </a:t>
            </a:r>
            <a:r>
              <a:rPr lang="fr-CA" dirty="0" err="1"/>
              <a:t>Examining</a:t>
            </a:r>
            <a:r>
              <a:rPr lang="fr-CA" dirty="0"/>
              <a:t> the links, </a:t>
            </a:r>
            <a:r>
              <a:rPr lang="fr-CA" dirty="0" err="1"/>
              <a:t>Landscape</a:t>
            </a:r>
            <a:r>
              <a:rPr lang="fr-CA" dirty="0"/>
              <a:t> and Urban Planning 97 (2010) 273–282.</a:t>
            </a:r>
            <a:endParaRPr dirty="0"/>
          </a:p>
          <a:p>
            <a:pPr marL="163592" lvl="0" indent="0" algn="l" rtl="0">
              <a:lnSpc>
                <a:spcPct val="100000"/>
              </a:lnSpc>
              <a:spcBef>
                <a:spcPts val="0"/>
              </a:spcBef>
              <a:spcAft>
                <a:spcPts val="0"/>
              </a:spcAft>
              <a:buSzPts val="1100"/>
              <a:buNone/>
            </a:pPr>
            <a:r>
              <a:rPr lang="fr-CA" dirty="0"/>
              <a:t>5. </a:t>
            </a:r>
            <a:r>
              <a:rPr lang="fr-CA" dirty="0" err="1"/>
              <a:t>Vanaken</a:t>
            </a:r>
            <a:r>
              <a:rPr lang="fr-CA" dirty="0"/>
              <a:t> GJ, Danckaerts M., Impact of Green </a:t>
            </a:r>
            <a:r>
              <a:rPr lang="fr-CA" dirty="0" err="1"/>
              <a:t>Space</a:t>
            </a:r>
            <a:r>
              <a:rPr lang="fr-CA" dirty="0"/>
              <a:t> </a:t>
            </a:r>
            <a:r>
              <a:rPr lang="fr-CA" dirty="0" err="1"/>
              <a:t>Exposure</a:t>
            </a:r>
            <a:r>
              <a:rPr lang="fr-CA" dirty="0"/>
              <a:t> on </a:t>
            </a:r>
            <a:r>
              <a:rPr lang="fr-CA" dirty="0" err="1"/>
              <a:t>Children's</a:t>
            </a:r>
            <a:r>
              <a:rPr lang="fr-CA" dirty="0"/>
              <a:t> and Adolescents' Mental Health: A </a:t>
            </a:r>
            <a:r>
              <a:rPr lang="fr-CA" dirty="0" err="1"/>
              <a:t>Systematic</a:t>
            </a:r>
            <a:r>
              <a:rPr lang="fr-CA" dirty="0"/>
              <a:t> </a:t>
            </a:r>
            <a:r>
              <a:rPr lang="fr-CA" dirty="0" err="1"/>
              <a:t>Review</a:t>
            </a:r>
            <a:r>
              <a:rPr lang="fr-CA" dirty="0"/>
              <a:t>. . Int J Environ </a:t>
            </a:r>
            <a:r>
              <a:rPr lang="fr-CA" dirty="0" err="1"/>
              <a:t>Res</a:t>
            </a:r>
            <a:r>
              <a:rPr lang="fr-CA" dirty="0"/>
              <a:t> Public Health. 2018 </a:t>
            </a:r>
            <a:r>
              <a:rPr lang="fr-CA" dirty="0" err="1"/>
              <a:t>Nov</a:t>
            </a:r>
            <a:r>
              <a:rPr lang="fr-CA" dirty="0"/>
              <a:t> 27;15(12). </a:t>
            </a:r>
            <a:r>
              <a:rPr lang="fr-CA" dirty="0" err="1"/>
              <a:t>pii</a:t>
            </a:r>
            <a:r>
              <a:rPr lang="fr-CA" dirty="0"/>
              <a:t>: E2668. </a:t>
            </a:r>
            <a:r>
              <a:rPr lang="fr-CA" dirty="0" err="1"/>
              <a:t>doi</a:t>
            </a:r>
            <a:r>
              <a:rPr lang="fr-CA" dirty="0"/>
              <a:t>: 10.3390/ijerph15122668.</a:t>
            </a:r>
          </a:p>
          <a:p>
            <a:pPr marL="163592" lvl="0" indent="0" algn="l" rtl="0">
              <a:lnSpc>
                <a:spcPct val="100000"/>
              </a:lnSpc>
              <a:spcBef>
                <a:spcPts val="0"/>
              </a:spcBef>
              <a:spcAft>
                <a:spcPts val="0"/>
              </a:spcAft>
              <a:buSzPts val="1100"/>
              <a:buNone/>
            </a:pPr>
            <a:r>
              <a:rPr lang="fr-CA" dirty="0"/>
              <a:t>6. </a:t>
            </a:r>
            <a:r>
              <a:rPr lang="en-US" dirty="0"/>
              <a:t>Rodney H. Matsuoka, Student performance and high school landscapes: Examining the links, Landscape and Urban Planning 97 (2010) 273–282.</a:t>
            </a:r>
          </a:p>
          <a:p>
            <a:pPr marL="471144" lvl="0" indent="-235571" algn="l" rtl="0">
              <a:lnSpc>
                <a:spcPct val="100000"/>
              </a:lnSpc>
              <a:spcBef>
                <a:spcPts val="0"/>
              </a:spcBef>
              <a:spcAft>
                <a:spcPts val="0"/>
              </a:spcAft>
              <a:buSzPts val="1100"/>
              <a:buNone/>
            </a:pPr>
            <a:endParaRPr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50: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5" name="Google Shape;275;p50:notes"/>
          <p:cNvSpPr txBox="1">
            <a:spLocks noGrp="1"/>
          </p:cNvSpPr>
          <p:nvPr>
            <p:ph type="body" idx="1"/>
          </p:nvPr>
        </p:nvSpPr>
        <p:spPr>
          <a:xfrm>
            <a:off x="710248" y="4518204"/>
            <a:ext cx="5681980" cy="3696712"/>
          </a:xfrm>
          <a:prstGeom prst="rect">
            <a:avLst/>
          </a:prstGeom>
          <a:noFill/>
          <a:ln>
            <a:noFill/>
          </a:ln>
        </p:spPr>
        <p:txBody>
          <a:bodyPr spcFirstLastPara="1" wrap="square" lIns="94200" tIns="47075" rIns="94200" bIns="47075" anchor="t" anchorCtr="0">
            <a:noAutofit/>
          </a:bodyPr>
          <a:lstStyle/>
          <a:p>
            <a:pPr marL="457200" marR="0" lvl="0" indent="-228600" algn="l" rtl="0">
              <a:lnSpc>
                <a:spcPct val="100000"/>
              </a:lnSpc>
              <a:spcBef>
                <a:spcPts val="0"/>
              </a:spcBef>
              <a:spcAft>
                <a:spcPts val="0"/>
              </a:spcAft>
              <a:buSzPts val="1400"/>
              <a:buNone/>
            </a:pPr>
            <a:endParaRPr/>
          </a:p>
        </p:txBody>
      </p:sp>
      <p:sp>
        <p:nvSpPr>
          <p:cNvPr id="276" name="Google Shape;276;p50:notes"/>
          <p:cNvSpPr txBox="1">
            <a:spLocks noGrp="1"/>
          </p:cNvSpPr>
          <p:nvPr>
            <p:ph type="sldNum" idx="12"/>
          </p:nvPr>
        </p:nvSpPr>
        <p:spPr>
          <a:xfrm>
            <a:off x="4023092" y="8917422"/>
            <a:ext cx="3077739" cy="471053"/>
          </a:xfrm>
          <a:prstGeom prst="rect">
            <a:avLst/>
          </a:prstGeom>
          <a:noFill/>
          <a:ln>
            <a:noFill/>
          </a:ln>
        </p:spPr>
        <p:txBody>
          <a:bodyPr spcFirstLastPara="1" wrap="square" lIns="94200" tIns="47075" rIns="94200" bIns="47075" anchor="b" anchorCtr="0">
            <a:noAutofit/>
          </a:bodyPr>
          <a:lstStyle/>
          <a:p>
            <a:pPr marL="0" lvl="0" indent="0" algn="r" rtl="0">
              <a:spcBef>
                <a:spcPts val="0"/>
              </a:spcBef>
              <a:spcAft>
                <a:spcPts val="0"/>
              </a:spcAft>
              <a:buNone/>
            </a:pPr>
            <a:fld id="{00000000-1234-1234-1234-123412341234}" type="slidenum">
              <a:rPr lang="fr-CA" sz="1200">
                <a:solidFill>
                  <a:schemeClr val="dk1"/>
                </a:solidFill>
                <a:latin typeface="Calibri"/>
                <a:ea typeface="Calibri"/>
                <a:cs typeface="Calibri"/>
                <a:sym typeface="Calibri"/>
              </a:rPr>
              <a:t>39</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3: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p3: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r>
              <a:rPr lang="fr-CA" dirty="0"/>
              <a:t>Constats et défis: Locaux sans fenêtres, cours bétonnées, trajets minéralisés…</a:t>
            </a:r>
            <a:endParaRPr dirty="0"/>
          </a:p>
          <a:p>
            <a:pPr marL="0" lvl="0" indent="0" algn="l" rtl="0">
              <a:lnSpc>
                <a:spcPct val="100000"/>
              </a:lnSpc>
              <a:spcBef>
                <a:spcPts val="0"/>
              </a:spcBef>
              <a:spcAft>
                <a:spcPts val="0"/>
              </a:spcAft>
              <a:buSzPts val="1100"/>
              <a:buNone/>
            </a:pPr>
            <a:endParaRPr lang="fr-CA" dirty="0"/>
          </a:p>
          <a:p>
            <a:pPr marL="0" lvl="0" indent="0" algn="l" rtl="0">
              <a:lnSpc>
                <a:spcPct val="100000"/>
              </a:lnSpc>
              <a:spcBef>
                <a:spcPts val="0"/>
              </a:spcBef>
              <a:spcAft>
                <a:spcPts val="0"/>
              </a:spcAft>
              <a:buSzPts val="1100"/>
              <a:buNone/>
            </a:pPr>
            <a:r>
              <a:rPr lang="fr-CA" dirty="0"/>
              <a:t>On est conscients que vous êtes tous convaincus si vous êtes ici aujourd’hui! On veut vous donner </a:t>
            </a:r>
            <a:r>
              <a:rPr lang="fr-CA" dirty="0" err="1"/>
              <a:t>pius</a:t>
            </a:r>
            <a:r>
              <a:rPr lang="fr-CA" dirty="0"/>
              <a:t> d’arguments pour convaincre les autres, ceux qui ne sont pas ici, vos directions d’école, les centres de service scolaire...</a:t>
            </a:r>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51:notes"/>
          <p:cNvSpPr>
            <a:spLocks noGrp="1" noRot="1" noChangeAspect="1"/>
          </p:cNvSpPr>
          <p:nvPr>
            <p:ph type="sldImg" idx="2"/>
          </p:nvPr>
        </p:nvSpPr>
        <p:spPr>
          <a:xfrm>
            <a:off x="787400" y="1204913"/>
            <a:ext cx="5781675" cy="32527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51:notes"/>
          <p:cNvSpPr txBox="1">
            <a:spLocks noGrp="1"/>
          </p:cNvSpPr>
          <p:nvPr>
            <p:ph type="body" idx="1"/>
          </p:nvPr>
        </p:nvSpPr>
        <p:spPr>
          <a:xfrm>
            <a:off x="735567" y="4639003"/>
            <a:ext cx="5884532" cy="3795548"/>
          </a:xfrm>
          <a:prstGeom prst="rect">
            <a:avLst/>
          </a:prstGeom>
          <a:noFill/>
          <a:ln>
            <a:noFill/>
          </a:ln>
        </p:spPr>
        <p:txBody>
          <a:bodyPr spcFirstLastPara="1" wrap="square" lIns="97075" tIns="48525" rIns="97075" bIns="48525" anchor="t" anchorCtr="0">
            <a:noAutofit/>
          </a:bodyPr>
          <a:lstStyle/>
          <a:p>
            <a:pPr marL="0" lvl="0" indent="0" algn="l" rtl="0">
              <a:lnSpc>
                <a:spcPct val="100000"/>
              </a:lnSpc>
              <a:spcBef>
                <a:spcPts val="0"/>
              </a:spcBef>
              <a:spcAft>
                <a:spcPts val="0"/>
              </a:spcAft>
              <a:buSzPts val="1400"/>
              <a:buNone/>
            </a:pPr>
            <a:r>
              <a:rPr lang="fr-CA"/>
              <a:t>Qu’est-ce que l’architecture biophilique? Lumière naturelle avec présence d’éléments naturels dans l’environnement de travail et vue sur la nature.</a:t>
            </a:r>
            <a:endParaRPr/>
          </a:p>
          <a:p>
            <a:pPr marL="0" lvl="0" indent="0" algn="l" rtl="0">
              <a:lnSpc>
                <a:spcPct val="100000"/>
              </a:lnSpc>
              <a:spcBef>
                <a:spcPts val="0"/>
              </a:spcBef>
              <a:spcAft>
                <a:spcPts val="0"/>
              </a:spcAft>
              <a:buSzPts val="1400"/>
              <a:buNone/>
            </a:pPr>
            <a:r>
              <a:rPr lang="fr-CA"/>
              <a:t>Références: </a:t>
            </a:r>
            <a:endParaRPr/>
          </a:p>
          <a:p>
            <a:pPr marL="182068" lvl="0" indent="-182068" algn="l" rtl="0">
              <a:lnSpc>
                <a:spcPct val="100000"/>
              </a:lnSpc>
              <a:spcBef>
                <a:spcPts val="0"/>
              </a:spcBef>
              <a:spcAft>
                <a:spcPts val="0"/>
              </a:spcAft>
              <a:buClr>
                <a:schemeClr val="dk1"/>
              </a:buClr>
              <a:buSzPts val="1200"/>
              <a:buFont typeface="Calibri"/>
              <a:buChar char="-"/>
            </a:pPr>
            <a:r>
              <a:rPr lang="fr-CA"/>
              <a:t>McLennan, J. (2004) The Philosophy of Sustainable Design, Kansas City, Ecotone.</a:t>
            </a:r>
            <a:endParaRPr/>
          </a:p>
          <a:p>
            <a:pPr marL="182068" lvl="0" indent="-182068" algn="l" rtl="0">
              <a:lnSpc>
                <a:spcPct val="100000"/>
              </a:lnSpc>
              <a:spcBef>
                <a:spcPts val="0"/>
              </a:spcBef>
              <a:spcAft>
                <a:spcPts val="0"/>
              </a:spcAft>
              <a:buClr>
                <a:schemeClr val="dk1"/>
              </a:buClr>
              <a:buSzPts val="1200"/>
              <a:buFont typeface="Calibri"/>
              <a:buChar char="-"/>
            </a:pPr>
            <a:r>
              <a:rPr lang="fr-CA"/>
              <a:t> Terrapin Bright Green LCC (2014) 14 Modèles de conception biophilique: améliorer la santé et le bien-être dans l’environnement bâti, https://www.terrapinbrightgreen.com/report/14-modeles-fr/</a:t>
            </a:r>
            <a:endParaRPr/>
          </a:p>
          <a:p>
            <a:pPr marL="182068" lvl="0" indent="-182068" algn="l" rtl="0">
              <a:lnSpc>
                <a:spcPct val="100000"/>
              </a:lnSpc>
              <a:spcBef>
                <a:spcPts val="0"/>
              </a:spcBef>
              <a:spcAft>
                <a:spcPts val="0"/>
              </a:spcAft>
              <a:buClr>
                <a:schemeClr val="dk1"/>
              </a:buClr>
              <a:buSzPts val="1200"/>
              <a:buFont typeface="Calibri"/>
              <a:buChar char="-"/>
            </a:pPr>
            <a:r>
              <a:rPr lang="fr-CA"/>
              <a:t>  Browning, B., Cooper, C. (2015) HUMAN SPACES: The Global Impact of Biophilic Design in the Workplacevail, 47 pages, www.humanspaces.com</a:t>
            </a:r>
            <a:endParaRPr/>
          </a:p>
          <a:p>
            <a:pPr marL="182068" lvl="0" indent="-182068" algn="l" rtl="0">
              <a:lnSpc>
                <a:spcPct val="100000"/>
              </a:lnSpc>
              <a:spcBef>
                <a:spcPts val="0"/>
              </a:spcBef>
              <a:spcAft>
                <a:spcPts val="0"/>
              </a:spcAft>
              <a:buClr>
                <a:schemeClr val="dk1"/>
              </a:buClr>
              <a:buSzPts val="1200"/>
              <a:buFont typeface="Calibri"/>
              <a:buChar char="-"/>
            </a:pPr>
            <a:r>
              <a:rPr lang="fr-CA"/>
              <a:t>  Leather, P. et al. (1998) Windows in the workplace: Sunlight, view and occupational stress. Environment and Behavior, vol. 30, no. 6, pp. 739-762.</a:t>
            </a:r>
            <a:endParaRPr/>
          </a:p>
          <a:p>
            <a:pPr marL="182068" lvl="0" indent="-182068" algn="l" rtl="0">
              <a:lnSpc>
                <a:spcPct val="100000"/>
              </a:lnSpc>
              <a:spcBef>
                <a:spcPts val="0"/>
              </a:spcBef>
              <a:spcAft>
                <a:spcPts val="0"/>
              </a:spcAft>
              <a:buClr>
                <a:schemeClr val="dk1"/>
              </a:buClr>
              <a:buSzPts val="1200"/>
              <a:buFont typeface="Calibri"/>
              <a:buChar char="-"/>
            </a:pPr>
            <a:r>
              <a:rPr lang="fr-CA"/>
              <a:t>  Kahn, Peter H. et al. (2008) A plasma display window?-The shifting baseline problem in a technologically mediated natural world. Elsevier Science Ltd., Journal of Environmental Psychology, vol. 28, pp. 192-199.</a:t>
            </a:r>
            <a:endParaRPr/>
          </a:p>
          <a:p>
            <a:pPr marL="182068" lvl="0" indent="-182068" algn="l" rtl="0">
              <a:lnSpc>
                <a:spcPct val="100000"/>
              </a:lnSpc>
              <a:spcBef>
                <a:spcPts val="0"/>
              </a:spcBef>
              <a:spcAft>
                <a:spcPts val="0"/>
              </a:spcAft>
              <a:buClr>
                <a:schemeClr val="dk1"/>
              </a:buClr>
              <a:buSzPts val="1200"/>
              <a:buFont typeface="Calibri"/>
              <a:buChar char="-"/>
            </a:pPr>
            <a:r>
              <a:rPr lang="fr-CA"/>
              <a:t>  Van Dortmont A., Bergs, J. (2001) Onderzoek planten en productiviteit. Eindrapportage. (Final report: Investigation of plants and productivity. In Dutch.) Bloemenbureau Holland, April 2001. 30 p.</a:t>
            </a:r>
            <a:endParaRPr/>
          </a:p>
          <a:p>
            <a:pPr marL="182068" lvl="0" indent="-182068" algn="l" rtl="0">
              <a:lnSpc>
                <a:spcPct val="100000"/>
              </a:lnSpc>
              <a:spcBef>
                <a:spcPts val="0"/>
              </a:spcBef>
              <a:spcAft>
                <a:spcPts val="0"/>
              </a:spcAft>
              <a:buClr>
                <a:schemeClr val="dk1"/>
              </a:buClr>
              <a:buSzPts val="1200"/>
              <a:buFont typeface="Calibri"/>
              <a:buChar char="-"/>
            </a:pPr>
            <a:r>
              <a:rPr lang="fr-CA"/>
              <a:t>  Davinge, A., Waliczek, T., Lineberger, R., Zajicek. J. (2008) “The Effect of Live Plants and Window Views of Green Space on Employee Perceptions of Job Satisfaction.” HortScience, vol. 43, no.1, pp. 183-187. San Marcos, TX. 2008.</a:t>
            </a:r>
            <a:endParaRPr/>
          </a:p>
          <a:p>
            <a:pPr marL="182068" lvl="0" indent="-182068" algn="l" rtl="0">
              <a:lnSpc>
                <a:spcPct val="100000"/>
              </a:lnSpc>
              <a:spcBef>
                <a:spcPts val="0"/>
              </a:spcBef>
              <a:spcAft>
                <a:spcPts val="0"/>
              </a:spcAft>
              <a:buClr>
                <a:schemeClr val="dk1"/>
              </a:buClr>
              <a:buSzPts val="1200"/>
              <a:buFont typeface="Calibri"/>
              <a:buChar char="-"/>
            </a:pPr>
            <a:r>
              <a:rPr lang="fr-CA"/>
              <a:t> Thayer , B.M. (1995) Daylighting and productivity at Lockeed. Solar Today May/June, pp: 26–29.</a:t>
            </a:r>
            <a:endParaRPr/>
          </a:p>
          <a:p>
            <a:pPr marL="182068" lvl="0" indent="-182068" algn="l" rtl="0">
              <a:lnSpc>
                <a:spcPct val="100000"/>
              </a:lnSpc>
              <a:spcBef>
                <a:spcPts val="0"/>
              </a:spcBef>
              <a:spcAft>
                <a:spcPts val="0"/>
              </a:spcAft>
              <a:buClr>
                <a:schemeClr val="dk1"/>
              </a:buClr>
              <a:buSzPts val="1200"/>
              <a:buFont typeface="Calibri"/>
              <a:buChar char="-"/>
            </a:pPr>
            <a:r>
              <a:rPr lang="fr-CA"/>
              <a:t>  Heschong, L., Heschong Mahone Group (2003) Windows and Offices: A Study of Office Worker Performance and the Indoor Environment. California Energy Commission: Pacific Gas and Electric Company. Fair Oaks, California.</a:t>
            </a:r>
            <a:endParaRPr/>
          </a:p>
          <a:p>
            <a:pPr marL="182068" lvl="0" indent="-182068" algn="l" rtl="0">
              <a:lnSpc>
                <a:spcPct val="100000"/>
              </a:lnSpc>
              <a:spcBef>
                <a:spcPts val="0"/>
              </a:spcBef>
              <a:spcAft>
                <a:spcPts val="0"/>
              </a:spcAft>
              <a:buClr>
                <a:schemeClr val="dk1"/>
              </a:buClr>
              <a:buSzPts val="1200"/>
              <a:buFont typeface="Calibri"/>
              <a:buChar char="-"/>
            </a:pPr>
            <a:r>
              <a:rPr lang="fr-CA"/>
              <a:t>  Romm, J.J. (1999) Cool Companies – How the Best Businesses Boost Profits and Productivity by Cutting Greenhouse Gas Emissions. Washington DC and Covelo CA : Island Press.</a:t>
            </a:r>
            <a:endParaRPr/>
          </a:p>
          <a:p>
            <a:pPr marL="182068" lvl="0" indent="-182068" algn="l" rtl="0">
              <a:lnSpc>
                <a:spcPct val="100000"/>
              </a:lnSpc>
              <a:spcBef>
                <a:spcPts val="0"/>
              </a:spcBef>
              <a:spcAft>
                <a:spcPts val="0"/>
              </a:spcAft>
              <a:buClr>
                <a:schemeClr val="dk1"/>
              </a:buClr>
              <a:buSzPts val="1200"/>
              <a:buFont typeface="Calibri"/>
              <a:buChar char="-"/>
            </a:pPr>
            <a:r>
              <a:rPr lang="fr-CA"/>
              <a:t>  Browning, B., Cooper, C. (2015) HUMAN SPACES: The Global Impact of Biophilic Design in the Workplacevail, 47 pages, www.humanspaces.com</a:t>
            </a:r>
            <a:endParaRPr/>
          </a:p>
          <a:p>
            <a:pPr marL="182068" lvl="0" indent="-182068" algn="l" rtl="0">
              <a:lnSpc>
                <a:spcPct val="100000"/>
              </a:lnSpc>
              <a:spcBef>
                <a:spcPts val="0"/>
              </a:spcBef>
              <a:spcAft>
                <a:spcPts val="0"/>
              </a:spcAft>
              <a:buClr>
                <a:schemeClr val="dk1"/>
              </a:buClr>
              <a:buSzPts val="1200"/>
              <a:buFont typeface="Calibri"/>
              <a:buChar char="-"/>
            </a:pPr>
            <a:r>
              <a:rPr lang="fr-CA"/>
              <a:t>  Elzeyadi, I. (2011) Daylighting-Bias and Biophilia: Quantifying the Impacts of Daylight on Occupants Health. In: Thought and Leadership in Green Buildings Research. Greenbuild 2011 Proceedings. Washington, DC: USGBC Press.</a:t>
            </a:r>
            <a:endParaRPr/>
          </a:p>
          <a:p>
            <a:pPr marL="182068" lvl="0" indent="-182068" algn="l" rtl="0">
              <a:lnSpc>
                <a:spcPct val="100000"/>
              </a:lnSpc>
              <a:spcBef>
                <a:spcPts val="0"/>
              </a:spcBef>
              <a:spcAft>
                <a:spcPts val="0"/>
              </a:spcAft>
              <a:buClr>
                <a:schemeClr val="dk1"/>
              </a:buClr>
              <a:buSzPts val="1200"/>
              <a:buFont typeface="Calibri"/>
              <a:buChar char="-"/>
            </a:pPr>
            <a:r>
              <a:rPr lang="fr-CA"/>
              <a:t>  Browning, B., Cooper, C. (2015) HUMAN SPACES: The Global Impact of Biophilic Design in the Workplacevail, 47 pages, www.humanspaces.com</a:t>
            </a:r>
            <a:endParaRPr/>
          </a:p>
          <a:p>
            <a:pPr marL="182068" lvl="0" indent="-182068" algn="l" rtl="0">
              <a:lnSpc>
                <a:spcPct val="100000"/>
              </a:lnSpc>
              <a:spcBef>
                <a:spcPts val="0"/>
              </a:spcBef>
              <a:spcAft>
                <a:spcPts val="0"/>
              </a:spcAft>
              <a:buClr>
                <a:schemeClr val="dk1"/>
              </a:buClr>
              <a:buSzPts val="1200"/>
              <a:buFont typeface="Calibri"/>
              <a:buChar char="-"/>
            </a:pPr>
            <a:r>
              <a:rPr lang="fr-CA"/>
              <a:t>  Hellinga, HY. et Bruin-Hordijk, GJ de. (2010) Assessment of daylight and view quality: a field study in office buildings, CIE conference 2010: Lighting Quality and Energy Efficiency (pp. 326-331), Vienna: Commission Internationale de l'Eclairage (CIE) http://hesterhellinga.nl/fileadmin/uploads/CIE_Hellinga_100316.pdf</a:t>
            </a:r>
            <a:endParaRPr/>
          </a:p>
          <a:p>
            <a:pPr marL="0" lvl="0" indent="0" algn="l" rtl="0">
              <a:lnSpc>
                <a:spcPct val="100000"/>
              </a:lnSpc>
              <a:spcBef>
                <a:spcPts val="0"/>
              </a:spcBef>
              <a:spcAft>
                <a:spcPts val="0"/>
              </a:spcAft>
              <a:buSzPts val="1400"/>
              <a:buNone/>
            </a:pPr>
            <a:r>
              <a:rPr lang="fr-CA"/>
              <a:t>Les bienfaits de l’architecture biophilique au travail.</a:t>
            </a:r>
            <a:endParaRPr/>
          </a:p>
          <a:p>
            <a:pPr marL="0" lvl="0" indent="0" algn="l" rtl="0">
              <a:lnSpc>
                <a:spcPct val="100000"/>
              </a:lnSpc>
              <a:spcBef>
                <a:spcPts val="0"/>
              </a:spcBef>
              <a:spcAft>
                <a:spcPts val="0"/>
              </a:spcAft>
              <a:buSzPts val="1400"/>
              <a:buNone/>
            </a:pPr>
            <a:r>
              <a:rPr lang="fr-CA"/>
              <a:t>Références:</a:t>
            </a:r>
            <a:endParaRPr/>
          </a:p>
          <a:p>
            <a:pPr marL="0" lvl="0" indent="0" algn="l" rtl="0">
              <a:lnSpc>
                <a:spcPct val="100000"/>
              </a:lnSpc>
              <a:spcBef>
                <a:spcPts val="0"/>
              </a:spcBef>
              <a:spcAft>
                <a:spcPts val="0"/>
              </a:spcAft>
              <a:buSzPts val="1400"/>
              <a:buNone/>
            </a:pPr>
            <a:r>
              <a:rPr lang="fr-CA"/>
              <a:t>1. BIOPHILIC DESIGN PATTERNS Emerging Nature-Based Parameters for Health and Well-Being in the Built Environment, Catherine O. Ryan, William D. Browning et al., International Journal of Architectural Research, 2014, Volume 8 - Issue 2 - (62-76)</a:t>
            </a:r>
            <a:endParaRPr/>
          </a:p>
          <a:p>
            <a:pPr marL="0" lvl="0" indent="0" algn="l" rtl="0">
              <a:lnSpc>
                <a:spcPct val="100000"/>
              </a:lnSpc>
              <a:spcBef>
                <a:spcPts val="0"/>
              </a:spcBef>
              <a:spcAft>
                <a:spcPts val="0"/>
              </a:spcAft>
              <a:buSzPts val="1400"/>
              <a:buNone/>
            </a:pPr>
            <a:r>
              <a:rPr lang="fr-CA"/>
              <a:t>2. Windows and Offices: A Study of Office Worker Performance and the Indoor Environment, California Energy, Commission, 2003, p. 138.</a:t>
            </a:r>
            <a:endParaRPr/>
          </a:p>
          <a:p>
            <a:pPr marL="0" lvl="0" indent="0" algn="l" rtl="0">
              <a:lnSpc>
                <a:spcPct val="100000"/>
              </a:lnSpc>
              <a:spcBef>
                <a:spcPts val="0"/>
              </a:spcBef>
              <a:spcAft>
                <a:spcPts val="0"/>
              </a:spcAft>
              <a:buSzPts val="1400"/>
              <a:buNone/>
            </a:pPr>
            <a:r>
              <a:rPr lang="fr-CA"/>
              <a:t>3. Elzeyadi, I. “Daylighting-Bias and Biophilia: Quantifying the Impacts of Daylight on Occupants Health.” In: Thought and Leadership in Green Buildings Research. Greenbuild 2011 Proceedings. Washington, DC: USGBC Press. 2011 http://www.terrapinbrightgreen.com/reports/the-economics-of-biophilia/#footnote-mark-22</a:t>
            </a:r>
            <a:endParaRPr/>
          </a:p>
          <a:p>
            <a:pPr marL="0" lvl="0" indent="0" algn="l" rtl="0">
              <a:lnSpc>
                <a:spcPct val="100000"/>
              </a:lnSpc>
              <a:spcBef>
                <a:spcPts val="0"/>
              </a:spcBef>
              <a:spcAft>
                <a:spcPts val="0"/>
              </a:spcAft>
              <a:buSzPts val="1400"/>
              <a:buNone/>
            </a:pPr>
            <a:r>
              <a:rPr lang="fr-CA"/>
              <a:t>4. https://hbr.org/2006/06/building-the-green-way</a:t>
            </a:r>
            <a:endParaRPr/>
          </a:p>
          <a:p>
            <a:pPr marL="0" lvl="0" indent="0" algn="l" rtl="0">
              <a:lnSpc>
                <a:spcPct val="100000"/>
              </a:lnSpc>
              <a:spcBef>
                <a:spcPts val="0"/>
              </a:spcBef>
              <a:spcAft>
                <a:spcPts val="0"/>
              </a:spcAft>
              <a:buSzPts val="1400"/>
              <a:buNone/>
            </a:pPr>
            <a:r>
              <a:rPr lang="fr-CA"/>
              <a:t>5. Browning et Cooper, HUMAN SPACES : Incidence globale du design biophilique sur l’environnement de travail, 2015, 47 pages, www.humanspaces.com</a:t>
            </a:r>
            <a:endParaRPr/>
          </a:p>
          <a:p>
            <a:pPr marL="0" lvl="0" indent="0" algn="l" rtl="0">
              <a:lnSpc>
                <a:spcPct val="100000"/>
              </a:lnSpc>
              <a:spcBef>
                <a:spcPts val="0"/>
              </a:spcBef>
              <a:spcAft>
                <a:spcPts val="0"/>
              </a:spcAft>
              <a:buSzPts val="1400"/>
              <a:buNone/>
            </a:pPr>
            <a:r>
              <a:rPr lang="fr-CA"/>
              <a:t>6. http://www.terrapinbrightgreen.com/report/biophilic-design-case-studies/</a:t>
            </a:r>
            <a:endParaRPr/>
          </a:p>
          <a:p>
            <a:pPr marL="0" lvl="0" indent="0" algn="l" rtl="0">
              <a:lnSpc>
                <a:spcPct val="100000"/>
              </a:lnSpc>
              <a:spcBef>
                <a:spcPts val="0"/>
              </a:spcBef>
              <a:spcAft>
                <a:spcPts val="0"/>
              </a:spcAft>
              <a:buSzPts val="1400"/>
              <a:buNone/>
            </a:pPr>
            <a:r>
              <a:rPr lang="fr-CA"/>
              <a:t>7. http://www.terrapinbrightgreen.com/reports/the-economics-of-biophilia/#healthier-patients-healthier-profits-biophilic-design-in-hospitals</a:t>
            </a:r>
            <a:endParaRPr/>
          </a:p>
        </p:txBody>
      </p:sp>
      <p:sp>
        <p:nvSpPr>
          <p:cNvPr id="286" name="Google Shape;286;p51:notes"/>
          <p:cNvSpPr txBox="1">
            <a:spLocks noGrp="1"/>
          </p:cNvSpPr>
          <p:nvPr>
            <p:ph type="sldNum" idx="12"/>
          </p:nvPr>
        </p:nvSpPr>
        <p:spPr>
          <a:xfrm>
            <a:off x="4166508" y="9155840"/>
            <a:ext cx="3187455" cy="483647"/>
          </a:xfrm>
          <a:prstGeom prst="rect">
            <a:avLst/>
          </a:prstGeom>
          <a:noFill/>
          <a:ln>
            <a:noFill/>
          </a:ln>
        </p:spPr>
        <p:txBody>
          <a:bodyPr spcFirstLastPara="1" wrap="square" lIns="97075" tIns="48525" rIns="97075" bIns="48525" anchor="b" anchorCtr="0">
            <a:noAutofit/>
          </a:bodyPr>
          <a:lstStyle/>
          <a:p>
            <a:pPr marL="0" lvl="0" indent="0" algn="r" rtl="0">
              <a:spcBef>
                <a:spcPts val="0"/>
              </a:spcBef>
              <a:spcAft>
                <a:spcPts val="0"/>
              </a:spcAft>
              <a:buNone/>
            </a:pPr>
            <a:fld id="{00000000-1234-1234-1234-123412341234}" type="slidenum">
              <a:rPr lang="fr-CA"/>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177: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9" name="Google Shape;519;p177: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fr-CA"/>
              <a:t>Le verdissement est tellement important pour la santé que 600 médecins, 600 professionnels de la santé et plus de 40 organismes ont réclamé en 2020 au gouvernement du Québec d’investir plus dans le verdissement urbain (à la hauteur de 1% des investissements en infrastructures publiques soit l’équivalent de 170 millions$/an)</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178: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7" name="Google Shape;527;p178: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r>
              <a:rPr lang="fr-CA"/>
              <a:t>La nécessité d’avoir accès à la nature à proximité pour avoir une dose quotidienne d’où la recommandation de l’Organisation mondiale de la santé – Organisation des Nations-Unies: au moins 3 arbres vus par la fenêtre, au moins 30% de canopée, chaque citoyen résidant à au plus 300 mètres de distance d’un espace vert d’au moins 0.5-1 hectare.</a:t>
            </a:r>
            <a:endParaRPr/>
          </a:p>
          <a:p>
            <a:pPr marL="0" lvl="0" indent="0" algn="l" rtl="0">
              <a:lnSpc>
                <a:spcPct val="100000"/>
              </a:lnSpc>
              <a:spcBef>
                <a:spcPts val="0"/>
              </a:spcBef>
              <a:spcAft>
                <a:spcPts val="0"/>
              </a:spcAft>
              <a:buSzPts val="1100"/>
              <a:buNone/>
            </a:pPr>
            <a:r>
              <a:rPr lang="fr-CA"/>
              <a:t>Référence:</a:t>
            </a:r>
            <a:endParaRPr/>
          </a:p>
          <a:p>
            <a:pPr marL="0" lvl="0" indent="0" algn="l" rtl="0">
              <a:lnSpc>
                <a:spcPct val="100000"/>
              </a:lnSpc>
              <a:spcBef>
                <a:spcPts val="0"/>
              </a:spcBef>
              <a:spcAft>
                <a:spcPts val="0"/>
              </a:spcAft>
              <a:buSzPts val="1100"/>
              <a:buNone/>
            </a:pPr>
            <a:r>
              <a:rPr lang="fr-CA"/>
              <a:t>Konijnendijk, C.C. Evidence-based guidelines for greener, healthier, more resilient neighbourhoods: Introducing the 3–30–300 rule. J. For. Res. 34, 821–830 (2023). https://doi.org/10.1007/s11676-022-01523-z</a:t>
            </a:r>
            <a:endParaRPr/>
          </a:p>
          <a:p>
            <a:pPr marL="0" marR="0" lvl="0" indent="0" algn="l" rtl="0">
              <a:lnSpc>
                <a:spcPct val="100000"/>
              </a:lnSpc>
              <a:spcBef>
                <a:spcPts val="0"/>
              </a:spcBef>
              <a:spcAft>
                <a:spcPts val="0"/>
              </a:spcAft>
              <a:buClr>
                <a:srgbClr val="000000"/>
              </a:buClr>
              <a:buSzPts val="1100"/>
              <a:buFont typeface="Arial"/>
              <a:buNone/>
            </a:pPr>
            <a:r>
              <a:rPr lang="fr-CA" sz="1100" b="0" i="0" u="none" strike="noStrike" cap="none">
                <a:solidFill>
                  <a:srgbClr val="000000"/>
                </a:solidFill>
                <a:latin typeface="Arial"/>
                <a:ea typeface="Arial"/>
                <a:cs typeface="Arial"/>
                <a:sym typeface="Arial"/>
              </a:rPr>
              <a:t>INSPQ Géoportail: </a:t>
            </a:r>
            <a:r>
              <a:rPr lang="fr-CA" sz="1100" b="0" i="0" u="sng" strike="noStrike" cap="none">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https://www.inspq.qc.ca/geomatique/geoportail</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fr-CA" sz="1100" b="0" i="0" u="none" strike="noStrike" cap="none">
                <a:solidFill>
                  <a:srgbClr val="000000"/>
                </a:solidFill>
                <a:latin typeface="Arial"/>
                <a:ea typeface="Arial"/>
                <a:cs typeface="Arial"/>
                <a:sym typeface="Arial"/>
              </a:rPr>
              <a:t>HealthyPlan.City: </a:t>
            </a:r>
            <a:r>
              <a:rPr lang="fr-CA" sz="11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https://healthyplan.city/en</a:t>
            </a:r>
            <a:r>
              <a:rPr lang="fr-CA" sz="1100" b="0" i="0" u="none" strike="noStrike" cap="none">
                <a:solidFill>
                  <a:srgbClr val="000000"/>
                </a:solidFill>
                <a:latin typeface="Arial"/>
                <a:ea typeface="Arial"/>
                <a:cs typeface="Arial"/>
                <a:sym typeface="Arial"/>
              </a:rPr>
              <a:t> </a:t>
            </a:r>
            <a:endParaRPr/>
          </a:p>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179: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33" name="Google Shape;533;p179: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158750" lvl="0" indent="0" algn="l" rtl="0">
              <a:lnSpc>
                <a:spcPct val="100000"/>
              </a:lnSpc>
              <a:spcBef>
                <a:spcPts val="0"/>
              </a:spcBef>
              <a:spcAft>
                <a:spcPts val="0"/>
              </a:spcAft>
              <a:buSzPts val="1100"/>
              <a:buFont typeface="Arial"/>
              <a:buNone/>
            </a:pPr>
            <a:r>
              <a:rPr lang="fr-CA"/>
              <a:t>Des inégalités environnementales (déficit nature) sont présentes dans nos villes.</a:t>
            </a:r>
            <a:endParaRPr/>
          </a:p>
          <a:p>
            <a:pPr marL="158750" lvl="0" indent="0" algn="l" rtl="0">
              <a:lnSpc>
                <a:spcPct val="100000"/>
              </a:lnSpc>
              <a:spcBef>
                <a:spcPts val="0"/>
              </a:spcBef>
              <a:spcAft>
                <a:spcPts val="0"/>
              </a:spcAft>
              <a:buSzPts val="1100"/>
              <a:buFont typeface="Arial"/>
              <a:buNone/>
            </a:pPr>
            <a:r>
              <a:rPr lang="fr-CA"/>
              <a:t>Référence: INSPQ GéoPortail</a:t>
            </a:r>
            <a:endParaRPr/>
          </a:p>
          <a:p>
            <a:pPr marL="158750" lvl="0" indent="0" algn="l" rtl="0">
              <a:lnSpc>
                <a:spcPct val="100000"/>
              </a:lnSpc>
              <a:spcBef>
                <a:spcPts val="0"/>
              </a:spcBef>
              <a:spcAft>
                <a:spcPts val="0"/>
              </a:spcAft>
              <a:buSzPts val="1100"/>
              <a:buFont typeface="Arial"/>
              <a:buNone/>
            </a:pPr>
            <a:endParaRPr/>
          </a:p>
          <a:p>
            <a:pPr marL="158750" lvl="0" indent="0" algn="l" rtl="0">
              <a:lnSpc>
                <a:spcPct val="100000"/>
              </a:lnSpc>
              <a:spcBef>
                <a:spcPts val="0"/>
              </a:spcBef>
              <a:spcAft>
                <a:spcPts val="0"/>
              </a:spcAft>
              <a:buSzPts val="1100"/>
              <a:buNone/>
            </a:pPr>
            <a:r>
              <a:rPr lang="fr-CA"/>
              <a:t>Souvent les populations les plus démunies vivent dans un déficit nature (75% de la population vulnérable de Québec vit dans un déficit de canopée.)</a:t>
            </a:r>
            <a:endParaRPr/>
          </a:p>
          <a:p>
            <a:pPr marL="158750" lvl="0" indent="0" algn="l" rtl="0">
              <a:lnSpc>
                <a:spcPct val="100000"/>
              </a:lnSpc>
              <a:spcBef>
                <a:spcPts val="0"/>
              </a:spcBef>
              <a:spcAft>
                <a:spcPts val="0"/>
              </a:spcAft>
              <a:buSzPts val="1100"/>
              <a:buNone/>
            </a:pPr>
            <a:r>
              <a:rPr lang="fr-CA"/>
              <a:t>Références:  INSPQ GéoPortail</a:t>
            </a:r>
            <a:endParaRPr/>
          </a:p>
          <a:p>
            <a:pPr marL="158750" lvl="0" indent="0" algn="l" rtl="0">
              <a:lnSpc>
                <a:spcPct val="100000"/>
              </a:lnSpc>
              <a:spcBef>
                <a:spcPts val="0"/>
              </a:spcBef>
              <a:spcAft>
                <a:spcPts val="0"/>
              </a:spcAft>
              <a:buSzPts val="1100"/>
              <a:buNone/>
            </a:pPr>
            <a:r>
              <a:rPr lang="fr-CA"/>
              <a:t>- https://healthyplan.city/fr</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180: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4" name="Google Shape;544;p180: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fr-CA"/>
              <a:t>Outre l’école, la verdure le long des parcours, les arbres et les parcs dans les milieux de vie peuvent être des sources de contact avec la nature.</a:t>
            </a:r>
            <a:endParaRPr/>
          </a:p>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https://</a:t>
            </a:r>
            <a:r>
              <a:rPr lang="fr-FR" dirty="0" err="1"/>
              <a:t>www.portailconstructo.com</a:t>
            </a:r>
            <a:r>
              <a:rPr lang="fr-FR" dirty="0"/>
              <a:t>/</a:t>
            </a:r>
            <a:r>
              <a:rPr lang="fr-FR" dirty="0" err="1"/>
              <a:t>actualites</a:t>
            </a:r>
            <a:r>
              <a:rPr lang="fr-FR" dirty="0"/>
              <a:t>/</a:t>
            </a:r>
            <a:r>
              <a:rPr lang="fr-FR" dirty="0" err="1"/>
              <a:t>inauguration_maison_aines_alternative_rimouski</a:t>
            </a:r>
            <a:endParaRPr lang="fr-FR" dirty="0"/>
          </a:p>
        </p:txBody>
      </p:sp>
    </p:spTree>
    <p:extLst>
      <p:ext uri="{BB962C8B-B14F-4D97-AF65-F5344CB8AC3E}">
        <p14:creationId xmlns:p14="http://schemas.microsoft.com/office/powerpoint/2010/main" val="16653738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p181: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6" name="Google Shape;556;p181: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r>
              <a:rPr lang="fr-CA"/>
              <a:t>Le plus grand obstacle au verdissement urbain: l’espace dévolu à l’auto. Vue aérienne du CHUL à Québec montrant les immenses stationnements extérieurs et le peu de verdure. Similaire aux centres hospitaliers américains.</a:t>
            </a:r>
            <a:endParaRPr/>
          </a:p>
          <a:p>
            <a:pPr marL="0" lvl="0" indent="0" algn="l" rtl="0">
              <a:lnSpc>
                <a:spcPct val="100000"/>
              </a:lnSpc>
              <a:spcBef>
                <a:spcPts val="0"/>
              </a:spcBef>
              <a:spcAft>
                <a:spcPts val="0"/>
              </a:spcAft>
              <a:buSzPts val="1100"/>
              <a:buNone/>
            </a:pPr>
            <a:r>
              <a:rPr lang="fr-CA"/>
              <a:t>Référence: </a:t>
            </a:r>
            <a:endParaRPr/>
          </a:p>
          <a:p>
            <a:pPr marL="0" lvl="0" indent="0" algn="l" rtl="0">
              <a:lnSpc>
                <a:spcPct val="100000"/>
              </a:lnSpc>
              <a:spcBef>
                <a:spcPts val="0"/>
              </a:spcBef>
              <a:spcAft>
                <a:spcPts val="0"/>
              </a:spcAft>
              <a:buSzPts val="1100"/>
              <a:buNone/>
            </a:pPr>
            <a:r>
              <a:rPr lang="fr-CA"/>
              <a:t>- Trau D, Keenan KA, Goforth M, Large V. Nature Contacts: Employee Wellness in Healthcare. HERD. 2016 Apr;9(3):47-62. doi: 10.1177/1937586715613585. Epub 2015 Nov 17. PMID: 26578539.</a:t>
            </a:r>
            <a:endParaRPr/>
          </a:p>
          <a:p>
            <a:pPr marL="457200" marR="0" lvl="0" indent="-228600" algn="l" rtl="0">
              <a:lnSpc>
                <a:spcPct val="100000"/>
              </a:lnSpc>
              <a:spcBef>
                <a:spcPts val="0"/>
              </a:spcBef>
              <a:spcAft>
                <a:spcPts val="0"/>
              </a:spcAft>
              <a:buClr>
                <a:srgbClr val="000000"/>
              </a:buClr>
              <a:buSzPts val="1100"/>
              <a:buFont typeface="Arial"/>
              <a:buNone/>
            </a:pPr>
            <a:endParaRPr/>
          </a:p>
          <a:p>
            <a:pPr marL="158750" lvl="0" indent="0" algn="l" rtl="0">
              <a:lnSpc>
                <a:spcPct val="100000"/>
              </a:lnSpc>
              <a:spcBef>
                <a:spcPts val="0"/>
              </a:spcBef>
              <a:spcAft>
                <a:spcPts val="0"/>
              </a:spcAft>
              <a:buSzPts val="1100"/>
              <a:buFont typeface="Arial"/>
              <a:buNone/>
            </a:pPr>
            <a:r>
              <a:rPr lang="fr-CA"/>
              <a:t>Hôpital de Bâle en Suisse où 4 lignes de tram convergent, facilitant de transport des patients et du personnel...</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50:notes"/>
          <p:cNvSpPr>
            <a:spLocks noGrp="1" noRot="1" noChangeAspect="1"/>
          </p:cNvSpPr>
          <p:nvPr>
            <p:ph type="sldImg" idx="2"/>
          </p:nvPr>
        </p:nvSpPr>
        <p:spPr>
          <a:xfrm>
            <a:off x="473075" y="727075"/>
            <a:ext cx="6465888" cy="36369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4" name="Google Shape;634;p50:notes"/>
          <p:cNvSpPr txBox="1">
            <a:spLocks noGrp="1"/>
          </p:cNvSpPr>
          <p:nvPr>
            <p:ph type="body" idx="1"/>
          </p:nvPr>
        </p:nvSpPr>
        <p:spPr>
          <a:xfrm>
            <a:off x="710248" y="4518204"/>
            <a:ext cx="5681980" cy="3696712"/>
          </a:xfrm>
          <a:prstGeom prst="rect">
            <a:avLst/>
          </a:prstGeom>
          <a:noFill/>
          <a:ln>
            <a:noFill/>
          </a:ln>
        </p:spPr>
        <p:txBody>
          <a:bodyPr spcFirstLastPara="1" wrap="square" lIns="94213" tIns="47094" rIns="94213" bIns="47094" anchor="t" anchorCtr="0">
            <a:noAutofit/>
          </a:bodyPr>
          <a:lstStyle/>
          <a:p>
            <a:pPr marL="0" indent="0"/>
            <a:r>
              <a:rPr lang="fr-CA"/>
              <a:t>Riopel, Elsener, Pétrin-Desrosiers et Clermont, Cadre de référence scientifique pour un air sain, AQME, 2024, 31 pages.</a:t>
            </a:r>
            <a:endParaRPr/>
          </a:p>
          <a:p>
            <a:pPr marL="0" indent="0"/>
            <a:r>
              <a:rPr lang="fr-CA"/>
              <a:t>Merchant AT1, Dehghan M, Akhtar-Danesh N., Seasonal variation in leisure-time physical activity among Canadians. Can J Public Health. 2007 May-Jun;98(3):203-8.</a:t>
            </a:r>
            <a:endParaRPr/>
          </a:p>
          <a:p>
            <a:pPr marL="0" indent="0"/>
            <a:r>
              <a:rPr lang="fr-CA"/>
              <a:t>Katzmarzyk PT, Janssen I. The economic costs associated with physical inactivity and obesity in Canada: an update. Can J Appl Physiol. 2004 Feb;29(1):90-115. doi: 10.1139/h04-008. PMID: 15001807.</a:t>
            </a:r>
            <a:endParaRPr/>
          </a:p>
        </p:txBody>
      </p:sp>
      <p:sp>
        <p:nvSpPr>
          <p:cNvPr id="635" name="Google Shape;635;p50:notes"/>
          <p:cNvSpPr txBox="1">
            <a:spLocks noGrp="1"/>
          </p:cNvSpPr>
          <p:nvPr>
            <p:ph type="sldNum" idx="12"/>
          </p:nvPr>
        </p:nvSpPr>
        <p:spPr>
          <a:xfrm>
            <a:off x="4023092" y="8917422"/>
            <a:ext cx="3077739" cy="471053"/>
          </a:xfrm>
          <a:prstGeom prst="rect">
            <a:avLst/>
          </a:prstGeom>
          <a:noFill/>
          <a:ln>
            <a:noFill/>
          </a:ln>
        </p:spPr>
        <p:txBody>
          <a:bodyPr spcFirstLastPara="1" wrap="square" lIns="97717" tIns="48846" rIns="97717" bIns="48846" anchor="b" anchorCtr="0">
            <a:noAutofit/>
          </a:bodyPr>
          <a:lstStyle/>
          <a:p>
            <a:fld id="{00000000-1234-1234-1234-123412341234}" type="slidenum">
              <a:rPr lang="fr-CA"/>
              <a:pPr/>
              <a:t>49</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381041647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p182: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67" name="Google Shape;567;p182: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457200" marR="0" lvl="0" indent="-298450" algn="l" rtl="0">
              <a:lnSpc>
                <a:spcPct val="100000"/>
              </a:lnSpc>
              <a:spcBef>
                <a:spcPts val="0"/>
              </a:spcBef>
              <a:spcAft>
                <a:spcPts val="0"/>
              </a:spcAft>
              <a:buClr>
                <a:srgbClr val="000000"/>
              </a:buClr>
              <a:buSzPts val="1100"/>
              <a:buFont typeface="Arial"/>
              <a:buChar char="●"/>
            </a:pPr>
            <a:r>
              <a:rPr lang="fr-CA" sz="1100" dirty="0"/>
              <a:t>Alors que le transport collectif a de multiples </a:t>
            </a:r>
            <a:r>
              <a:rPr lang="fr-CA" sz="1100" dirty="0" err="1"/>
              <a:t>cobénéfices</a:t>
            </a:r>
            <a:r>
              <a:rPr lang="fr-CA" sz="1100" dirty="0"/>
              <a:t> pour la santé.</a:t>
            </a:r>
            <a:endParaRPr dirty="0"/>
          </a:p>
          <a:p>
            <a:pPr marL="457200" lvl="0" indent="-298450" algn="l" rtl="0">
              <a:lnSpc>
                <a:spcPct val="100000"/>
              </a:lnSpc>
              <a:spcBef>
                <a:spcPts val="0"/>
              </a:spcBef>
              <a:spcAft>
                <a:spcPts val="0"/>
              </a:spcAft>
              <a:buSzPts val="1100"/>
              <a:buChar char="●"/>
            </a:pPr>
            <a:r>
              <a:rPr lang="fr-CA" sz="1100" dirty="0" err="1">
                <a:latin typeface="Calibri"/>
                <a:ea typeface="Calibri"/>
                <a:cs typeface="Calibri"/>
                <a:sym typeface="Calibri"/>
              </a:rPr>
              <a:t>Ipek</a:t>
            </a:r>
            <a:r>
              <a:rPr lang="fr-CA" sz="1100" dirty="0">
                <a:latin typeface="Calibri"/>
                <a:ea typeface="Calibri"/>
                <a:cs typeface="Calibri"/>
                <a:sym typeface="Calibri"/>
              </a:rPr>
              <a:t> N. </a:t>
            </a:r>
            <a:r>
              <a:rPr lang="fr-CA" sz="1100" dirty="0" err="1">
                <a:latin typeface="Calibri"/>
                <a:ea typeface="Calibri"/>
                <a:cs typeface="Calibri"/>
                <a:sym typeface="Calibri"/>
              </a:rPr>
              <a:t>Senera</a:t>
            </a:r>
            <a:r>
              <a:rPr lang="fr-CA" sz="1100" dirty="0">
                <a:latin typeface="Calibri"/>
                <a:ea typeface="Calibri"/>
                <a:cs typeface="Calibri"/>
                <a:sym typeface="Calibri"/>
              </a:rPr>
              <a:t>, Richard J. </a:t>
            </a:r>
            <a:r>
              <a:rPr lang="fr-CA" sz="1100" dirty="0" err="1">
                <a:latin typeface="Calibri"/>
                <a:ea typeface="Calibri"/>
                <a:cs typeface="Calibri"/>
                <a:sym typeface="Calibri"/>
              </a:rPr>
              <a:t>Leea</a:t>
            </a:r>
            <a:r>
              <a:rPr lang="fr-CA" sz="1100" dirty="0">
                <a:latin typeface="Calibri"/>
                <a:ea typeface="Calibri"/>
                <a:cs typeface="Calibri"/>
                <a:sym typeface="Calibri"/>
              </a:rPr>
              <a:t>, and Zachary </a:t>
            </a:r>
            <a:r>
              <a:rPr lang="fr-CA" sz="1100" dirty="0" err="1">
                <a:latin typeface="Calibri"/>
                <a:ea typeface="Calibri"/>
                <a:cs typeface="Calibri"/>
                <a:sym typeface="Calibri"/>
              </a:rPr>
              <a:t>Elgartb</a:t>
            </a:r>
            <a:r>
              <a:rPr lang="fr-CA" sz="1100" dirty="0">
                <a:latin typeface="Calibri"/>
                <a:ea typeface="Calibri"/>
                <a:cs typeface="Calibri"/>
                <a:sym typeface="Calibri"/>
              </a:rPr>
              <a:t>, </a:t>
            </a:r>
            <a:r>
              <a:rPr lang="fr-CA" sz="1100" dirty="0" err="1">
                <a:latin typeface="Calibri"/>
                <a:ea typeface="Calibri"/>
                <a:cs typeface="Calibri"/>
                <a:sym typeface="Calibri"/>
              </a:rPr>
              <a:t>Potential</a:t>
            </a:r>
            <a:r>
              <a:rPr lang="fr-CA" sz="1100" dirty="0">
                <a:latin typeface="Calibri"/>
                <a:ea typeface="Calibri"/>
                <a:cs typeface="Calibri"/>
                <a:sym typeface="Calibri"/>
              </a:rPr>
              <a:t> Health Implications and Health </a:t>
            </a:r>
            <a:r>
              <a:rPr lang="fr-CA" sz="1100" dirty="0" err="1">
                <a:latin typeface="Calibri"/>
                <a:ea typeface="Calibri"/>
                <a:cs typeface="Calibri"/>
                <a:sym typeface="Calibri"/>
              </a:rPr>
              <a:t>Cost</a:t>
            </a:r>
            <a:r>
              <a:rPr lang="fr-CA" sz="1100" dirty="0">
                <a:latin typeface="Calibri"/>
                <a:ea typeface="Calibri"/>
                <a:cs typeface="Calibri"/>
                <a:sym typeface="Calibri"/>
              </a:rPr>
              <a:t> </a:t>
            </a:r>
            <a:r>
              <a:rPr lang="fr-CA" sz="1100" dirty="0" err="1">
                <a:latin typeface="Calibri"/>
                <a:ea typeface="Calibri"/>
                <a:cs typeface="Calibri"/>
                <a:sym typeface="Calibri"/>
              </a:rPr>
              <a:t>Reductions</a:t>
            </a:r>
            <a:r>
              <a:rPr lang="fr-CA" sz="1100" dirty="0">
                <a:latin typeface="Calibri"/>
                <a:ea typeface="Calibri"/>
                <a:cs typeface="Calibri"/>
                <a:sym typeface="Calibri"/>
              </a:rPr>
              <a:t> of Transit-</a:t>
            </a:r>
            <a:r>
              <a:rPr lang="fr-CA" sz="1100" dirty="0" err="1">
                <a:latin typeface="Calibri"/>
                <a:ea typeface="Calibri"/>
                <a:cs typeface="Calibri"/>
                <a:sym typeface="Calibri"/>
              </a:rPr>
              <a:t>Induced</a:t>
            </a:r>
            <a:r>
              <a:rPr lang="fr-CA" sz="1100" dirty="0">
                <a:latin typeface="Calibri"/>
                <a:ea typeface="Calibri"/>
                <a:cs typeface="Calibri"/>
                <a:sym typeface="Calibri"/>
              </a:rPr>
              <a:t> Physical Activity, J </a:t>
            </a:r>
            <a:r>
              <a:rPr lang="fr-CA" sz="1100" dirty="0" err="1">
                <a:latin typeface="Calibri"/>
                <a:ea typeface="Calibri"/>
                <a:cs typeface="Calibri"/>
                <a:sym typeface="Calibri"/>
              </a:rPr>
              <a:t>Transp</a:t>
            </a:r>
            <a:r>
              <a:rPr lang="fr-CA" sz="1100" dirty="0">
                <a:latin typeface="Calibri"/>
                <a:ea typeface="Calibri"/>
                <a:cs typeface="Calibri"/>
                <a:sym typeface="Calibri"/>
              </a:rPr>
              <a:t> Health. 2016 June ; 3(2): 133–140. doi:10.1016/j.jth.2016.02.002.</a:t>
            </a:r>
            <a:endParaRPr dirty="0"/>
          </a:p>
          <a:p>
            <a:pPr marL="457200" lvl="0" indent="-228600" algn="l" rtl="0">
              <a:lnSpc>
                <a:spcPct val="100000"/>
              </a:lnSpc>
              <a:spcBef>
                <a:spcPts val="0"/>
              </a:spcBef>
              <a:spcAft>
                <a:spcPts val="0"/>
              </a:spcAft>
              <a:buSzPts val="1100"/>
              <a:buNone/>
            </a:pPr>
            <a:endParaRPr sz="1100" dirty="0">
              <a:latin typeface="Calibri"/>
              <a:ea typeface="Calibri"/>
              <a:cs typeface="Calibri"/>
              <a:sym typeface="Calibri"/>
            </a:endParaRPr>
          </a:p>
          <a:p>
            <a:pPr marL="457200" lvl="0" indent="-298450" algn="l" rtl="0">
              <a:lnSpc>
                <a:spcPct val="100000"/>
              </a:lnSpc>
              <a:spcBef>
                <a:spcPts val="0"/>
              </a:spcBef>
              <a:spcAft>
                <a:spcPts val="0"/>
              </a:spcAft>
              <a:buSzPts val="1100"/>
              <a:buChar char="●"/>
            </a:pPr>
            <a:r>
              <a:rPr lang="fr-CA" sz="1100" dirty="0">
                <a:latin typeface="Calibri"/>
                <a:ea typeface="Calibri"/>
                <a:cs typeface="Calibri"/>
                <a:sym typeface="Calibri"/>
              </a:rPr>
              <a:t>Pour le transport en commun, il faut qu’il soit proche, rapide, fr</a:t>
            </a:r>
            <a:r>
              <a:rPr lang="fr-CA" dirty="0">
                <a:latin typeface="Calibri"/>
                <a:ea typeface="Calibri"/>
                <a:cs typeface="Calibri"/>
                <a:sym typeface="Calibri"/>
              </a:rPr>
              <a:t>é</a:t>
            </a:r>
            <a:r>
              <a:rPr lang="fr-CA" sz="1100" dirty="0">
                <a:latin typeface="Calibri"/>
                <a:ea typeface="Calibri"/>
                <a:cs typeface="Calibri"/>
                <a:sym typeface="Calibri"/>
              </a:rPr>
              <a:t>quent, fiable, co</a:t>
            </a:r>
            <a:r>
              <a:rPr lang="fr-CA" dirty="0">
                <a:latin typeface="Calibri"/>
                <a:ea typeface="Calibri"/>
                <a:cs typeface="Calibri"/>
                <a:sym typeface="Calibri"/>
              </a:rPr>
              <a:t>n</a:t>
            </a:r>
            <a:r>
              <a:rPr lang="fr-CA" sz="1100" dirty="0">
                <a:latin typeface="Calibri"/>
                <a:ea typeface="Calibri"/>
                <a:cs typeface="Calibri"/>
                <a:sym typeface="Calibri"/>
              </a:rPr>
              <a:t>fortable et à grande capacité.</a:t>
            </a:r>
          </a:p>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fr-CA" sz="800" dirty="0">
                <a:solidFill>
                  <a:schemeClr val="dk1"/>
                </a:solidFill>
                <a:latin typeface="Calibri"/>
                <a:ea typeface="Calibri"/>
                <a:cs typeface="Calibri"/>
                <a:sym typeface="Calibri"/>
              </a:rPr>
              <a:t>MacDonald JM, Stokes RJ, Cohen DA, </a:t>
            </a:r>
            <a:r>
              <a:rPr lang="fr-CA" sz="800" dirty="0" err="1">
                <a:solidFill>
                  <a:schemeClr val="dk1"/>
                </a:solidFill>
                <a:latin typeface="Calibri"/>
                <a:ea typeface="Calibri"/>
                <a:cs typeface="Calibri"/>
                <a:sym typeface="Calibri"/>
              </a:rPr>
              <a:t>Kofner</a:t>
            </a:r>
            <a:r>
              <a:rPr lang="fr-CA" sz="800" dirty="0">
                <a:solidFill>
                  <a:schemeClr val="dk1"/>
                </a:solidFill>
                <a:latin typeface="Calibri"/>
                <a:ea typeface="Calibri"/>
                <a:cs typeface="Calibri"/>
                <a:sym typeface="Calibri"/>
              </a:rPr>
              <a:t> A, </a:t>
            </a:r>
            <a:r>
              <a:rPr lang="fr-CA" sz="800" dirty="0" err="1">
                <a:solidFill>
                  <a:schemeClr val="dk1"/>
                </a:solidFill>
                <a:latin typeface="Calibri"/>
                <a:ea typeface="Calibri"/>
                <a:cs typeface="Calibri"/>
                <a:sym typeface="Calibri"/>
              </a:rPr>
              <a:t>Ridgeway</a:t>
            </a:r>
            <a:r>
              <a:rPr lang="fr-CA" sz="800" dirty="0">
                <a:solidFill>
                  <a:schemeClr val="dk1"/>
                </a:solidFill>
                <a:latin typeface="Calibri"/>
                <a:ea typeface="Calibri"/>
                <a:cs typeface="Calibri"/>
                <a:sym typeface="Calibri"/>
              </a:rPr>
              <a:t> GK. The </a:t>
            </a:r>
            <a:r>
              <a:rPr lang="fr-CA" sz="800" dirty="0" err="1">
                <a:solidFill>
                  <a:schemeClr val="dk1"/>
                </a:solidFill>
                <a:latin typeface="Calibri"/>
                <a:ea typeface="Calibri"/>
                <a:cs typeface="Calibri"/>
                <a:sym typeface="Calibri"/>
              </a:rPr>
              <a:t>effect</a:t>
            </a:r>
            <a:r>
              <a:rPr lang="fr-CA" sz="800" dirty="0">
                <a:solidFill>
                  <a:schemeClr val="dk1"/>
                </a:solidFill>
                <a:latin typeface="Calibri"/>
                <a:ea typeface="Calibri"/>
                <a:cs typeface="Calibri"/>
                <a:sym typeface="Calibri"/>
              </a:rPr>
              <a:t> of light rail transit on body mass index and </a:t>
            </a:r>
            <a:r>
              <a:rPr lang="fr-CA" sz="800" dirty="0" err="1">
                <a:solidFill>
                  <a:schemeClr val="dk1"/>
                </a:solidFill>
                <a:latin typeface="Calibri"/>
                <a:ea typeface="Calibri"/>
                <a:cs typeface="Calibri"/>
                <a:sym typeface="Calibri"/>
              </a:rPr>
              <a:t>physical</a:t>
            </a:r>
            <a:r>
              <a:rPr lang="fr-CA" sz="800" dirty="0">
                <a:solidFill>
                  <a:schemeClr val="dk1"/>
                </a:solidFill>
                <a:latin typeface="Calibri"/>
                <a:ea typeface="Calibri"/>
                <a:cs typeface="Calibri"/>
                <a:sym typeface="Calibri"/>
              </a:rPr>
              <a:t> </a:t>
            </a:r>
            <a:r>
              <a:rPr lang="fr-CA" sz="800" dirty="0" err="1">
                <a:solidFill>
                  <a:schemeClr val="dk1"/>
                </a:solidFill>
                <a:latin typeface="Calibri"/>
                <a:ea typeface="Calibri"/>
                <a:cs typeface="Calibri"/>
                <a:sym typeface="Calibri"/>
              </a:rPr>
              <a:t>activity</a:t>
            </a:r>
            <a:r>
              <a:rPr lang="fr-CA" sz="800" dirty="0">
                <a:solidFill>
                  <a:schemeClr val="dk1"/>
                </a:solidFill>
                <a:latin typeface="Calibri"/>
                <a:ea typeface="Calibri"/>
                <a:cs typeface="Calibri"/>
                <a:sym typeface="Calibri"/>
              </a:rPr>
              <a:t>. Am J </a:t>
            </a:r>
            <a:r>
              <a:rPr lang="fr-CA" sz="800" dirty="0" err="1">
                <a:solidFill>
                  <a:schemeClr val="dk1"/>
                </a:solidFill>
                <a:latin typeface="Calibri"/>
                <a:ea typeface="Calibri"/>
                <a:cs typeface="Calibri"/>
                <a:sym typeface="Calibri"/>
              </a:rPr>
              <a:t>Prev</a:t>
            </a:r>
            <a:r>
              <a:rPr lang="fr-CA" sz="800" dirty="0">
                <a:solidFill>
                  <a:schemeClr val="dk1"/>
                </a:solidFill>
                <a:latin typeface="Calibri"/>
                <a:ea typeface="Calibri"/>
                <a:cs typeface="Calibri"/>
                <a:sym typeface="Calibri"/>
              </a:rPr>
              <a:t> Med. 2010 Aug;39(2):105-12. </a:t>
            </a:r>
            <a:r>
              <a:rPr lang="fr-CA" sz="800" dirty="0" err="1">
                <a:solidFill>
                  <a:schemeClr val="dk1"/>
                </a:solidFill>
                <a:latin typeface="Calibri"/>
                <a:ea typeface="Calibri"/>
                <a:cs typeface="Calibri"/>
                <a:sym typeface="Calibri"/>
              </a:rPr>
              <a:t>doi</a:t>
            </a:r>
            <a:r>
              <a:rPr lang="fr-CA" sz="800" dirty="0">
                <a:solidFill>
                  <a:schemeClr val="dk1"/>
                </a:solidFill>
                <a:latin typeface="Calibri"/>
                <a:ea typeface="Calibri"/>
                <a:cs typeface="Calibri"/>
                <a:sym typeface="Calibri"/>
              </a:rPr>
              <a:t>: 10.1016/j.amepre.2010.03.016. PMID: 20621257; PMCID: PMC2919301.</a:t>
            </a:r>
          </a:p>
          <a:p>
            <a:pPr marL="457200" lvl="0" indent="-298450" algn="l" rtl="0">
              <a:lnSpc>
                <a:spcPct val="100000"/>
              </a:lnSpc>
              <a:spcBef>
                <a:spcPts val="0"/>
              </a:spcBef>
              <a:spcAft>
                <a:spcPts val="0"/>
              </a:spcAft>
              <a:buSzPts val="1100"/>
              <a:buChar char="●"/>
            </a:pPr>
            <a:endParaRPr dirty="0"/>
          </a:p>
          <a:p>
            <a:pPr marL="457200" marR="0" lvl="0" indent="-228600" algn="l" rtl="0">
              <a:lnSpc>
                <a:spcPct val="100000"/>
              </a:lnSpc>
              <a:spcBef>
                <a:spcPts val="0"/>
              </a:spcBef>
              <a:spcAft>
                <a:spcPts val="0"/>
              </a:spcAft>
              <a:buClr>
                <a:srgbClr val="000000"/>
              </a:buClr>
              <a:buSzPts val="1100"/>
              <a:buFont typeface="Arial"/>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r>
              <a:rPr lang="fr-CA" sz="1200" dirty="0">
                <a:latin typeface="Calibri Light" panose="020F0302020204030204" pitchFamily="34" charset="0"/>
                <a:cs typeface="Calibri Light" panose="020F0302020204030204" pitchFamily="34" charset="0"/>
              </a:rPr>
              <a:t>↑ température moyenne: 1-3</a:t>
            </a:r>
            <a:r>
              <a:rPr lang="fr-CA" sz="1200" baseline="30000" dirty="0">
                <a:latin typeface="Calibri Light" panose="020F0302020204030204" pitchFamily="34" charset="0"/>
                <a:cs typeface="Calibri Light" panose="020F0302020204030204" pitchFamily="34" charset="0"/>
              </a:rPr>
              <a:t>o</a:t>
            </a:r>
            <a:r>
              <a:rPr lang="fr-CA" sz="1200" dirty="0">
                <a:latin typeface="Calibri Light" panose="020F0302020204030204" pitchFamily="34" charset="0"/>
                <a:cs typeface="Calibri Light" panose="020F0302020204030204" pitchFamily="34" charset="0"/>
              </a:rPr>
              <a:t>C en 2022, 3.5</a:t>
            </a:r>
            <a:r>
              <a:rPr lang="fr-CA" sz="1200" baseline="30000" dirty="0">
                <a:latin typeface="Calibri Light" panose="020F0302020204030204" pitchFamily="34" charset="0"/>
                <a:cs typeface="Calibri Light" panose="020F0302020204030204" pitchFamily="34" charset="0"/>
              </a:rPr>
              <a:t>o</a:t>
            </a:r>
            <a:r>
              <a:rPr lang="fr-CA" sz="1200" dirty="0">
                <a:latin typeface="Calibri Light" panose="020F0302020204030204" pitchFamily="34" charset="0"/>
                <a:cs typeface="Calibri Light" panose="020F0302020204030204" pitchFamily="34" charset="0"/>
              </a:rPr>
              <a:t>C en 2050, 6</a:t>
            </a:r>
            <a:r>
              <a:rPr lang="fr-CA" sz="1200" baseline="30000" dirty="0">
                <a:latin typeface="Calibri Light" panose="020F0302020204030204" pitchFamily="34" charset="0"/>
                <a:cs typeface="Calibri Light" panose="020F0302020204030204" pitchFamily="34" charset="0"/>
              </a:rPr>
              <a:t>o</a:t>
            </a:r>
            <a:r>
              <a:rPr lang="fr-CA" sz="1200" dirty="0">
                <a:latin typeface="Calibri Light" panose="020F0302020204030204" pitchFamily="34" charset="0"/>
                <a:cs typeface="Calibri Light" panose="020F0302020204030204" pitchFamily="34" charset="0"/>
              </a:rPr>
              <a:t>C en 2080</a:t>
            </a:r>
          </a:p>
          <a:p>
            <a:r>
              <a:rPr lang="fr-CA" sz="1200" dirty="0">
                <a:latin typeface="Calibri Light" panose="020F0302020204030204" pitchFamily="34" charset="0"/>
                <a:cs typeface="Calibri Light" panose="020F0302020204030204" pitchFamily="34" charset="0"/>
              </a:rPr>
              <a:t>↑ canicules</a:t>
            </a:r>
          </a:p>
          <a:p>
            <a:r>
              <a:rPr lang="fr-CA" sz="1200" dirty="0">
                <a:latin typeface="Calibri Light" panose="020F0302020204030204" pitchFamily="34" charset="0"/>
                <a:cs typeface="Calibri Light" panose="020F0302020204030204" pitchFamily="34" charset="0"/>
              </a:rPr>
              <a:t>↑ saison de croissance et ↓ saison de gel</a:t>
            </a:r>
          </a:p>
          <a:p>
            <a:r>
              <a:rPr lang="fr-CA" sz="1200" dirty="0">
                <a:latin typeface="Calibri Light" panose="020F0302020204030204" pitchFamily="34" charset="0"/>
                <a:cs typeface="Calibri Light" panose="020F0302020204030204" pitchFamily="34" charset="0"/>
              </a:rPr>
              <a:t>↑ fréquence, longueur et intensité des pluies abondantes</a:t>
            </a:r>
          </a:p>
          <a:p>
            <a:r>
              <a:rPr lang="fr-CA" sz="1200" dirty="0">
                <a:latin typeface="Calibri Light" panose="020F0302020204030204" pitchFamily="34" charset="0"/>
                <a:cs typeface="Calibri Light" panose="020F0302020204030204" pitchFamily="34" charset="0"/>
              </a:rPr>
              <a:t>↑ sécheresses</a:t>
            </a:r>
          </a:p>
          <a:p>
            <a:r>
              <a:rPr lang="fr-CA" sz="1200" dirty="0">
                <a:latin typeface="Calibri Light" panose="020F0302020204030204" pitchFamily="34" charset="0"/>
                <a:cs typeface="Calibri Light" panose="020F0302020204030204" pitchFamily="34" charset="0"/>
              </a:rPr>
              <a:t>↑ événements météorologiques extrêmes</a:t>
            </a:r>
          </a:p>
          <a:p>
            <a:endParaRPr lang="fr-CA" sz="1200" dirty="0">
              <a:latin typeface="Calibri Light" panose="020F0302020204030204" pitchFamily="34" charset="0"/>
              <a:cs typeface="Calibri Light" panose="020F0302020204030204" pitchFamily="34" charset="0"/>
            </a:endParaRPr>
          </a:p>
          <a:p>
            <a:r>
              <a:rPr lang="fr-CA" sz="1200" dirty="0">
                <a:latin typeface="Calibri Light" panose="020F0302020204030204" pitchFamily="34" charset="0"/>
                <a:cs typeface="Calibri Light" panose="020F0302020204030204" pitchFamily="34" charset="0"/>
              </a:rPr>
              <a:t>↑ 20 000 décès prématurés sur 50 ans</a:t>
            </a:r>
          </a:p>
          <a:p>
            <a:endParaRPr lang="fr-CA" sz="1200" dirty="0">
              <a:latin typeface="Calibri Light" panose="020F0302020204030204" pitchFamily="34" charset="0"/>
              <a:cs typeface="Calibri Light" panose="020F0302020204030204" pitchFamily="34" charset="0"/>
            </a:endParaRPr>
          </a:p>
          <a:p>
            <a:r>
              <a:rPr lang="fr-CA" dirty="0"/>
              <a:t>Alberti-Dufort, A., </a:t>
            </a:r>
            <a:r>
              <a:rPr lang="fr-CA" dirty="0" err="1"/>
              <a:t>Bourduas</a:t>
            </a:r>
            <a:r>
              <a:rPr lang="fr-CA" dirty="0"/>
              <a:t> </a:t>
            </a:r>
            <a:r>
              <a:rPr lang="fr-CA" dirty="0" err="1"/>
              <a:t>Crouhen</a:t>
            </a:r>
            <a:r>
              <a:rPr lang="fr-CA" dirty="0"/>
              <a:t>, V., Demers-Bouffard, D., </a:t>
            </a:r>
            <a:r>
              <a:rPr lang="fr-CA" dirty="0" err="1"/>
              <a:t>Hennigs</a:t>
            </a:r>
            <a:r>
              <a:rPr lang="fr-CA" dirty="0"/>
              <a:t>, R., Legault, S., Cunningham, J., Larrivée, C. et Ouranos. (2022). Québec; Chapitre 2 dans Le Canada dans un climat en changement : Le rapport sur les Perspectives régionales, (éd.) F.J. Warren, N. </a:t>
            </a:r>
            <a:r>
              <a:rPr lang="fr-CA" dirty="0" err="1"/>
              <a:t>Lulham</a:t>
            </a:r>
            <a:r>
              <a:rPr lang="fr-CA" dirty="0"/>
              <a:t>, D.L. Dupuis, et D.S. </a:t>
            </a:r>
            <a:r>
              <a:rPr lang="fr-CA" dirty="0" err="1"/>
              <a:t>Lemmen</a:t>
            </a:r>
            <a:r>
              <a:rPr lang="fr-CA" dirty="0"/>
              <a:t>; Gouvernement du Canada, Ottawa (Ontario). https://</a:t>
            </a:r>
            <a:r>
              <a:rPr lang="fr-CA" dirty="0" err="1"/>
              <a:t>changingclimate.ca</a:t>
            </a:r>
            <a:r>
              <a:rPr lang="fr-CA" dirty="0"/>
              <a:t>/site/assets/</a:t>
            </a:r>
            <a:r>
              <a:rPr lang="fr-CA" dirty="0" err="1"/>
              <a:t>uploads</a:t>
            </a:r>
            <a:r>
              <a:rPr lang="fr-CA" dirty="0"/>
              <a:t>/sites/4/2020/11/QC_CHAPITRE_FR_v7.pdf</a:t>
            </a:r>
          </a:p>
          <a:p>
            <a:r>
              <a:rPr lang="fr-CA" dirty="0"/>
              <a:t>L</a:t>
            </a:r>
            <a:r>
              <a:rPr lang="fr-FR" dirty="0"/>
              <a:t>arrivée et al., Évaluation des impacts des changements climatiques et de leurs coûts pour le Québec et l’État québécois, Ouranos, 2015.</a:t>
            </a:r>
            <a:endParaRPr lang="fr-CA" dirty="0"/>
          </a:p>
          <a:p>
            <a:endParaRPr lang="fr-CA" sz="1200" dirty="0">
              <a:latin typeface="Calibri Light" panose="020F0302020204030204" pitchFamily="34" charset="0"/>
              <a:cs typeface="Calibri Light" panose="020F0302020204030204" pitchFamily="34" charset="0"/>
            </a:endParaRPr>
          </a:p>
          <a:p>
            <a:pPr marL="0" lvl="0" indent="0" algn="l" rtl="0">
              <a:spcBef>
                <a:spcPts val="0"/>
              </a:spcBef>
              <a:spcAft>
                <a:spcPts val="0"/>
              </a:spcAft>
              <a:buNone/>
            </a:pPr>
            <a:endParaRPr dirty="0"/>
          </a:p>
        </p:txBody>
      </p:sp>
      <p:sp>
        <p:nvSpPr>
          <p:cNvPr id="179" name="Google Shape;17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60:notes"/>
          <p:cNvSpPr>
            <a:spLocks noGrp="1" noRot="1" noChangeAspect="1"/>
          </p:cNvSpPr>
          <p:nvPr>
            <p:ph type="sldImg" idx="2"/>
          </p:nvPr>
        </p:nvSpPr>
        <p:spPr>
          <a:xfrm>
            <a:off x="460375" y="720725"/>
            <a:ext cx="6410325" cy="36052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0" name="Google Shape;400;p60:notes"/>
          <p:cNvSpPr txBox="1">
            <a:spLocks noGrp="1"/>
          </p:cNvSpPr>
          <p:nvPr>
            <p:ph type="body" idx="1"/>
          </p:nvPr>
        </p:nvSpPr>
        <p:spPr>
          <a:xfrm>
            <a:off x="732936" y="4566369"/>
            <a:ext cx="5863488" cy="4326034"/>
          </a:xfrm>
          <a:prstGeom prst="rect">
            <a:avLst/>
          </a:prstGeom>
          <a:noFill/>
          <a:ln>
            <a:noFill/>
          </a:ln>
        </p:spPr>
        <p:txBody>
          <a:bodyPr spcFirstLastPara="1" wrap="square" lIns="96750" tIns="96750" rIns="96750" bIns="96750" anchor="t" anchorCtr="0">
            <a:noAutofit/>
          </a:bodyPr>
          <a:lstStyle/>
          <a:p>
            <a:pPr marL="163592" lvl="0" indent="0" algn="l" rtl="0">
              <a:lnSpc>
                <a:spcPct val="100000"/>
              </a:lnSpc>
              <a:spcBef>
                <a:spcPts val="0"/>
              </a:spcBef>
              <a:spcAft>
                <a:spcPts val="0"/>
              </a:spcAft>
              <a:buSzPts val="1100"/>
              <a:buNone/>
            </a:pPr>
            <a:r>
              <a:rPr lang="fr-CA" dirty="0">
                <a:solidFill>
                  <a:schemeClr val="dk1"/>
                </a:solidFill>
                <a:latin typeface="Calibri"/>
                <a:ea typeface="Calibri"/>
                <a:cs typeface="Calibri"/>
                <a:sym typeface="Calibri"/>
              </a:rPr>
              <a:t>Alors que le vélo utilitaire a de multiples </a:t>
            </a:r>
            <a:r>
              <a:rPr lang="fr-CA" dirty="0" err="1">
                <a:solidFill>
                  <a:schemeClr val="dk1"/>
                </a:solidFill>
                <a:latin typeface="Calibri"/>
                <a:ea typeface="Calibri"/>
                <a:cs typeface="Calibri"/>
                <a:sym typeface="Calibri"/>
              </a:rPr>
              <a:t>cobénéfices</a:t>
            </a:r>
            <a:r>
              <a:rPr lang="fr-CA" dirty="0">
                <a:solidFill>
                  <a:schemeClr val="dk1"/>
                </a:solidFill>
                <a:latin typeface="Calibri"/>
                <a:ea typeface="Calibri"/>
                <a:cs typeface="Calibri"/>
                <a:sym typeface="Calibri"/>
              </a:rPr>
              <a:t> pour la santé.</a:t>
            </a:r>
            <a:endParaRPr dirty="0">
              <a:solidFill>
                <a:schemeClr val="dk1"/>
              </a:solidFill>
            </a:endParaRPr>
          </a:p>
          <a:p>
            <a:pPr marL="471144" lvl="0" indent="-307552" algn="l" rtl="0">
              <a:lnSpc>
                <a:spcPct val="100000"/>
              </a:lnSpc>
              <a:spcBef>
                <a:spcPts val="0"/>
              </a:spcBef>
              <a:spcAft>
                <a:spcPts val="0"/>
              </a:spcAft>
              <a:buClr>
                <a:schemeClr val="dk1"/>
              </a:buClr>
              <a:buSzPts val="1100"/>
              <a:buFont typeface="Calibri"/>
              <a:buChar char="-"/>
            </a:pPr>
            <a:r>
              <a:rPr lang="fr-CA" dirty="0">
                <a:solidFill>
                  <a:schemeClr val="dk1"/>
                </a:solidFill>
                <a:latin typeface="Calibri"/>
                <a:ea typeface="Calibri"/>
                <a:cs typeface="Calibri"/>
                <a:sym typeface="Calibri"/>
              </a:rPr>
              <a:t>Avila-Palencia et al., The </a:t>
            </a:r>
            <a:r>
              <a:rPr lang="fr-CA" dirty="0" err="1">
                <a:solidFill>
                  <a:schemeClr val="dk1"/>
                </a:solidFill>
                <a:latin typeface="Calibri"/>
                <a:ea typeface="Calibri"/>
                <a:cs typeface="Calibri"/>
                <a:sym typeface="Calibri"/>
              </a:rPr>
              <a:t>relationship</a:t>
            </a:r>
            <a:r>
              <a:rPr lang="fr-CA" dirty="0">
                <a:solidFill>
                  <a:schemeClr val="dk1"/>
                </a:solidFill>
                <a:latin typeface="Calibri"/>
                <a:ea typeface="Calibri"/>
                <a:cs typeface="Calibri"/>
                <a:sym typeface="Calibri"/>
              </a:rPr>
              <a:t> </a:t>
            </a:r>
            <a:r>
              <a:rPr lang="fr-CA" dirty="0" err="1">
                <a:solidFill>
                  <a:schemeClr val="dk1"/>
                </a:solidFill>
                <a:latin typeface="Calibri"/>
                <a:ea typeface="Calibri"/>
                <a:cs typeface="Calibri"/>
                <a:sym typeface="Calibri"/>
              </a:rPr>
              <a:t>between</a:t>
            </a:r>
            <a:r>
              <a:rPr lang="fr-CA" dirty="0">
                <a:solidFill>
                  <a:schemeClr val="dk1"/>
                </a:solidFill>
                <a:latin typeface="Calibri"/>
                <a:ea typeface="Calibri"/>
                <a:cs typeface="Calibri"/>
                <a:sym typeface="Calibri"/>
              </a:rPr>
              <a:t> bicycle </a:t>
            </a:r>
            <a:r>
              <a:rPr lang="fr-CA" dirty="0" err="1">
                <a:solidFill>
                  <a:schemeClr val="dk1"/>
                </a:solidFill>
                <a:latin typeface="Calibri"/>
                <a:ea typeface="Calibri"/>
                <a:cs typeface="Calibri"/>
                <a:sym typeface="Calibri"/>
              </a:rPr>
              <a:t>commuting</a:t>
            </a:r>
            <a:r>
              <a:rPr lang="fr-CA" dirty="0">
                <a:solidFill>
                  <a:schemeClr val="dk1"/>
                </a:solidFill>
                <a:latin typeface="Calibri"/>
                <a:ea typeface="Calibri"/>
                <a:cs typeface="Calibri"/>
                <a:sym typeface="Calibri"/>
              </a:rPr>
              <a:t> and </a:t>
            </a:r>
            <a:r>
              <a:rPr lang="fr-CA" dirty="0" err="1">
                <a:solidFill>
                  <a:schemeClr val="dk1"/>
                </a:solidFill>
                <a:latin typeface="Calibri"/>
                <a:ea typeface="Calibri"/>
                <a:cs typeface="Calibri"/>
                <a:sym typeface="Calibri"/>
              </a:rPr>
              <a:t>perceived</a:t>
            </a:r>
            <a:r>
              <a:rPr lang="fr-CA" dirty="0">
                <a:solidFill>
                  <a:schemeClr val="dk1"/>
                </a:solidFill>
                <a:latin typeface="Calibri"/>
                <a:ea typeface="Calibri"/>
                <a:cs typeface="Calibri"/>
                <a:sym typeface="Calibri"/>
              </a:rPr>
              <a:t> stress: a cross-sectional </a:t>
            </a:r>
            <a:r>
              <a:rPr lang="fr-CA" dirty="0" err="1">
                <a:solidFill>
                  <a:schemeClr val="dk1"/>
                </a:solidFill>
                <a:latin typeface="Calibri"/>
                <a:ea typeface="Calibri"/>
                <a:cs typeface="Calibri"/>
                <a:sym typeface="Calibri"/>
              </a:rPr>
              <a:t>study</a:t>
            </a:r>
            <a:r>
              <a:rPr lang="fr-CA" dirty="0">
                <a:solidFill>
                  <a:schemeClr val="dk1"/>
                </a:solidFill>
                <a:latin typeface="Calibri"/>
                <a:ea typeface="Calibri"/>
                <a:cs typeface="Calibri"/>
                <a:sym typeface="Calibri"/>
              </a:rPr>
              <a:t>. BMJ Open 2017;7:e013542. doi:10.1136/bmjopen-2016-013542</a:t>
            </a:r>
            <a:endParaRPr dirty="0">
              <a:solidFill>
                <a:schemeClr val="dk1"/>
              </a:solidFill>
            </a:endParaRPr>
          </a:p>
          <a:p>
            <a:pPr marL="471144" lvl="0" indent="-307552" algn="l" rtl="0">
              <a:lnSpc>
                <a:spcPct val="100000"/>
              </a:lnSpc>
              <a:spcBef>
                <a:spcPts val="0"/>
              </a:spcBef>
              <a:spcAft>
                <a:spcPts val="0"/>
              </a:spcAft>
              <a:buClr>
                <a:schemeClr val="dk1"/>
              </a:buClr>
              <a:buSzPts val="1100"/>
              <a:buFont typeface="Calibri"/>
              <a:buChar char="-"/>
            </a:pPr>
            <a:r>
              <a:rPr lang="fr-CA" dirty="0" err="1">
                <a:solidFill>
                  <a:schemeClr val="dk1"/>
                </a:solidFill>
                <a:latin typeface="Calibri"/>
                <a:ea typeface="Calibri"/>
                <a:cs typeface="Calibri"/>
                <a:sym typeface="Calibri"/>
              </a:rPr>
              <a:t>Hendriksen</a:t>
            </a:r>
            <a:r>
              <a:rPr lang="fr-CA" dirty="0">
                <a:solidFill>
                  <a:schemeClr val="dk1"/>
                </a:solidFill>
                <a:latin typeface="Calibri"/>
                <a:ea typeface="Calibri"/>
                <a:cs typeface="Calibri"/>
                <a:sym typeface="Calibri"/>
              </a:rPr>
              <a:t> et al., The association </a:t>
            </a:r>
            <a:r>
              <a:rPr lang="fr-CA" dirty="0" err="1">
                <a:solidFill>
                  <a:schemeClr val="dk1"/>
                </a:solidFill>
                <a:latin typeface="Calibri"/>
                <a:ea typeface="Calibri"/>
                <a:cs typeface="Calibri"/>
                <a:sym typeface="Calibri"/>
              </a:rPr>
              <a:t>between</a:t>
            </a:r>
            <a:r>
              <a:rPr lang="fr-CA" dirty="0">
                <a:solidFill>
                  <a:schemeClr val="dk1"/>
                </a:solidFill>
                <a:latin typeface="Calibri"/>
                <a:ea typeface="Calibri"/>
                <a:cs typeface="Calibri"/>
                <a:sym typeface="Calibri"/>
              </a:rPr>
              <a:t> commuter </a:t>
            </a:r>
            <a:r>
              <a:rPr lang="fr-CA" dirty="0" err="1">
                <a:solidFill>
                  <a:schemeClr val="dk1"/>
                </a:solidFill>
                <a:latin typeface="Calibri"/>
                <a:ea typeface="Calibri"/>
                <a:cs typeface="Calibri"/>
                <a:sym typeface="Calibri"/>
              </a:rPr>
              <a:t>cycling</a:t>
            </a:r>
            <a:r>
              <a:rPr lang="fr-CA" dirty="0">
                <a:solidFill>
                  <a:schemeClr val="dk1"/>
                </a:solidFill>
                <a:latin typeface="Calibri"/>
                <a:ea typeface="Calibri"/>
                <a:cs typeface="Calibri"/>
                <a:sym typeface="Calibri"/>
              </a:rPr>
              <a:t> and </a:t>
            </a:r>
            <a:r>
              <a:rPr lang="fr-CA" dirty="0" err="1">
                <a:solidFill>
                  <a:schemeClr val="dk1"/>
                </a:solidFill>
                <a:latin typeface="Calibri"/>
                <a:ea typeface="Calibri"/>
                <a:cs typeface="Calibri"/>
                <a:sym typeface="Calibri"/>
              </a:rPr>
              <a:t>sickness</a:t>
            </a:r>
            <a:r>
              <a:rPr lang="fr-CA" dirty="0">
                <a:solidFill>
                  <a:schemeClr val="dk1"/>
                </a:solidFill>
                <a:latin typeface="Calibri"/>
                <a:ea typeface="Calibri"/>
                <a:cs typeface="Calibri"/>
                <a:sym typeface="Calibri"/>
              </a:rPr>
              <a:t> absence, </a:t>
            </a:r>
            <a:r>
              <a:rPr lang="fr-CA" dirty="0" err="1">
                <a:solidFill>
                  <a:schemeClr val="dk1"/>
                </a:solidFill>
                <a:latin typeface="Calibri"/>
                <a:ea typeface="Calibri"/>
                <a:cs typeface="Calibri"/>
                <a:sym typeface="Calibri"/>
              </a:rPr>
              <a:t>Preventive</a:t>
            </a:r>
            <a:r>
              <a:rPr lang="fr-CA" dirty="0">
                <a:solidFill>
                  <a:schemeClr val="dk1"/>
                </a:solidFill>
                <a:latin typeface="Calibri"/>
                <a:ea typeface="Calibri"/>
                <a:cs typeface="Calibri"/>
                <a:sym typeface="Calibri"/>
              </a:rPr>
              <a:t> Medicine, Volume 51, Issue 2, August 2010, Pages 132-135.</a:t>
            </a:r>
            <a:endParaRPr dirty="0">
              <a:solidFill>
                <a:schemeClr val="dk1"/>
              </a:solidFill>
            </a:endParaRPr>
          </a:p>
          <a:p>
            <a:pPr marL="471144" lvl="0" indent="-307552" algn="l" rtl="0">
              <a:lnSpc>
                <a:spcPct val="100000"/>
              </a:lnSpc>
              <a:spcBef>
                <a:spcPts val="0"/>
              </a:spcBef>
              <a:spcAft>
                <a:spcPts val="0"/>
              </a:spcAft>
              <a:buClr>
                <a:schemeClr val="dk1"/>
              </a:buClr>
              <a:buSzPts val="1100"/>
              <a:buFont typeface="Calibri"/>
              <a:buChar char="-"/>
            </a:pPr>
            <a:r>
              <a:rPr lang="fr-CA" dirty="0" err="1">
                <a:solidFill>
                  <a:schemeClr val="dk1"/>
                </a:solidFill>
                <a:latin typeface="Calibri"/>
                <a:ea typeface="Calibri"/>
                <a:cs typeface="Calibri"/>
                <a:sym typeface="Calibri"/>
              </a:rPr>
              <a:t>Grøntved</a:t>
            </a:r>
            <a:r>
              <a:rPr lang="fr-CA" dirty="0">
                <a:solidFill>
                  <a:schemeClr val="dk1"/>
                </a:solidFill>
                <a:latin typeface="Calibri"/>
                <a:ea typeface="Calibri"/>
                <a:cs typeface="Calibri"/>
                <a:sym typeface="Calibri"/>
              </a:rPr>
              <a:t> et al., </a:t>
            </a:r>
            <a:r>
              <a:rPr lang="fr-CA" dirty="0" err="1">
                <a:solidFill>
                  <a:schemeClr val="dk1"/>
                </a:solidFill>
                <a:latin typeface="Calibri"/>
                <a:ea typeface="Calibri"/>
                <a:cs typeface="Calibri"/>
                <a:sym typeface="Calibri"/>
              </a:rPr>
              <a:t>Bicycling</a:t>
            </a:r>
            <a:r>
              <a:rPr lang="fr-CA" dirty="0">
                <a:solidFill>
                  <a:schemeClr val="dk1"/>
                </a:solidFill>
                <a:latin typeface="Calibri"/>
                <a:ea typeface="Calibri"/>
                <a:cs typeface="Calibri"/>
                <a:sym typeface="Calibri"/>
              </a:rPr>
              <a:t> to Work and Primordial Prevention of </a:t>
            </a:r>
            <a:r>
              <a:rPr lang="fr-CA" dirty="0" err="1">
                <a:solidFill>
                  <a:schemeClr val="dk1"/>
                </a:solidFill>
                <a:latin typeface="Calibri"/>
                <a:ea typeface="Calibri"/>
                <a:cs typeface="Calibri"/>
                <a:sym typeface="Calibri"/>
              </a:rPr>
              <a:t>Cardiovascular</a:t>
            </a:r>
            <a:r>
              <a:rPr lang="fr-CA" dirty="0">
                <a:solidFill>
                  <a:schemeClr val="dk1"/>
                </a:solidFill>
                <a:latin typeface="Calibri"/>
                <a:ea typeface="Calibri"/>
                <a:cs typeface="Calibri"/>
                <a:sym typeface="Calibri"/>
              </a:rPr>
              <a:t> Risk: A </a:t>
            </a:r>
            <a:r>
              <a:rPr lang="fr-CA" dirty="0" err="1">
                <a:solidFill>
                  <a:schemeClr val="dk1"/>
                </a:solidFill>
                <a:latin typeface="Calibri"/>
                <a:ea typeface="Calibri"/>
                <a:cs typeface="Calibri"/>
                <a:sym typeface="Calibri"/>
              </a:rPr>
              <a:t>Cohort</a:t>
            </a:r>
            <a:r>
              <a:rPr lang="fr-CA" dirty="0">
                <a:solidFill>
                  <a:schemeClr val="dk1"/>
                </a:solidFill>
                <a:latin typeface="Calibri"/>
                <a:ea typeface="Calibri"/>
                <a:cs typeface="Calibri"/>
                <a:sym typeface="Calibri"/>
              </a:rPr>
              <a:t> </a:t>
            </a:r>
            <a:r>
              <a:rPr lang="fr-CA" dirty="0" err="1">
                <a:solidFill>
                  <a:schemeClr val="dk1"/>
                </a:solidFill>
                <a:latin typeface="Calibri"/>
                <a:ea typeface="Calibri"/>
                <a:cs typeface="Calibri"/>
                <a:sym typeface="Calibri"/>
              </a:rPr>
              <a:t>Study</a:t>
            </a:r>
            <a:r>
              <a:rPr lang="fr-CA" dirty="0">
                <a:solidFill>
                  <a:schemeClr val="dk1"/>
                </a:solidFill>
                <a:latin typeface="Calibri"/>
                <a:ea typeface="Calibri"/>
                <a:cs typeface="Calibri"/>
                <a:sym typeface="Calibri"/>
              </a:rPr>
              <a:t> </a:t>
            </a:r>
            <a:r>
              <a:rPr lang="fr-CA" dirty="0" err="1">
                <a:solidFill>
                  <a:schemeClr val="dk1"/>
                </a:solidFill>
                <a:latin typeface="Calibri"/>
                <a:ea typeface="Calibri"/>
                <a:cs typeface="Calibri"/>
                <a:sym typeface="Calibri"/>
              </a:rPr>
              <a:t>Among</a:t>
            </a:r>
            <a:r>
              <a:rPr lang="fr-CA" dirty="0">
                <a:solidFill>
                  <a:schemeClr val="dk1"/>
                </a:solidFill>
                <a:latin typeface="Calibri"/>
                <a:ea typeface="Calibri"/>
                <a:cs typeface="Calibri"/>
                <a:sym typeface="Calibri"/>
              </a:rPr>
              <a:t> </a:t>
            </a:r>
            <a:r>
              <a:rPr lang="fr-CA" dirty="0" err="1">
                <a:solidFill>
                  <a:schemeClr val="dk1"/>
                </a:solidFill>
                <a:latin typeface="Calibri"/>
                <a:ea typeface="Calibri"/>
                <a:cs typeface="Calibri"/>
                <a:sym typeface="Calibri"/>
              </a:rPr>
              <a:t>Swedish</a:t>
            </a:r>
            <a:r>
              <a:rPr lang="fr-CA" dirty="0">
                <a:solidFill>
                  <a:schemeClr val="dk1"/>
                </a:solidFill>
                <a:latin typeface="Calibri"/>
                <a:ea typeface="Calibri"/>
                <a:cs typeface="Calibri"/>
                <a:sym typeface="Calibri"/>
              </a:rPr>
              <a:t> Men and </a:t>
            </a:r>
            <a:r>
              <a:rPr lang="fr-CA" dirty="0" err="1">
                <a:solidFill>
                  <a:schemeClr val="dk1"/>
                </a:solidFill>
                <a:latin typeface="Calibri"/>
                <a:ea typeface="Calibri"/>
                <a:cs typeface="Calibri"/>
                <a:sym typeface="Calibri"/>
              </a:rPr>
              <a:t>Women</a:t>
            </a:r>
            <a:r>
              <a:rPr lang="fr-CA" dirty="0">
                <a:solidFill>
                  <a:schemeClr val="dk1"/>
                </a:solidFill>
                <a:latin typeface="Calibri"/>
                <a:ea typeface="Calibri"/>
                <a:cs typeface="Calibri"/>
                <a:sym typeface="Calibri"/>
              </a:rPr>
              <a:t>, J Am </a:t>
            </a:r>
            <a:r>
              <a:rPr lang="fr-CA" dirty="0" err="1">
                <a:solidFill>
                  <a:schemeClr val="dk1"/>
                </a:solidFill>
                <a:latin typeface="Calibri"/>
                <a:ea typeface="Calibri"/>
                <a:cs typeface="Calibri"/>
                <a:sym typeface="Calibri"/>
              </a:rPr>
              <a:t>Heart</a:t>
            </a:r>
            <a:r>
              <a:rPr lang="fr-CA" dirty="0">
                <a:solidFill>
                  <a:schemeClr val="dk1"/>
                </a:solidFill>
                <a:latin typeface="Calibri"/>
                <a:ea typeface="Calibri"/>
                <a:cs typeface="Calibri"/>
                <a:sym typeface="Calibri"/>
              </a:rPr>
              <a:t> Assoc. 2016 </a:t>
            </a:r>
            <a:r>
              <a:rPr lang="fr-CA" dirty="0" err="1">
                <a:solidFill>
                  <a:schemeClr val="dk1"/>
                </a:solidFill>
                <a:latin typeface="Calibri"/>
                <a:ea typeface="Calibri"/>
                <a:cs typeface="Calibri"/>
                <a:sym typeface="Calibri"/>
              </a:rPr>
              <a:t>Oct</a:t>
            </a:r>
            <a:r>
              <a:rPr lang="fr-CA" dirty="0">
                <a:solidFill>
                  <a:schemeClr val="dk1"/>
                </a:solidFill>
                <a:latin typeface="Calibri"/>
                <a:ea typeface="Calibri"/>
                <a:cs typeface="Calibri"/>
                <a:sym typeface="Calibri"/>
              </a:rPr>
              <a:t> 31;5(11):e004413. </a:t>
            </a:r>
            <a:r>
              <a:rPr lang="fr-CA" dirty="0" err="1">
                <a:solidFill>
                  <a:schemeClr val="dk1"/>
                </a:solidFill>
                <a:latin typeface="Calibri"/>
                <a:ea typeface="Calibri"/>
                <a:cs typeface="Calibri"/>
                <a:sym typeface="Calibri"/>
              </a:rPr>
              <a:t>doi</a:t>
            </a:r>
            <a:r>
              <a:rPr lang="fr-CA" dirty="0">
                <a:solidFill>
                  <a:schemeClr val="dk1"/>
                </a:solidFill>
                <a:latin typeface="Calibri"/>
                <a:ea typeface="Calibri"/>
                <a:cs typeface="Calibri"/>
                <a:sym typeface="Calibri"/>
              </a:rPr>
              <a:t>: 10.1161/JAHA.116.004413.</a:t>
            </a:r>
            <a:endParaRPr dirty="0">
              <a:solidFill>
                <a:schemeClr val="dk1"/>
              </a:solidFill>
            </a:endParaRPr>
          </a:p>
          <a:p>
            <a:pPr marL="471144" lvl="0" indent="-307552" algn="l" rtl="0">
              <a:lnSpc>
                <a:spcPct val="100000"/>
              </a:lnSpc>
              <a:spcBef>
                <a:spcPts val="0"/>
              </a:spcBef>
              <a:spcAft>
                <a:spcPts val="0"/>
              </a:spcAft>
              <a:buClr>
                <a:schemeClr val="dk1"/>
              </a:buClr>
              <a:buSzPts val="1100"/>
              <a:buFont typeface="Calibri"/>
              <a:buChar char="-"/>
            </a:pPr>
            <a:r>
              <a:rPr lang="fr-CA" dirty="0" err="1">
                <a:solidFill>
                  <a:schemeClr val="dk1"/>
                </a:solidFill>
                <a:latin typeface="Calibri"/>
                <a:ea typeface="Calibri"/>
                <a:cs typeface="Calibri"/>
                <a:sym typeface="Calibri"/>
              </a:rPr>
              <a:t>Celis</a:t>
            </a:r>
            <a:r>
              <a:rPr lang="fr-CA" dirty="0">
                <a:solidFill>
                  <a:schemeClr val="dk1"/>
                </a:solidFill>
                <a:latin typeface="Calibri"/>
                <a:ea typeface="Calibri"/>
                <a:cs typeface="Calibri"/>
                <a:sym typeface="Calibri"/>
              </a:rPr>
              <a:t>-Morales et al., Association </a:t>
            </a:r>
            <a:r>
              <a:rPr lang="fr-CA" dirty="0" err="1">
                <a:solidFill>
                  <a:schemeClr val="dk1"/>
                </a:solidFill>
                <a:latin typeface="Calibri"/>
                <a:ea typeface="Calibri"/>
                <a:cs typeface="Calibri"/>
                <a:sym typeface="Calibri"/>
              </a:rPr>
              <a:t>between</a:t>
            </a:r>
            <a:r>
              <a:rPr lang="fr-CA" dirty="0">
                <a:solidFill>
                  <a:schemeClr val="dk1"/>
                </a:solidFill>
                <a:latin typeface="Calibri"/>
                <a:ea typeface="Calibri"/>
                <a:cs typeface="Calibri"/>
                <a:sym typeface="Calibri"/>
              </a:rPr>
              <a:t> active </a:t>
            </a:r>
            <a:r>
              <a:rPr lang="fr-CA" dirty="0" err="1">
                <a:solidFill>
                  <a:schemeClr val="dk1"/>
                </a:solidFill>
                <a:latin typeface="Calibri"/>
                <a:ea typeface="Calibri"/>
                <a:cs typeface="Calibri"/>
                <a:sym typeface="Calibri"/>
              </a:rPr>
              <a:t>commuting</a:t>
            </a:r>
            <a:r>
              <a:rPr lang="fr-CA" dirty="0">
                <a:solidFill>
                  <a:schemeClr val="dk1"/>
                </a:solidFill>
                <a:latin typeface="Calibri"/>
                <a:ea typeface="Calibri"/>
                <a:cs typeface="Calibri"/>
                <a:sym typeface="Calibri"/>
              </a:rPr>
              <a:t> and incident </a:t>
            </a:r>
            <a:r>
              <a:rPr lang="fr-CA" dirty="0" err="1">
                <a:solidFill>
                  <a:schemeClr val="dk1"/>
                </a:solidFill>
                <a:latin typeface="Calibri"/>
                <a:ea typeface="Calibri"/>
                <a:cs typeface="Calibri"/>
                <a:sym typeface="Calibri"/>
              </a:rPr>
              <a:t>cardiovascular</a:t>
            </a:r>
            <a:r>
              <a:rPr lang="fr-CA" dirty="0">
                <a:solidFill>
                  <a:schemeClr val="dk1"/>
                </a:solidFill>
                <a:latin typeface="Calibri"/>
                <a:ea typeface="Calibri"/>
                <a:cs typeface="Calibri"/>
                <a:sym typeface="Calibri"/>
              </a:rPr>
              <a:t> </a:t>
            </a:r>
            <a:r>
              <a:rPr lang="fr-CA" dirty="0" err="1">
                <a:solidFill>
                  <a:schemeClr val="dk1"/>
                </a:solidFill>
                <a:latin typeface="Calibri"/>
                <a:ea typeface="Calibri"/>
                <a:cs typeface="Calibri"/>
                <a:sym typeface="Calibri"/>
              </a:rPr>
              <a:t>disease</a:t>
            </a:r>
            <a:r>
              <a:rPr lang="fr-CA" dirty="0">
                <a:solidFill>
                  <a:schemeClr val="dk1"/>
                </a:solidFill>
                <a:latin typeface="Calibri"/>
                <a:ea typeface="Calibri"/>
                <a:cs typeface="Calibri"/>
                <a:sym typeface="Calibri"/>
              </a:rPr>
              <a:t>, cancer, and </a:t>
            </a:r>
            <a:r>
              <a:rPr lang="fr-CA" dirty="0" err="1">
                <a:solidFill>
                  <a:schemeClr val="dk1"/>
                </a:solidFill>
                <a:latin typeface="Calibri"/>
                <a:ea typeface="Calibri"/>
                <a:cs typeface="Calibri"/>
                <a:sym typeface="Calibri"/>
              </a:rPr>
              <a:t>mortality</a:t>
            </a:r>
            <a:r>
              <a:rPr lang="fr-CA" dirty="0">
                <a:solidFill>
                  <a:schemeClr val="dk1"/>
                </a:solidFill>
                <a:latin typeface="Calibri"/>
                <a:ea typeface="Calibri"/>
                <a:cs typeface="Calibri"/>
                <a:sym typeface="Calibri"/>
              </a:rPr>
              <a:t>: prospective </a:t>
            </a:r>
            <a:r>
              <a:rPr lang="fr-CA" dirty="0" err="1">
                <a:solidFill>
                  <a:schemeClr val="dk1"/>
                </a:solidFill>
                <a:latin typeface="Calibri"/>
                <a:ea typeface="Calibri"/>
                <a:cs typeface="Calibri"/>
                <a:sym typeface="Calibri"/>
              </a:rPr>
              <a:t>cohort</a:t>
            </a:r>
            <a:r>
              <a:rPr lang="fr-CA" dirty="0">
                <a:solidFill>
                  <a:schemeClr val="dk1"/>
                </a:solidFill>
                <a:latin typeface="Calibri"/>
                <a:ea typeface="Calibri"/>
                <a:cs typeface="Calibri"/>
                <a:sym typeface="Calibri"/>
              </a:rPr>
              <a:t> </a:t>
            </a:r>
            <a:r>
              <a:rPr lang="fr-CA" dirty="0" err="1">
                <a:solidFill>
                  <a:schemeClr val="dk1"/>
                </a:solidFill>
                <a:latin typeface="Calibri"/>
                <a:ea typeface="Calibri"/>
                <a:cs typeface="Calibri"/>
                <a:sym typeface="Calibri"/>
              </a:rPr>
              <a:t>study</a:t>
            </a:r>
            <a:r>
              <a:rPr lang="fr-CA" dirty="0">
                <a:solidFill>
                  <a:schemeClr val="dk1"/>
                </a:solidFill>
                <a:latin typeface="Calibri"/>
                <a:ea typeface="Calibri"/>
                <a:cs typeface="Calibri"/>
                <a:sym typeface="Calibri"/>
              </a:rPr>
              <a:t>, BMJ 2017;357:j1456, </a:t>
            </a:r>
            <a:r>
              <a:rPr lang="fr-CA" u="sng" dirty="0">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http://dx.doi.org/10.1136/bmj.j1456</a:t>
            </a:r>
            <a:endParaRPr dirty="0">
              <a:solidFill>
                <a:schemeClr val="dk1"/>
              </a:solidFill>
              <a:latin typeface="Calibri"/>
              <a:ea typeface="Calibri"/>
              <a:cs typeface="Calibri"/>
              <a:sym typeface="Calibri"/>
            </a:endParaRPr>
          </a:p>
          <a:p>
            <a:pPr marL="471144" lvl="0" indent="-307552" algn="l" rtl="0">
              <a:lnSpc>
                <a:spcPct val="100000"/>
              </a:lnSpc>
              <a:spcBef>
                <a:spcPts val="0"/>
              </a:spcBef>
              <a:spcAft>
                <a:spcPts val="0"/>
              </a:spcAft>
              <a:buClr>
                <a:schemeClr val="dk1"/>
              </a:buClr>
              <a:buSzPts val="1100"/>
              <a:buFont typeface="Calibri"/>
              <a:buChar char="-"/>
            </a:pPr>
            <a:r>
              <a:rPr lang="fr-CA" dirty="0">
                <a:solidFill>
                  <a:schemeClr val="dk1"/>
                </a:solidFill>
                <a:latin typeface="Calibri"/>
                <a:ea typeface="Calibri"/>
                <a:cs typeface="Calibri"/>
                <a:sym typeface="Calibri"/>
              </a:rPr>
              <a:t>Rasmussen et al. (2016) Associations </a:t>
            </a:r>
            <a:r>
              <a:rPr lang="fr-CA" dirty="0" err="1">
                <a:solidFill>
                  <a:schemeClr val="dk1"/>
                </a:solidFill>
                <a:latin typeface="Calibri"/>
                <a:ea typeface="Calibri"/>
                <a:cs typeface="Calibri"/>
                <a:sym typeface="Calibri"/>
              </a:rPr>
              <a:t>between</a:t>
            </a:r>
            <a:r>
              <a:rPr lang="fr-CA" dirty="0">
                <a:solidFill>
                  <a:schemeClr val="dk1"/>
                </a:solidFill>
                <a:latin typeface="Calibri"/>
                <a:ea typeface="Calibri"/>
                <a:cs typeface="Calibri"/>
                <a:sym typeface="Calibri"/>
              </a:rPr>
              <a:t> </a:t>
            </a:r>
            <a:r>
              <a:rPr lang="fr-CA" dirty="0" err="1">
                <a:solidFill>
                  <a:schemeClr val="dk1"/>
                </a:solidFill>
                <a:latin typeface="Calibri"/>
                <a:ea typeface="Calibri"/>
                <a:cs typeface="Calibri"/>
                <a:sym typeface="Calibri"/>
              </a:rPr>
              <a:t>Recreational</a:t>
            </a:r>
            <a:r>
              <a:rPr lang="fr-CA" dirty="0">
                <a:solidFill>
                  <a:schemeClr val="dk1"/>
                </a:solidFill>
                <a:latin typeface="Calibri"/>
                <a:ea typeface="Calibri"/>
                <a:cs typeface="Calibri"/>
                <a:sym typeface="Calibri"/>
              </a:rPr>
              <a:t> and Commuter </a:t>
            </a:r>
            <a:r>
              <a:rPr lang="fr-CA" dirty="0" err="1">
                <a:solidFill>
                  <a:schemeClr val="dk1"/>
                </a:solidFill>
                <a:latin typeface="Calibri"/>
                <a:ea typeface="Calibri"/>
                <a:cs typeface="Calibri"/>
                <a:sym typeface="Calibri"/>
              </a:rPr>
              <a:t>Cycling</a:t>
            </a:r>
            <a:r>
              <a:rPr lang="fr-CA" dirty="0">
                <a:solidFill>
                  <a:schemeClr val="dk1"/>
                </a:solidFill>
                <a:latin typeface="Calibri"/>
                <a:ea typeface="Calibri"/>
                <a:cs typeface="Calibri"/>
                <a:sym typeface="Calibri"/>
              </a:rPr>
              <a:t>, Changes in </a:t>
            </a:r>
            <a:r>
              <a:rPr lang="fr-CA" dirty="0" err="1">
                <a:solidFill>
                  <a:schemeClr val="dk1"/>
                </a:solidFill>
                <a:latin typeface="Calibri"/>
                <a:ea typeface="Calibri"/>
                <a:cs typeface="Calibri"/>
                <a:sym typeface="Calibri"/>
              </a:rPr>
              <a:t>Cycling</a:t>
            </a:r>
            <a:r>
              <a:rPr lang="fr-CA" dirty="0">
                <a:solidFill>
                  <a:schemeClr val="dk1"/>
                </a:solidFill>
                <a:latin typeface="Calibri"/>
                <a:ea typeface="Calibri"/>
                <a:cs typeface="Calibri"/>
                <a:sym typeface="Calibri"/>
              </a:rPr>
              <a:t>, and Type 2 </a:t>
            </a:r>
            <a:r>
              <a:rPr lang="fr-CA" dirty="0" err="1">
                <a:solidFill>
                  <a:schemeClr val="dk1"/>
                </a:solidFill>
                <a:latin typeface="Calibri"/>
                <a:ea typeface="Calibri"/>
                <a:cs typeface="Calibri"/>
                <a:sym typeface="Calibri"/>
              </a:rPr>
              <a:t>Diabetes</a:t>
            </a:r>
            <a:r>
              <a:rPr lang="fr-CA" dirty="0">
                <a:solidFill>
                  <a:schemeClr val="dk1"/>
                </a:solidFill>
                <a:latin typeface="Calibri"/>
                <a:ea typeface="Calibri"/>
                <a:cs typeface="Calibri"/>
                <a:sym typeface="Calibri"/>
              </a:rPr>
              <a:t> Risk: A </a:t>
            </a:r>
            <a:r>
              <a:rPr lang="fr-CA" dirty="0" err="1">
                <a:solidFill>
                  <a:schemeClr val="dk1"/>
                </a:solidFill>
                <a:latin typeface="Calibri"/>
                <a:ea typeface="Calibri"/>
                <a:cs typeface="Calibri"/>
                <a:sym typeface="Calibri"/>
              </a:rPr>
              <a:t>Cohort</a:t>
            </a:r>
            <a:r>
              <a:rPr lang="fr-CA" dirty="0">
                <a:solidFill>
                  <a:schemeClr val="dk1"/>
                </a:solidFill>
                <a:latin typeface="Calibri"/>
                <a:ea typeface="Calibri"/>
                <a:cs typeface="Calibri"/>
                <a:sym typeface="Calibri"/>
              </a:rPr>
              <a:t> </a:t>
            </a:r>
            <a:r>
              <a:rPr lang="fr-CA" dirty="0" err="1">
                <a:solidFill>
                  <a:schemeClr val="dk1"/>
                </a:solidFill>
                <a:latin typeface="Calibri"/>
                <a:ea typeface="Calibri"/>
                <a:cs typeface="Calibri"/>
                <a:sym typeface="Calibri"/>
              </a:rPr>
              <a:t>Study</a:t>
            </a:r>
            <a:r>
              <a:rPr lang="fr-CA" dirty="0">
                <a:solidFill>
                  <a:schemeClr val="dk1"/>
                </a:solidFill>
                <a:latin typeface="Calibri"/>
                <a:ea typeface="Calibri"/>
                <a:cs typeface="Calibri"/>
                <a:sym typeface="Calibri"/>
              </a:rPr>
              <a:t> of Danish Men and </a:t>
            </a:r>
            <a:r>
              <a:rPr lang="fr-CA" dirty="0" err="1">
                <a:solidFill>
                  <a:schemeClr val="dk1"/>
                </a:solidFill>
                <a:latin typeface="Calibri"/>
                <a:ea typeface="Calibri"/>
                <a:cs typeface="Calibri"/>
                <a:sym typeface="Calibri"/>
              </a:rPr>
              <a:t>Women</a:t>
            </a:r>
            <a:r>
              <a:rPr lang="fr-CA" dirty="0">
                <a:solidFill>
                  <a:schemeClr val="dk1"/>
                </a:solidFill>
                <a:latin typeface="Calibri"/>
                <a:ea typeface="Calibri"/>
                <a:cs typeface="Calibri"/>
                <a:sym typeface="Calibri"/>
              </a:rPr>
              <a:t>. </a:t>
            </a:r>
            <a:r>
              <a:rPr lang="fr-CA" dirty="0" err="1">
                <a:solidFill>
                  <a:schemeClr val="dk1"/>
                </a:solidFill>
                <a:latin typeface="Calibri"/>
                <a:ea typeface="Calibri"/>
                <a:cs typeface="Calibri"/>
                <a:sym typeface="Calibri"/>
              </a:rPr>
              <a:t>PLoS</a:t>
            </a:r>
            <a:r>
              <a:rPr lang="fr-CA" dirty="0">
                <a:solidFill>
                  <a:schemeClr val="dk1"/>
                </a:solidFill>
                <a:latin typeface="Calibri"/>
                <a:ea typeface="Calibri"/>
                <a:cs typeface="Calibri"/>
                <a:sym typeface="Calibri"/>
              </a:rPr>
              <a:t> Med 13(7): e1002076. doi:10.1371/journal. pmed.1002076</a:t>
            </a:r>
            <a:endParaRPr dirty="0">
              <a:solidFill>
                <a:schemeClr val="dk1"/>
              </a:solidFill>
              <a:latin typeface="Calibri"/>
              <a:ea typeface="Calibri"/>
              <a:cs typeface="Calibri"/>
              <a:sym typeface="Calibri"/>
            </a:endParaRPr>
          </a:p>
          <a:p>
            <a:pPr marL="471144" lvl="0" indent="-307552" algn="l" rtl="0">
              <a:lnSpc>
                <a:spcPct val="115000"/>
              </a:lnSpc>
              <a:spcBef>
                <a:spcPts val="0"/>
              </a:spcBef>
              <a:spcAft>
                <a:spcPts val="0"/>
              </a:spcAft>
              <a:buClr>
                <a:schemeClr val="dk1"/>
              </a:buClr>
              <a:buSzPts val="1100"/>
              <a:buChar char="-"/>
            </a:pPr>
            <a:r>
              <a:rPr lang="fr-CA" dirty="0">
                <a:solidFill>
                  <a:schemeClr val="dk1"/>
                </a:solidFill>
              </a:rPr>
              <a:t>Distance médiane de navettage de la population active ayant un lieu habituel de travail en 2006, Communauté métropolitaine de Québec.</a:t>
            </a:r>
            <a:r>
              <a:rPr lang="fr-CA" dirty="0">
                <a:solidFill>
                  <a:schemeClr val="dk1"/>
                </a:solidFill>
                <a:uFill>
                  <a:noFill/>
                </a:uFill>
                <a:hlinkClick r:id="rId4">
                  <a:extLst>
                    <a:ext uri="{A12FA001-AC4F-418D-AE19-62706E023703}">
                      <ahyp:hlinkClr xmlns:ahyp="http://schemas.microsoft.com/office/drawing/2018/hyperlinkcolor" val="tx"/>
                    </a:ext>
                  </a:extLst>
                </a:hlinkClick>
              </a:rPr>
              <a:t> </a:t>
            </a:r>
            <a:r>
              <a:rPr lang="fr-CA" u="sng" dirty="0">
                <a:solidFill>
                  <a:schemeClr val="dk1"/>
                </a:solidFill>
                <a:hlinkClick r:id="rId4">
                  <a:extLst>
                    <a:ext uri="{A12FA001-AC4F-418D-AE19-62706E023703}">
                      <ahyp:hlinkClr xmlns:ahyp="http://schemas.microsoft.com/office/drawing/2018/hyperlinkcolor" val="tx"/>
                    </a:ext>
                  </a:extLst>
                </a:hlinkClick>
              </a:rPr>
              <a:t>https://cmquebec.qc.ca/cartes-et-statistiques/tableaux-statistiques/</a:t>
            </a:r>
            <a:endParaRPr u="sng" dirty="0">
              <a:solidFill>
                <a:schemeClr val="dk1"/>
              </a:solidFill>
            </a:endParaRPr>
          </a:p>
          <a:p>
            <a:pPr marL="471144" lvl="0" indent="-307552" algn="l" rtl="0">
              <a:lnSpc>
                <a:spcPct val="115000"/>
              </a:lnSpc>
              <a:spcBef>
                <a:spcPts val="0"/>
              </a:spcBef>
              <a:spcAft>
                <a:spcPts val="0"/>
              </a:spcAft>
              <a:buClr>
                <a:schemeClr val="dk1"/>
              </a:buClr>
              <a:buSzPts val="1100"/>
              <a:buChar char="-"/>
            </a:pPr>
            <a:r>
              <a:rPr lang="fr-CA" u="sng" dirty="0">
                <a:solidFill>
                  <a:schemeClr val="dk1"/>
                </a:solidFill>
                <a:hlinkClick r:id="rId5">
                  <a:extLst>
                    <a:ext uri="{A12FA001-AC4F-418D-AE19-62706E023703}">
                      <ahyp:hlinkClr xmlns:ahyp="http://schemas.microsoft.com/office/drawing/2018/hyperlinkcolor" val="tx"/>
                    </a:ext>
                  </a:extLst>
                </a:hlinkClick>
              </a:rPr>
              <a:t>https://www150.statcan.gc.ca/n1/daily-quotidien/171129/dq171129c-fra.htm</a:t>
            </a:r>
            <a:endParaRPr lang="fr-CA" u="sng" dirty="0">
              <a:solidFill>
                <a:schemeClr val="dk1"/>
              </a:solidFill>
            </a:endParaRPr>
          </a:p>
          <a:p>
            <a:pPr marL="471144" marR="0" lvl="0" indent="-307552"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CA" dirty="0"/>
              <a:t>https://www.crebsl.com/documents/pdf/electrificationtransports_collectifs_crebsl_2017-10-05_web.pdf</a:t>
            </a:r>
          </a:p>
          <a:p>
            <a:pPr marL="471144" lvl="0" indent="-307552" algn="l" rtl="0">
              <a:lnSpc>
                <a:spcPct val="115000"/>
              </a:lnSpc>
              <a:spcBef>
                <a:spcPts val="0"/>
              </a:spcBef>
              <a:spcAft>
                <a:spcPts val="0"/>
              </a:spcAft>
              <a:buClr>
                <a:schemeClr val="dk1"/>
              </a:buClr>
              <a:buSzPts val="1100"/>
              <a:buChar char="-"/>
            </a:pPr>
            <a:endParaRPr u="sng" dirty="0">
              <a:solidFill>
                <a:schemeClr val="dk1"/>
              </a:solidFill>
            </a:endParaRPr>
          </a:p>
          <a:p>
            <a:pPr marL="471144" lvl="0" indent="-235571" algn="l" rtl="0">
              <a:lnSpc>
                <a:spcPct val="115000"/>
              </a:lnSpc>
              <a:spcBef>
                <a:spcPts val="0"/>
              </a:spcBef>
              <a:spcAft>
                <a:spcPts val="0"/>
              </a:spcAft>
              <a:buClr>
                <a:schemeClr val="dk1"/>
              </a:buClr>
              <a:buSzPts val="1100"/>
              <a:buNone/>
            </a:pPr>
            <a:endParaRPr u="sng" dirty="0">
              <a:solidFill>
                <a:schemeClr val="dk1"/>
              </a:solidFill>
            </a:endParaRPr>
          </a:p>
          <a:p>
            <a:pPr marL="163592" lvl="0" indent="0" algn="l" rtl="0">
              <a:lnSpc>
                <a:spcPct val="100000"/>
              </a:lnSpc>
              <a:spcBef>
                <a:spcPts val="1237"/>
              </a:spcBef>
              <a:spcAft>
                <a:spcPts val="0"/>
              </a:spcAft>
              <a:buSzPts val="1100"/>
              <a:buNone/>
            </a:pPr>
            <a:endParaRPr dirty="0">
              <a:solidFill>
                <a:schemeClr val="lt1"/>
              </a:solidFill>
              <a:latin typeface="Calibri"/>
              <a:ea typeface="Calibri"/>
              <a:cs typeface="Calibri"/>
              <a:sym typeface="Calibri"/>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61:notes"/>
          <p:cNvSpPr>
            <a:spLocks noGrp="1" noRot="1" noChangeAspect="1"/>
          </p:cNvSpPr>
          <p:nvPr>
            <p:ph type="sldImg" idx="2"/>
          </p:nvPr>
        </p:nvSpPr>
        <p:spPr>
          <a:xfrm>
            <a:off x="460375" y="720725"/>
            <a:ext cx="6410325" cy="36052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7" name="Google Shape;407;p61:notes"/>
          <p:cNvSpPr txBox="1">
            <a:spLocks noGrp="1"/>
          </p:cNvSpPr>
          <p:nvPr>
            <p:ph type="body" idx="1"/>
          </p:nvPr>
        </p:nvSpPr>
        <p:spPr>
          <a:xfrm>
            <a:off x="732936" y="4566369"/>
            <a:ext cx="5863488" cy="4326034"/>
          </a:xfrm>
          <a:prstGeom prst="rect">
            <a:avLst/>
          </a:prstGeom>
          <a:noFill/>
          <a:ln>
            <a:noFill/>
          </a:ln>
        </p:spPr>
        <p:txBody>
          <a:bodyPr spcFirstLastPara="1" wrap="square" lIns="96750" tIns="96750" rIns="96750" bIns="96750" anchor="t" anchorCtr="0">
            <a:noAutofit/>
          </a:bodyPr>
          <a:lstStyle/>
          <a:p>
            <a:pPr marL="163592" lvl="0" indent="0" algn="l" rtl="0">
              <a:lnSpc>
                <a:spcPct val="100000"/>
              </a:lnSpc>
              <a:spcBef>
                <a:spcPts val="0"/>
              </a:spcBef>
              <a:spcAft>
                <a:spcPts val="0"/>
              </a:spcAft>
              <a:buSzPts val="1100"/>
              <a:buNone/>
            </a:pPr>
            <a:r>
              <a:rPr lang="fr-CA"/>
              <a:t>Alors que la marche a de multiples cobénéfices pour la santé.</a:t>
            </a:r>
            <a:endParaRPr/>
          </a:p>
          <a:p>
            <a:pPr marL="471144" lvl="0" indent="-307552" algn="l" rtl="0">
              <a:lnSpc>
                <a:spcPct val="100000"/>
              </a:lnSpc>
              <a:spcBef>
                <a:spcPts val="0"/>
              </a:spcBef>
              <a:spcAft>
                <a:spcPts val="0"/>
              </a:spcAft>
              <a:buSzPts val="1100"/>
              <a:buChar char="-"/>
            </a:pPr>
            <a:r>
              <a:rPr lang="fr-CA"/>
              <a:t>Pizarro AN, Ribeiro JC, Marques EA, Mota J, Santos MP. Is walking to school associated with improved metabolic health? Int J Behav Nutr Phys Act. 2013 Jan 29;10:12. doi: 10.1186/1479-5868-10-12. PMID: 23360463; PMCID: PMC3570412.</a:t>
            </a:r>
            <a:endParaRPr/>
          </a:p>
          <a:p>
            <a:pPr marL="471144" lvl="0" indent="-307552" algn="l" rtl="0">
              <a:lnSpc>
                <a:spcPct val="100000"/>
              </a:lnSpc>
              <a:spcBef>
                <a:spcPts val="0"/>
              </a:spcBef>
              <a:spcAft>
                <a:spcPts val="0"/>
              </a:spcAft>
              <a:buSzPts val="1100"/>
              <a:buChar char="-"/>
            </a:pPr>
            <a:r>
              <a:rPr lang="fr-CA"/>
              <a:t>Martin A, Boyle J, Corlett F, Kelly P, Reilly JJ. Contribution of Walking to School to Individual and Population Moderate-Vigorous Intensity Physical Activity: Systematic Review and Meta-Analysis. Pediatr Exerc Sci. 2016 Aug;28(3):353-63. doi: 10.1123/pes.2015-0207. Epub 2016 Feb 17. PMID: 26882871.</a:t>
            </a:r>
            <a:endParaRPr/>
          </a:p>
          <a:p>
            <a:pPr marL="471144" lvl="0" indent="-307552" algn="l" rtl="0">
              <a:lnSpc>
                <a:spcPct val="100000"/>
              </a:lnSpc>
              <a:spcBef>
                <a:spcPts val="0"/>
              </a:spcBef>
              <a:spcAft>
                <a:spcPts val="0"/>
              </a:spcAft>
              <a:buSzPts val="1100"/>
              <a:buChar char="-"/>
            </a:pPr>
            <a:r>
              <a:rPr lang="fr-CA"/>
              <a:t>Kendi S, Johnston BD; COUNCIL ON INJURY, VIOLENCE, AND POISON PREVENTION. Child Pedestrian Safety. Pediatrics. 2023 Jul 1;152(1):e2023062506. doi: 10.1542/peds.2023-062506. PMID: 37337837.</a:t>
            </a:r>
            <a:endParaRPr/>
          </a:p>
          <a:p>
            <a:pPr marL="471144" lvl="0" indent="-307552" algn="l" rtl="0">
              <a:lnSpc>
                <a:spcPct val="100000"/>
              </a:lnSpc>
              <a:spcBef>
                <a:spcPts val="0"/>
              </a:spcBef>
              <a:spcAft>
                <a:spcPts val="0"/>
              </a:spcAft>
              <a:buSzPts val="1100"/>
              <a:buChar char="-"/>
            </a:pPr>
            <a:r>
              <a:rPr lang="fr-CA"/>
              <a:t>Carlson JA, Steel C, Bejarano CM, Beauchamp MT, Davis AM, Sallis JF, Kerner J, Brownson R, Zimmerman S. Walking School Bus Programs: Implementation Factors, Implementation Outcomes, and Student Outcomes, 2017-2018. Prev Chronic Dis. 2020 Oct 15;17:E127. doi: 10.5888/pcd17.200061. PMID: 33059796; PMCID: PMC7587300.</a:t>
            </a:r>
            <a:endParaRPr/>
          </a:p>
          <a:p>
            <a:pPr marL="471144" lvl="0" indent="-235571" algn="l" rtl="0">
              <a:lnSpc>
                <a:spcPct val="100000"/>
              </a:lnSpc>
              <a:spcBef>
                <a:spcPts val="0"/>
              </a:spcBef>
              <a:spcAft>
                <a:spcPts val="0"/>
              </a:spcAft>
              <a:buSzPts val="1100"/>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62:notes"/>
          <p:cNvSpPr>
            <a:spLocks noGrp="1" noRot="1" noChangeAspect="1"/>
          </p:cNvSpPr>
          <p:nvPr>
            <p:ph type="sldImg" idx="2"/>
          </p:nvPr>
        </p:nvSpPr>
        <p:spPr>
          <a:xfrm>
            <a:off x="735013" y="1173163"/>
            <a:ext cx="5632450" cy="316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3" name="Google Shape;423;p62:notes"/>
          <p:cNvSpPr txBox="1">
            <a:spLocks noGrp="1"/>
          </p:cNvSpPr>
          <p:nvPr>
            <p:ph type="body" idx="1"/>
          </p:nvPr>
        </p:nvSpPr>
        <p:spPr>
          <a:xfrm>
            <a:off x="710248" y="4518204"/>
            <a:ext cx="5681980" cy="3696712"/>
          </a:xfrm>
          <a:prstGeom prst="rect">
            <a:avLst/>
          </a:prstGeom>
          <a:noFill/>
          <a:ln>
            <a:noFill/>
          </a:ln>
        </p:spPr>
        <p:txBody>
          <a:bodyPr spcFirstLastPara="1" wrap="square" lIns="94200" tIns="47075" rIns="94200" bIns="47075" anchor="t" anchorCtr="0">
            <a:noAutofit/>
          </a:bodyPr>
          <a:lstStyle/>
          <a:p>
            <a:pPr marL="457200" marR="0" lvl="0" indent="-228600" algn="l" rtl="0">
              <a:lnSpc>
                <a:spcPct val="100000"/>
              </a:lnSpc>
              <a:spcBef>
                <a:spcPts val="0"/>
              </a:spcBef>
              <a:spcAft>
                <a:spcPts val="0"/>
              </a:spcAft>
              <a:buSzPts val="1400"/>
              <a:buNone/>
            </a:pPr>
            <a:r>
              <a:rPr lang="fr-CA"/>
              <a:t>https://www.who.int/docs/default-source/environment-climate-change-and-health/health-in-the-green-economy-briefing-transport-en.pdf</a:t>
            </a:r>
            <a:endParaRPr/>
          </a:p>
          <a:p>
            <a:pPr marL="457200" marR="0" lvl="0" indent="-228600" algn="l" rtl="0">
              <a:lnSpc>
                <a:spcPct val="100000"/>
              </a:lnSpc>
              <a:spcBef>
                <a:spcPts val="0"/>
              </a:spcBef>
              <a:spcAft>
                <a:spcPts val="0"/>
              </a:spcAft>
              <a:buSzPts val="1400"/>
              <a:buNone/>
            </a:pPr>
            <a:r>
              <a:rPr lang="fr-CA"/>
              <a:t>https://www.wri.org/insights/us-cities-multi-modal-transportation-benefits : Most U.S. cities depend on cars to get around and design their communities accordingly. But that sidelines and endangers the roughly 20% - 40% of residents in a given community who either can’t or shouldn’t drive, due to factors such as economic limitations, age constraints and disabilities. https://www.cpha.ca/public-transit-factsheet </a:t>
            </a:r>
            <a:endParaRPr/>
          </a:p>
          <a:p>
            <a:pPr marL="457200" marR="0" lvl="0" indent="-228600" algn="l" rtl="0">
              <a:lnSpc>
                <a:spcPct val="100000"/>
              </a:lnSpc>
              <a:spcBef>
                <a:spcPts val="0"/>
              </a:spcBef>
              <a:spcAft>
                <a:spcPts val="0"/>
              </a:spcAft>
              <a:buSzPts val="1400"/>
              <a:buNone/>
            </a:pPr>
            <a:r>
              <a:rPr lang="fr-CA" b="0" i="0">
                <a:solidFill>
                  <a:srgbClr val="111111"/>
                </a:solidFill>
                <a:latin typeface="Roboto"/>
                <a:ea typeface="Roboto"/>
                <a:cs typeface="Roboto"/>
                <a:sym typeface="Roboto"/>
              </a:rPr>
              <a:t>A new report is highlighting the risk of social isolation and the impact loneliness has on the aging population in Canada. The study finds that as many as </a:t>
            </a:r>
            <a:r>
              <a:rPr lang="fr-CA" b="1" i="0">
                <a:solidFill>
                  <a:srgbClr val="111111"/>
                </a:solidFill>
                <a:latin typeface="Roboto"/>
                <a:ea typeface="Roboto"/>
                <a:cs typeface="Roboto"/>
                <a:sym typeface="Roboto"/>
              </a:rPr>
              <a:t>41 per cent</a:t>
            </a:r>
            <a:r>
              <a:rPr lang="fr-CA" b="0" i="0">
                <a:solidFill>
                  <a:srgbClr val="111111"/>
                </a:solidFill>
                <a:latin typeface="Roboto"/>
                <a:ea typeface="Roboto"/>
                <a:cs typeface="Roboto"/>
                <a:sym typeface="Roboto"/>
              </a:rPr>
              <a:t> of Canadians aged 50 years and older are at risk of social isolation and up to 58 per cent have experienced loneliness before. https://toronto.citynews.ca/2023/12/13/new-report-highlighting-impact-of-social-isolation-on-aging-canadian-population/#:~:text=A%20new%20report%20is%20highlighting%20the%20risk%20of,to%2058%20per%20cent%20have%20experienced%20loneliness%20before.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p59:notes"/>
          <p:cNvSpPr>
            <a:spLocks noGrp="1" noRot="1" noChangeAspect="1"/>
          </p:cNvSpPr>
          <p:nvPr>
            <p:ph type="sldImg" idx="2"/>
          </p:nvPr>
        </p:nvSpPr>
        <p:spPr>
          <a:xfrm>
            <a:off x="460375" y="720725"/>
            <a:ext cx="6410325" cy="36052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40" name="Google Shape;740;p59:notes"/>
          <p:cNvSpPr txBox="1">
            <a:spLocks noGrp="1"/>
          </p:cNvSpPr>
          <p:nvPr>
            <p:ph type="body" idx="1"/>
          </p:nvPr>
        </p:nvSpPr>
        <p:spPr>
          <a:xfrm>
            <a:off x="732936" y="4566369"/>
            <a:ext cx="5863488" cy="4326034"/>
          </a:xfrm>
          <a:prstGeom prst="rect">
            <a:avLst/>
          </a:prstGeom>
          <a:noFill/>
          <a:ln>
            <a:noFill/>
          </a:ln>
        </p:spPr>
        <p:txBody>
          <a:bodyPr spcFirstLastPara="1" wrap="square" lIns="96764" tIns="96764" rIns="96764" bIns="96764" anchor="t" anchorCtr="0">
            <a:noAutofit/>
          </a:bodyPr>
          <a:lstStyle/>
          <a:p>
            <a:pPr marL="163592" indent="0">
              <a:buClr>
                <a:schemeClr val="dk1"/>
              </a:buClr>
              <a:buSzPts val="1100"/>
            </a:pPr>
            <a:r>
              <a:rPr lang="fr-CA"/>
              <a:t> Pour que écoliers, parents, professeurs, employés de soutien et direction se mettent à marcher ou à pédaler, il faut que le parcours soit court (800 m pour la marche, 6 km pour le vélo).</a:t>
            </a:r>
            <a:endParaRPr/>
          </a:p>
          <a:p>
            <a:pPr marL="163592" indent="0">
              <a:buClr>
                <a:schemeClr val="dk1"/>
              </a:buClr>
              <a:buSzPts val="1100"/>
            </a:pPr>
            <a:r>
              <a:rPr lang="fr-CA"/>
              <a:t>https://carrefour.vivreen ville.org/repertoire-cartographique-rues/cheminements-pietons-entre-parcelles</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p190: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43" name="Google Shape;643;p190: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158750" lvl="0" indent="0" algn="l" rtl="0">
              <a:lnSpc>
                <a:spcPct val="100000"/>
              </a:lnSpc>
              <a:spcBef>
                <a:spcPts val="0"/>
              </a:spcBef>
              <a:spcAft>
                <a:spcPts val="0"/>
              </a:spcAft>
              <a:buSzPts val="1100"/>
              <a:buNone/>
            </a:pPr>
            <a:r>
              <a:rPr lang="fr-CA"/>
              <a:t>Les coûts directs et indirects des maladies associées à la minéralisation de notre espace urbain ont été évaluées à environ 26$ milliards$ par an.</a:t>
            </a:r>
            <a:endParaRPr/>
          </a:p>
          <a:p>
            <a:pPr marL="158750" lvl="0" indent="0" algn="l" rtl="0">
              <a:lnSpc>
                <a:spcPct val="100000"/>
              </a:lnSpc>
              <a:spcBef>
                <a:spcPts val="0"/>
              </a:spcBef>
              <a:spcAft>
                <a:spcPts val="0"/>
              </a:spcAft>
              <a:buSzPts val="1100"/>
              <a:buNone/>
            </a:pPr>
            <a:r>
              <a:rPr lang="fr-CA"/>
              <a:t>Références: </a:t>
            </a:r>
            <a:endParaRPr/>
          </a:p>
          <a:p>
            <a:pPr marL="457200" lvl="0" indent="-298450" algn="l" rtl="0">
              <a:lnSpc>
                <a:spcPct val="100000"/>
              </a:lnSpc>
              <a:spcBef>
                <a:spcPts val="0"/>
              </a:spcBef>
              <a:spcAft>
                <a:spcPts val="0"/>
              </a:spcAft>
              <a:buSzPts val="1100"/>
              <a:buChar char="-"/>
            </a:pPr>
            <a:r>
              <a:rPr lang="fr-CA"/>
              <a:t>Gosselin, Poirier, Reeves et Elsener, Politique d’intégration de la santé préventive en aménagement urbain, 2021, sommaire exécutif présenté au ministre de la Santé et Services sociaux, 4 pages.</a:t>
            </a:r>
            <a:endParaRPr/>
          </a:p>
          <a:p>
            <a:pPr marL="457200" lvl="0" indent="-298450" algn="l" rtl="0">
              <a:lnSpc>
                <a:spcPct val="100000"/>
              </a:lnSpc>
              <a:spcBef>
                <a:spcPts val="0"/>
              </a:spcBef>
              <a:spcAft>
                <a:spcPts val="0"/>
              </a:spcAft>
              <a:buClr>
                <a:srgbClr val="FF0000"/>
              </a:buClr>
              <a:buSzPts val="1100"/>
              <a:buFont typeface="Calibri"/>
              <a:buChar char="-"/>
            </a:pPr>
            <a:r>
              <a:rPr lang="fr-CA" b="0" i="0" u="sng">
                <a:solidFill>
                  <a:srgbClr val="FF0000"/>
                </a:solidFill>
                <a:latin typeface="Calibri"/>
                <a:ea typeface="Calibri"/>
                <a:cs typeface="Calibri"/>
                <a:sym typeface="Calibri"/>
              </a:rPr>
              <a:t>https://www.inspq.qc.ca/bise/verdissement-sante-et-economie-quand-les-chiffres-parlent</a:t>
            </a:r>
            <a:endParaRPr/>
          </a:p>
          <a:p>
            <a:pPr marL="457200" lvl="0" indent="-298450" algn="l" rtl="0">
              <a:lnSpc>
                <a:spcPct val="100000"/>
              </a:lnSpc>
              <a:spcBef>
                <a:spcPts val="0"/>
              </a:spcBef>
              <a:spcAft>
                <a:spcPts val="0"/>
              </a:spcAft>
              <a:buSzPts val="1100"/>
              <a:buChar char="-"/>
            </a:pPr>
            <a:r>
              <a:rPr lang="fr-CA"/>
              <a:t>https://www.inspq.qc.ca/sites/default/files/publications/2267_valeur_economique_effets_sante_nature_ville_revisee.pdf </a:t>
            </a:r>
            <a:endParaRPr/>
          </a:p>
          <a:p>
            <a:pPr marL="163084" lvl="0" indent="0" algn="l" rtl="0">
              <a:lnSpc>
                <a:spcPct val="100000"/>
              </a:lnSpc>
              <a:spcBef>
                <a:spcPts val="0"/>
              </a:spcBef>
              <a:spcAft>
                <a:spcPts val="0"/>
              </a:spcAft>
              <a:buSzPts val="1100"/>
              <a:buNone/>
            </a:pPr>
            <a:r>
              <a:rPr lang="fr-CA"/>
              <a:t> Il a été démontré plus </a:t>
            </a:r>
            <a:endParaRPr/>
          </a:p>
          <a:p>
            <a:pPr marL="163084" lvl="0" indent="0" algn="l" rtl="0">
              <a:lnSpc>
                <a:spcPct val="100000"/>
              </a:lnSpc>
              <a:spcBef>
                <a:spcPts val="0"/>
              </a:spcBef>
              <a:spcAft>
                <a:spcPts val="0"/>
              </a:spcAft>
              <a:buSzPts val="1100"/>
              <a:buNone/>
            </a:pPr>
            <a:r>
              <a:rPr lang="fr-CA"/>
              <a:t>précisément qu’une « dose de verdure », définie </a:t>
            </a:r>
            <a:endParaRPr/>
          </a:p>
          <a:p>
            <a:pPr marL="163084" lvl="0" indent="0" algn="l" rtl="0">
              <a:lnSpc>
                <a:spcPct val="100000"/>
              </a:lnSpc>
              <a:spcBef>
                <a:spcPts val="0"/>
              </a:spcBef>
              <a:spcAft>
                <a:spcPts val="0"/>
              </a:spcAft>
              <a:buSzPts val="1100"/>
              <a:buNone/>
            </a:pPr>
            <a:r>
              <a:rPr lang="fr-CA"/>
              <a:t>comme 20 minutes de marche dans un parc urbain, </a:t>
            </a:r>
            <a:endParaRPr/>
          </a:p>
          <a:p>
            <a:pPr marL="163084" lvl="0" indent="0" algn="l" rtl="0">
              <a:lnSpc>
                <a:spcPct val="100000"/>
              </a:lnSpc>
              <a:spcBef>
                <a:spcPts val="0"/>
              </a:spcBef>
              <a:spcAft>
                <a:spcPts val="0"/>
              </a:spcAft>
              <a:buSzPts val="1100"/>
              <a:buNone/>
            </a:pPr>
            <a:r>
              <a:rPr lang="fr-CA"/>
              <a:t>était sensiblement équivalente à l’effet maximal </a:t>
            </a:r>
            <a:endParaRPr/>
          </a:p>
          <a:p>
            <a:pPr marL="163084" lvl="0" indent="0" algn="l" rtl="0">
              <a:lnSpc>
                <a:spcPct val="100000"/>
              </a:lnSpc>
              <a:spcBef>
                <a:spcPts val="0"/>
              </a:spcBef>
              <a:spcAft>
                <a:spcPts val="0"/>
              </a:spcAft>
              <a:buSzPts val="1100"/>
              <a:buNone/>
            </a:pPr>
            <a:r>
              <a:rPr lang="fr-CA"/>
              <a:t>d’une dose de méthylphénidate, le médicament le </a:t>
            </a:r>
            <a:endParaRPr/>
          </a:p>
          <a:p>
            <a:pPr marL="163084" lvl="0" indent="0" algn="l" rtl="0">
              <a:lnSpc>
                <a:spcPct val="100000"/>
              </a:lnSpc>
              <a:spcBef>
                <a:spcPts val="0"/>
              </a:spcBef>
              <a:spcAft>
                <a:spcPts val="0"/>
              </a:spcAft>
              <a:buSzPts val="1100"/>
              <a:buNone/>
            </a:pPr>
            <a:r>
              <a:rPr lang="fr-CA"/>
              <a:t>plus commun pour le déficit d’attention. En se </a:t>
            </a:r>
            <a:endParaRPr/>
          </a:p>
          <a:p>
            <a:pPr marL="163084" lvl="0" indent="0" algn="l" rtl="0">
              <a:lnSpc>
                <a:spcPct val="100000"/>
              </a:lnSpc>
              <a:spcBef>
                <a:spcPts val="0"/>
              </a:spcBef>
              <a:spcAft>
                <a:spcPts val="0"/>
              </a:spcAft>
              <a:buSzPts val="1100"/>
              <a:buNone/>
            </a:pPr>
            <a:r>
              <a:rPr lang="fr-CA"/>
              <a:t>fondant sur le coût des médicaments utilisés </a:t>
            </a:r>
            <a:endParaRPr/>
          </a:p>
          <a:p>
            <a:pPr marL="163084" lvl="0" indent="0" algn="l" rtl="0">
              <a:lnSpc>
                <a:spcPct val="100000"/>
              </a:lnSpc>
              <a:spcBef>
                <a:spcPts val="0"/>
              </a:spcBef>
              <a:spcAft>
                <a:spcPts val="0"/>
              </a:spcAft>
              <a:buSzPts val="1100"/>
              <a:buNone/>
            </a:pPr>
            <a:r>
              <a:rPr lang="fr-CA"/>
              <a:t>traditionnellement et l’hypothèse de leur substituer </a:t>
            </a:r>
            <a:endParaRPr/>
          </a:p>
          <a:p>
            <a:pPr marL="163084" lvl="0" indent="0" algn="l" rtl="0">
              <a:lnSpc>
                <a:spcPct val="100000"/>
              </a:lnSpc>
              <a:spcBef>
                <a:spcPts val="0"/>
              </a:spcBef>
              <a:spcAft>
                <a:spcPts val="0"/>
              </a:spcAft>
              <a:buSzPts val="1100"/>
              <a:buNone/>
            </a:pPr>
            <a:r>
              <a:rPr lang="fr-CA"/>
              <a:t>en partie des doses de verdure, les coûts évités par </a:t>
            </a:r>
            <a:endParaRPr/>
          </a:p>
          <a:p>
            <a:pPr marL="163084" lvl="0" indent="0" algn="l" rtl="0">
              <a:lnSpc>
                <a:spcPct val="100000"/>
              </a:lnSpc>
              <a:spcBef>
                <a:spcPts val="0"/>
              </a:spcBef>
              <a:spcAft>
                <a:spcPts val="0"/>
              </a:spcAft>
              <a:buSzPts val="1100"/>
              <a:buNone/>
            </a:pPr>
            <a:r>
              <a:rPr lang="fr-CA"/>
              <a:t>les États-Unis annuellement sont de 383 millions </a:t>
            </a:r>
            <a:endParaRPr/>
          </a:p>
          <a:p>
            <a:pPr marL="163084" lvl="0" indent="0" algn="l" rtl="0">
              <a:lnSpc>
                <a:spcPct val="100000"/>
              </a:lnSpc>
              <a:spcBef>
                <a:spcPts val="0"/>
              </a:spcBef>
              <a:spcAft>
                <a:spcPts val="0"/>
              </a:spcAft>
              <a:buSzPts val="1100"/>
              <a:buNone/>
            </a:pPr>
            <a:r>
              <a:rPr lang="fr-CA"/>
              <a:t>pour une baisse de 5 %, et de 1,9 milliard pour une</a:t>
            </a:r>
            <a:endParaRPr/>
          </a:p>
          <a:p>
            <a:pPr marL="163084" lvl="0" indent="0" algn="l" rtl="0">
              <a:lnSpc>
                <a:spcPct val="100000"/>
              </a:lnSpc>
              <a:spcBef>
                <a:spcPts val="0"/>
              </a:spcBef>
              <a:spcAft>
                <a:spcPts val="0"/>
              </a:spcAft>
              <a:buSzPts val="1100"/>
              <a:buNone/>
            </a:pPr>
            <a:r>
              <a:rPr lang="fr-CA"/>
              <a:t>baisse de 25 %.</a:t>
            </a:r>
            <a:endParaRPr/>
          </a:p>
          <a:p>
            <a:pPr marL="163084" lvl="0" indent="0" algn="l" rtl="0">
              <a:lnSpc>
                <a:spcPct val="100000"/>
              </a:lnSpc>
              <a:spcBef>
                <a:spcPts val="0"/>
              </a:spcBef>
              <a:spcAft>
                <a:spcPts val="0"/>
              </a:spcAft>
              <a:buSzPts val="1100"/>
              <a:buNone/>
            </a:pPr>
            <a:endParaRPr/>
          </a:p>
          <a:p>
            <a:pPr marL="163084" lvl="0" indent="0" algn="l" rtl="0">
              <a:lnSpc>
                <a:spcPct val="100000"/>
              </a:lnSpc>
              <a:spcBef>
                <a:spcPts val="0"/>
              </a:spcBef>
              <a:spcAft>
                <a:spcPts val="0"/>
              </a:spcAft>
              <a:buSzPts val="1100"/>
              <a:buNone/>
            </a:pPr>
            <a:r>
              <a:rPr lang="fr-CA"/>
              <a:t>Mettre à quel endroit??</a:t>
            </a:r>
            <a:endParaRPr/>
          </a:p>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191: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0" name="Google Shape;650;p191: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158750" lvl="0" indent="0" algn="l" rtl="0">
              <a:lnSpc>
                <a:spcPct val="100000"/>
              </a:lnSpc>
              <a:spcBef>
                <a:spcPts val="0"/>
              </a:spcBef>
              <a:spcAft>
                <a:spcPts val="0"/>
              </a:spcAft>
              <a:buSzPts val="1100"/>
              <a:buNone/>
            </a:pPr>
            <a:r>
              <a:rPr lang="fr-CA"/>
              <a:t>Tout comme le verdissement urbain, la mobilité durable c’est payant!</a:t>
            </a:r>
            <a:endParaRPr/>
          </a:p>
          <a:p>
            <a:pPr marL="158750" lvl="0" indent="0" algn="l" rtl="0">
              <a:lnSpc>
                <a:spcPct val="100000"/>
              </a:lnSpc>
              <a:spcBef>
                <a:spcPts val="0"/>
              </a:spcBef>
              <a:spcAft>
                <a:spcPts val="0"/>
              </a:spcAft>
              <a:buSzPts val="1100"/>
              <a:buNone/>
            </a:pPr>
            <a:r>
              <a:rPr lang="fr-CA"/>
              <a:t>Références: </a:t>
            </a:r>
            <a:endParaRPr/>
          </a:p>
          <a:p>
            <a:pPr marL="457200" lvl="0" indent="-298450" algn="l" rtl="0">
              <a:lnSpc>
                <a:spcPct val="100000"/>
              </a:lnSpc>
              <a:spcBef>
                <a:spcPts val="0"/>
              </a:spcBef>
              <a:spcAft>
                <a:spcPts val="0"/>
              </a:spcAft>
              <a:buSzPts val="1100"/>
              <a:buChar char="-"/>
            </a:pPr>
            <a:r>
              <a:rPr lang="fr-CA"/>
              <a:t>https://www.toronto.ca/legdocs/mmis/2014/hl/bgrd/backgroundfile-69323.pdf</a:t>
            </a:r>
            <a:endParaRPr/>
          </a:p>
          <a:p>
            <a:pPr marL="457200" lvl="0" indent="-298450" algn="l" rtl="0">
              <a:lnSpc>
                <a:spcPct val="100000"/>
              </a:lnSpc>
              <a:spcBef>
                <a:spcPts val="0"/>
              </a:spcBef>
              <a:spcAft>
                <a:spcPts val="0"/>
              </a:spcAft>
              <a:buSzPts val="1100"/>
              <a:buChar char="-"/>
            </a:pPr>
            <a:r>
              <a:rPr lang="fr-CA"/>
              <a:t>Air Quality and Exercise-Related Health Benefits from Reduced Car Travel in the Midwestern United States, Maggie L. Grabow, Scott N. Spak, Tracey Holloway, Brian Stone Jr., Adam C. Mednick, and Jonathan A. Patz, volume 120 | number 1 | January 2012, Environmental Health Perspectives, p. 68-76.</a:t>
            </a:r>
            <a:endParaRPr/>
          </a:p>
          <a:p>
            <a:pPr marL="457200" lvl="0" indent="-298450" algn="l" rtl="0">
              <a:lnSpc>
                <a:spcPct val="100000"/>
              </a:lnSpc>
              <a:spcBef>
                <a:spcPts val="0"/>
              </a:spcBef>
              <a:spcAft>
                <a:spcPts val="0"/>
              </a:spcAft>
              <a:buSzPts val="1100"/>
              <a:buChar char="-"/>
            </a:pPr>
            <a:r>
              <a:rPr lang="fr-CA"/>
              <a:t>Voisin, Dubé et Coelho, Évaluation comparative des coûts totaux des déplacements selon le mode de transport utilisé sur le territoire de la Communauté métropolitaine de Québec, FSA, U. Laval, 2023, 174 pages.</a:t>
            </a:r>
            <a:endParaRPr/>
          </a:p>
          <a:p>
            <a:pPr marL="163084" lvl="0" indent="0" algn="l" rtl="0">
              <a:lnSpc>
                <a:spcPct val="100000"/>
              </a:lnSpc>
              <a:spcBef>
                <a:spcPts val="0"/>
              </a:spcBef>
              <a:spcAft>
                <a:spcPts val="0"/>
              </a:spcAft>
              <a:buSzPts val="1100"/>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6"/>
        <p:cNvGrpSpPr/>
        <p:nvPr/>
      </p:nvGrpSpPr>
      <p:grpSpPr>
        <a:xfrm>
          <a:off x="0" y="0"/>
          <a:ext cx="0" cy="0"/>
          <a:chOff x="0" y="0"/>
          <a:chExt cx="0" cy="0"/>
        </a:xfrm>
      </p:grpSpPr>
      <p:sp>
        <p:nvSpPr>
          <p:cNvPr id="657" name="Google Shape;657;g2ce0be03e55_0_17:notes"/>
          <p:cNvSpPr txBox="1">
            <a:spLocks noGrp="1"/>
          </p:cNvSpPr>
          <p:nvPr>
            <p:ph type="body" idx="1"/>
          </p:nvPr>
        </p:nvSpPr>
        <p:spPr>
          <a:xfrm>
            <a:off x="707708" y="4447461"/>
            <a:ext cx="5661600" cy="4213500"/>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
        <p:nvSpPr>
          <p:cNvPr id="658" name="Google Shape;658;g2ce0be03e55_0_17: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p192: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66" name="Google Shape;666;p192: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r>
              <a:rPr lang="fr-CA"/>
              <a:t>S’impliquer dans notre société génère un sentiment de sens à la vie ou de raison d’être (purpose en anglais) qui favorise une meilleure récupération émotionnelle après des stimuli négatifs. Ce sentiment favorise les saines habitudes de vie. </a:t>
            </a:r>
            <a:endParaRPr/>
          </a:p>
          <a:p>
            <a:pPr marL="0" lvl="0" indent="0" algn="l" rtl="0">
              <a:lnSpc>
                <a:spcPct val="100000"/>
              </a:lnSpc>
              <a:spcBef>
                <a:spcPts val="0"/>
              </a:spcBef>
              <a:spcAft>
                <a:spcPts val="0"/>
              </a:spcAft>
              <a:buSzPts val="1100"/>
              <a:buNone/>
            </a:pPr>
            <a:r>
              <a:rPr lang="fr-CA"/>
              <a:t>Références:</a:t>
            </a:r>
            <a:endParaRPr/>
          </a:p>
          <a:p>
            <a:pPr marL="0" lvl="0" indent="0" algn="l" rtl="0">
              <a:lnSpc>
                <a:spcPct val="100000"/>
              </a:lnSpc>
              <a:spcBef>
                <a:spcPts val="0"/>
              </a:spcBef>
              <a:spcAft>
                <a:spcPts val="0"/>
              </a:spcAft>
              <a:buSzPts val="1100"/>
              <a:buNone/>
            </a:pPr>
            <a:r>
              <a:rPr lang="fr-CA"/>
              <a:t>https://www.psychologytoday.com/us/blog/happiness-is-state-mind/202203/how-creating-sense-purpose-can-impact-your-mental-health#:~:text=Research%20shows%20that%20individuals%20who%20have%20a%20strong,likely%20to%20have%20heart%20attacks%2C%20strokes%2C%20and%20dementia.</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fr-CA"/>
              <a:t>Schaefer SM, Morozink Boylan J, van Reekum CM, Lapate RC, Norris CJ, Ryff CD, Davidson RJ. Purpose in life predicts better emotional recovery from negative stimuli. PLoS One. 2013 Nov 13;8(11):e80329. doi: 10.1371/journal.pone.0080329. PMID: 24236176; PMCID: PMC3827458.</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fr-CA"/>
              <a:t>Kim ES, Strecher VJ, Ryff CD. Purpose in life and use of preventive health care services. Proc Natl Acad Sci U S A. 2014 Nov 18;111(46):16331-6. doi: 10.1073/pnas.1414826111. Epub 2014 Nov 3. PMID: 25368165; PMCID: PMC4246300.</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55: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2" name="Google Shape;672;p55: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p56:notes"/>
          <p:cNvSpPr>
            <a:spLocks noGrp="1" noRot="1" noChangeAspect="1"/>
          </p:cNvSpPr>
          <p:nvPr>
            <p:ph type="sldImg" idx="2"/>
          </p:nvPr>
        </p:nvSpPr>
        <p:spPr>
          <a:xfrm>
            <a:off x="417513" y="701675"/>
            <a:ext cx="6242050"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8" name="Google Shape;678;p56: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r>
              <a:rPr lang="fr-CA" dirty="0"/>
              <a:t>Mobiliser la santé publique contre les changements climatiques au Canada </a:t>
            </a:r>
          </a:p>
          <a:p>
            <a:r>
              <a:rPr lang="fr-CA" dirty="0"/>
              <a:t>Rapport de l’administratrice en chef de la santé publique du Canada sur l’état de la santé publique au Canada 2022</a:t>
            </a:r>
          </a:p>
          <a:p>
            <a:endParaRPr lang="fr-CA" dirty="0"/>
          </a:p>
          <a:p>
            <a:r>
              <a:rPr lang="fr-FR" dirty="0"/>
              <a:t>https://</a:t>
            </a:r>
            <a:r>
              <a:rPr lang="fr-FR" dirty="0" err="1"/>
              <a:t>www.canada.ca</a:t>
            </a:r>
            <a:r>
              <a:rPr lang="fr-FR" dirty="0"/>
              <a:t>/content/dam/</a:t>
            </a:r>
            <a:r>
              <a:rPr lang="fr-FR" dirty="0" err="1"/>
              <a:t>phac-aspc</a:t>
            </a:r>
            <a:r>
              <a:rPr lang="fr-FR" dirty="0"/>
              <a:t>/documents/</a:t>
            </a:r>
            <a:r>
              <a:rPr lang="fr-FR" dirty="0" err="1"/>
              <a:t>corporate</a:t>
            </a:r>
            <a:r>
              <a:rPr lang="fr-FR" dirty="0"/>
              <a:t>/publications/</a:t>
            </a:r>
            <a:r>
              <a:rPr lang="fr-FR" dirty="0" err="1"/>
              <a:t>chief</a:t>
            </a:r>
            <a:r>
              <a:rPr lang="fr-FR" dirty="0"/>
              <a:t>-public-</a:t>
            </a:r>
            <a:r>
              <a:rPr lang="fr-FR" dirty="0" err="1"/>
              <a:t>health</a:t>
            </a:r>
            <a:r>
              <a:rPr lang="fr-FR" dirty="0"/>
              <a:t>-</a:t>
            </a:r>
            <a:r>
              <a:rPr lang="fr-FR" dirty="0" err="1"/>
              <a:t>officer</a:t>
            </a:r>
            <a:r>
              <a:rPr lang="fr-FR" dirty="0"/>
              <a:t>-reports-state-public-</a:t>
            </a:r>
            <a:r>
              <a:rPr lang="fr-FR" dirty="0" err="1"/>
              <a:t>health</a:t>
            </a:r>
            <a:r>
              <a:rPr lang="fr-FR" dirty="0"/>
              <a:t>-canada/state-public-health-canada-2022/report-rapport/</a:t>
            </a:r>
            <a:r>
              <a:rPr lang="fr-FR" dirty="0" err="1"/>
              <a:t>rapport.pdf</a:t>
            </a:r>
            <a:endParaRPr lang="fr-FR" dirty="0"/>
          </a:p>
          <a:p>
            <a:pPr marL="0" lvl="0" indent="0" algn="l" rtl="0">
              <a:spcBef>
                <a:spcPts val="0"/>
              </a:spcBef>
              <a:spcAft>
                <a:spcPts val="0"/>
              </a:spcAft>
              <a:buNone/>
            </a:pPr>
            <a:endParaRPr dirty="0"/>
          </a:p>
        </p:txBody>
      </p:sp>
      <p:sp>
        <p:nvSpPr>
          <p:cNvPr id="197" name="Google Shape;19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g2ce0be03e55_0_25: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4" name="Google Shape;684;g2ce0be03e55_0_25:notes"/>
          <p:cNvSpPr txBox="1">
            <a:spLocks noGrp="1"/>
          </p:cNvSpPr>
          <p:nvPr>
            <p:ph type="body" idx="1"/>
          </p:nvPr>
        </p:nvSpPr>
        <p:spPr>
          <a:xfrm>
            <a:off x="707708" y="4447461"/>
            <a:ext cx="5661600" cy="4213500"/>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g2ce0be03e55_0_30: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0" name="Google Shape;690;g2ce0be03e55_0_30:notes"/>
          <p:cNvSpPr txBox="1">
            <a:spLocks noGrp="1"/>
          </p:cNvSpPr>
          <p:nvPr>
            <p:ph type="body" idx="1"/>
          </p:nvPr>
        </p:nvSpPr>
        <p:spPr>
          <a:xfrm>
            <a:off x="707708" y="4447461"/>
            <a:ext cx="5661600" cy="4213500"/>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g2ce03bec465_4_1: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6" name="Google Shape;696;g2ce03bec465_4_1:notes"/>
          <p:cNvSpPr txBox="1">
            <a:spLocks noGrp="1"/>
          </p:cNvSpPr>
          <p:nvPr>
            <p:ph type="body" idx="1"/>
          </p:nvPr>
        </p:nvSpPr>
        <p:spPr>
          <a:xfrm>
            <a:off x="707708" y="4447461"/>
            <a:ext cx="5661600" cy="4213500"/>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g2ce03bec465_4_7: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2" name="Google Shape;702;g2ce03bec465_4_7:notes"/>
          <p:cNvSpPr txBox="1">
            <a:spLocks noGrp="1"/>
          </p:cNvSpPr>
          <p:nvPr>
            <p:ph type="body" idx="1"/>
          </p:nvPr>
        </p:nvSpPr>
        <p:spPr>
          <a:xfrm>
            <a:off x="707708" y="4447461"/>
            <a:ext cx="5661600" cy="4213500"/>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Google Shape;709;g2ce03bec465_4_16: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0" name="Google Shape;710;g2ce03bec465_4_16:notes"/>
          <p:cNvSpPr txBox="1">
            <a:spLocks noGrp="1"/>
          </p:cNvSpPr>
          <p:nvPr>
            <p:ph type="body" idx="1"/>
          </p:nvPr>
        </p:nvSpPr>
        <p:spPr>
          <a:xfrm>
            <a:off x="707708" y="4447461"/>
            <a:ext cx="5661600" cy="4213500"/>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g2ce4893c464_0_13: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6" name="Google Shape;726;g2ce4893c464_0_13:notes"/>
          <p:cNvSpPr txBox="1">
            <a:spLocks noGrp="1"/>
          </p:cNvSpPr>
          <p:nvPr>
            <p:ph type="body" idx="1"/>
          </p:nvPr>
        </p:nvSpPr>
        <p:spPr>
          <a:xfrm>
            <a:off x="707708" y="4447461"/>
            <a:ext cx="5661600" cy="4213500"/>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g2ce4893c464_0_13: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6" name="Google Shape;726;g2ce4893c464_0_13:notes"/>
          <p:cNvSpPr txBox="1">
            <a:spLocks noGrp="1"/>
          </p:cNvSpPr>
          <p:nvPr>
            <p:ph type="body" idx="1"/>
          </p:nvPr>
        </p:nvSpPr>
        <p:spPr>
          <a:xfrm>
            <a:off x="707708" y="4447461"/>
            <a:ext cx="5661600" cy="4213500"/>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178507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g2ce4893c464_0_13: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6" name="Google Shape;726;g2ce4893c464_0_13:notes"/>
          <p:cNvSpPr txBox="1">
            <a:spLocks noGrp="1"/>
          </p:cNvSpPr>
          <p:nvPr>
            <p:ph type="body" idx="1"/>
          </p:nvPr>
        </p:nvSpPr>
        <p:spPr>
          <a:xfrm>
            <a:off x="707708" y="4447461"/>
            <a:ext cx="5661600" cy="4213500"/>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290918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g2ce4893c464_0_19: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2" name="Google Shape;732;g2ce4893c464_0_19:notes"/>
          <p:cNvSpPr txBox="1">
            <a:spLocks noGrp="1"/>
          </p:cNvSpPr>
          <p:nvPr>
            <p:ph type="body" idx="1"/>
          </p:nvPr>
        </p:nvSpPr>
        <p:spPr>
          <a:xfrm>
            <a:off x="707708" y="4447461"/>
            <a:ext cx="5661600" cy="4213500"/>
          </a:xfrm>
          <a:prstGeom prst="rect">
            <a:avLst/>
          </a:prstGeom>
        </p:spPr>
        <p:txBody>
          <a:bodyPr spcFirstLastPara="1" wrap="square" lIns="93900" tIns="93900" rIns="93900" bIns="939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4:notes"/>
          <p:cNvSpPr>
            <a:spLocks noGrp="1" noRot="1" noChangeAspect="1"/>
          </p:cNvSpPr>
          <p:nvPr>
            <p:ph type="sldImg" idx="2"/>
          </p:nvPr>
        </p:nvSpPr>
        <p:spPr>
          <a:xfrm>
            <a:off x="728663" y="1169988"/>
            <a:ext cx="5619750" cy="31607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p4:notes"/>
          <p:cNvSpPr txBox="1">
            <a:spLocks noGrp="1"/>
          </p:cNvSpPr>
          <p:nvPr>
            <p:ph type="body" idx="1"/>
          </p:nvPr>
        </p:nvSpPr>
        <p:spPr>
          <a:xfrm>
            <a:off x="707708" y="4505980"/>
            <a:ext cx="5661660" cy="3686711"/>
          </a:xfrm>
          <a:prstGeom prst="rect">
            <a:avLst/>
          </a:prstGeom>
          <a:noFill/>
          <a:ln>
            <a:noFill/>
          </a:ln>
        </p:spPr>
        <p:txBody>
          <a:bodyPr spcFirstLastPara="1" wrap="square" lIns="93900" tIns="46925" rIns="93900" bIns="46925" anchor="t" anchorCtr="0">
            <a:noAutofit/>
          </a:bodyPr>
          <a:lstStyle/>
          <a:p>
            <a:pPr marL="0" lvl="0" indent="0" algn="l" rtl="0">
              <a:lnSpc>
                <a:spcPct val="100000"/>
              </a:lnSpc>
              <a:spcBef>
                <a:spcPts val="0"/>
              </a:spcBef>
              <a:spcAft>
                <a:spcPts val="0"/>
              </a:spcAft>
              <a:buSzPts val="1100"/>
              <a:buNone/>
            </a:pPr>
            <a:r>
              <a:rPr lang="fr-CA" dirty="0"/>
              <a:t>La nature comme solution</a:t>
            </a:r>
          </a:p>
          <a:p>
            <a:pPr marL="0" lvl="0" indent="0" algn="l" rtl="0">
              <a:lnSpc>
                <a:spcPct val="100000"/>
              </a:lnSpc>
              <a:spcBef>
                <a:spcPts val="0"/>
              </a:spcBef>
              <a:spcAft>
                <a:spcPts val="0"/>
              </a:spcAft>
              <a:buSzPts val="1100"/>
              <a:buNone/>
            </a:pPr>
            <a:r>
              <a:rPr lang="fr-CA" dirty="0"/>
              <a:t>Crédit photo https://</a:t>
            </a:r>
            <a:r>
              <a:rPr lang="fr-CA" dirty="0" err="1"/>
              <a:t>routedesnavigateurs.ca</a:t>
            </a:r>
            <a:r>
              <a:rPr lang="fr-CA" dirty="0"/>
              <a:t>/</a:t>
            </a:r>
            <a:r>
              <a:rPr lang="fr-CA" dirty="0" err="1"/>
              <a:t>fr</a:t>
            </a:r>
            <a:r>
              <a:rPr lang="fr-CA" dirty="0"/>
              <a:t>/raconte-moi-ton-trip/article/les-plus-beaux-panoramas-de-la-route-dans-le-</a:t>
            </a:r>
            <a:r>
              <a:rPr lang="fr-CA" dirty="0" err="1"/>
              <a:t>bas-st-laurent</a:t>
            </a:r>
            <a:r>
              <a:rPr lang="fr-CA" dirty="0"/>
              <a:t>/</a:t>
            </a:r>
          </a:p>
          <a:p>
            <a:pPr marL="0" lvl="0" indent="0" algn="l" rtl="0">
              <a:lnSpc>
                <a:spcPct val="100000"/>
              </a:lnSpc>
              <a:spcBef>
                <a:spcPts val="0"/>
              </a:spcBef>
              <a:spcAft>
                <a:spcPts val="0"/>
              </a:spcAft>
              <a:buSzPts val="1100"/>
              <a:buNone/>
            </a:pPr>
            <a:endParaRPr lang="fr-CA" dirty="0"/>
          </a:p>
          <a:p>
            <a:pPr marL="0" lvl="0" indent="0" algn="l" rtl="0">
              <a:lnSpc>
                <a:spcPct val="100000"/>
              </a:lnSpc>
              <a:spcBef>
                <a:spcPts val="0"/>
              </a:spcBef>
              <a:spcAft>
                <a:spcPts val="0"/>
              </a:spcAft>
              <a:buSzPts val="1100"/>
              <a:buNone/>
            </a:pPr>
            <a:r>
              <a:rPr lang="fr-CA" dirty="0"/>
              <a:t>Un ciel couleur smog?</a:t>
            </a:r>
            <a:endParaRPr dirty="0"/>
          </a:p>
        </p:txBody>
      </p:sp>
      <p:sp>
        <p:nvSpPr>
          <p:cNvPr id="217" name="Google Shape;217;p4:notes"/>
          <p:cNvSpPr txBox="1">
            <a:spLocks noGrp="1"/>
          </p:cNvSpPr>
          <p:nvPr>
            <p:ph type="sldNum" idx="12"/>
          </p:nvPr>
        </p:nvSpPr>
        <p:spPr>
          <a:xfrm>
            <a:off x="4008705" y="8893297"/>
            <a:ext cx="3066733" cy="469779"/>
          </a:xfrm>
          <a:prstGeom prst="rect">
            <a:avLst/>
          </a:prstGeom>
          <a:noFill/>
          <a:ln>
            <a:noFill/>
          </a:ln>
        </p:spPr>
        <p:txBody>
          <a:bodyPr spcFirstLastPara="1" wrap="square" lIns="93900" tIns="46925" rIns="93900" bIns="46925"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fr-CA" sz="1400" b="0" i="0" u="none" strike="noStrike" cap="none">
                <a:solidFill>
                  <a:srgbClr val="000000"/>
                </a:solidFill>
                <a:latin typeface="Arial"/>
                <a:ea typeface="Arial"/>
                <a:cs typeface="Arial"/>
                <a:sym typeface="Arial"/>
              </a:rPr>
              <a:t>7</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60: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60: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lvl="0" indent="0" algn="l" rtl="0">
              <a:spcBef>
                <a:spcPts val="0"/>
              </a:spcBef>
              <a:spcAft>
                <a:spcPts val="0"/>
              </a:spcAft>
              <a:buNone/>
            </a:pPr>
            <a:r>
              <a:rPr lang="fr-CA">
                <a:solidFill>
                  <a:schemeClr val="dk1"/>
                </a:solidFill>
              </a:rPr>
              <a:t>Première étude médicale publiée, menée dans un contexte hospitalier, qui démontre les bienfaits d’un contact avec la nature sur la santé. </a:t>
            </a:r>
            <a:r>
              <a:rPr lang="fr-CA">
                <a:solidFill>
                  <a:schemeClr val="dk1"/>
                </a:solidFill>
                <a:highlight>
                  <a:schemeClr val="lt1"/>
                </a:highlight>
              </a:rPr>
              <a:t>Vue sur les arbres → durée d'hospitalisation plus courte, diminution de l'utilisation des opiacés pour la gestion de la douleur à partir du jour 2 post-op, moins de complications mineures (céphalée, nausée)</a:t>
            </a:r>
            <a:endParaRPr>
              <a:solidFill>
                <a:schemeClr val="dk1"/>
              </a:solidFill>
              <a:highlight>
                <a:schemeClr val="lt1"/>
              </a:highlight>
            </a:endParaRPr>
          </a:p>
          <a:p>
            <a:pPr marL="0" lvl="0" indent="0" algn="l" rtl="0">
              <a:spcBef>
                <a:spcPts val="0"/>
              </a:spcBef>
              <a:spcAft>
                <a:spcPts val="0"/>
              </a:spcAft>
              <a:buClr>
                <a:schemeClr val="dk1"/>
              </a:buClr>
              <a:buSzPts val="1100"/>
              <a:buFont typeface="Arial"/>
              <a:buNone/>
            </a:pPr>
            <a:r>
              <a:rPr lang="fr-CA">
                <a:solidFill>
                  <a:schemeClr val="dk1"/>
                </a:solidFill>
              </a:rPr>
              <a:t>NB À l’époque la durée de séjour à l’hôpital était de 7 jours en moyenne! Maintenant fait par laparoscopie en chirurgie d’un jour…</a:t>
            </a:r>
            <a:endParaRPr>
              <a:solidFill>
                <a:schemeClr val="dk1"/>
              </a:solidFill>
              <a:highlight>
                <a:schemeClr val="lt1"/>
              </a:highlight>
            </a:endParaRPr>
          </a:p>
          <a:p>
            <a:pPr marL="0" lvl="0" indent="0" algn="l" rtl="0">
              <a:spcBef>
                <a:spcPts val="0"/>
              </a:spcBef>
              <a:spcAft>
                <a:spcPts val="0"/>
              </a:spcAft>
              <a:buNone/>
            </a:pPr>
            <a:r>
              <a:rPr lang="fr-CA">
                <a:solidFill>
                  <a:schemeClr val="dk1"/>
                </a:solidFill>
              </a:rPr>
              <a:t>Référence:</a:t>
            </a:r>
            <a:endParaRPr>
              <a:solidFill>
                <a:schemeClr val="dk1"/>
              </a:solidFill>
            </a:endParaRPr>
          </a:p>
          <a:p>
            <a:pPr marL="0" lvl="0" indent="0" algn="l" rtl="0">
              <a:spcBef>
                <a:spcPts val="0"/>
              </a:spcBef>
              <a:spcAft>
                <a:spcPts val="0"/>
              </a:spcAft>
              <a:buNone/>
            </a:pPr>
            <a:r>
              <a:rPr lang="fr-CA">
                <a:solidFill>
                  <a:schemeClr val="dk1"/>
                </a:solidFill>
              </a:rPr>
              <a:t>- Ulrich RS. View through a window may influence recovery from surgery. Science. 1984 Apr 27;224(4647):420-1. doi: 10.1126/science.6143402. PMID: 6143402.</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64:notes"/>
          <p:cNvSpPr>
            <a:spLocks noGrp="1" noRot="1" noChangeAspect="1"/>
          </p:cNvSpPr>
          <p:nvPr>
            <p:ph type="sldImg" idx="2"/>
          </p:nvPr>
        </p:nvSpPr>
        <p:spPr>
          <a:xfrm>
            <a:off x="417513" y="701675"/>
            <a:ext cx="6243637" cy="35115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p64:notes"/>
          <p:cNvSpPr txBox="1">
            <a:spLocks noGrp="1"/>
          </p:cNvSpPr>
          <p:nvPr>
            <p:ph type="body" idx="1"/>
          </p:nvPr>
        </p:nvSpPr>
        <p:spPr>
          <a:xfrm>
            <a:off x="707708" y="4447461"/>
            <a:ext cx="5661660" cy="4213384"/>
          </a:xfrm>
          <a:prstGeom prst="rect">
            <a:avLst/>
          </a:prstGeom>
          <a:noFill/>
          <a:ln>
            <a:noFill/>
          </a:ln>
        </p:spPr>
        <p:txBody>
          <a:bodyPr spcFirstLastPara="1" wrap="square" lIns="93900" tIns="93900" rIns="93900" bIns="93900" anchor="t" anchorCtr="0">
            <a:noAutofit/>
          </a:bodyPr>
          <a:lstStyle/>
          <a:p>
            <a:pPr marL="0" marR="0" lvl="0" indent="0" algn="l" rtl="0">
              <a:lnSpc>
                <a:spcPct val="100000"/>
              </a:lnSpc>
              <a:spcBef>
                <a:spcPts val="0"/>
              </a:spcBef>
              <a:spcAft>
                <a:spcPts val="0"/>
              </a:spcAft>
              <a:buNone/>
            </a:pPr>
            <a:r>
              <a:rPr lang="fr-CA" b="0" i="0">
                <a:solidFill>
                  <a:srgbClr val="212121"/>
                </a:solidFill>
                <a:highlight>
                  <a:srgbClr val="FFFFFF"/>
                </a:highlight>
                <a:latin typeface="Arial"/>
                <a:ea typeface="Arial"/>
                <a:cs typeface="Arial"/>
                <a:sym typeface="Arial"/>
              </a:rPr>
              <a:t>Taylor AF, Kuo FE. Children with attention deficits concentrate better after walk in the park. J Atten Disord. 2009 Mar;12(5):402-9. doi: 10.1177/1087054708323000. Epub 2008 Aug 25. PMID: 18725656.</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
        <p:cNvGrpSpPr/>
        <p:nvPr/>
      </p:nvGrpSpPr>
      <p:grpSpPr>
        <a:xfrm>
          <a:off x="0" y="0"/>
          <a:ext cx="0" cy="0"/>
          <a:chOff x="0" y="0"/>
          <a:chExt cx="0" cy="0"/>
        </a:xfrm>
      </p:grpSpPr>
      <p:sp>
        <p:nvSpPr>
          <p:cNvPr id="12" name="Google Shape;12;p93"/>
          <p:cNvSpPr txBox="1">
            <a:spLocks noGrp="1"/>
          </p:cNvSpPr>
          <p:nvPr>
            <p:ph type="title"/>
          </p:nvPr>
        </p:nvSpPr>
        <p:spPr>
          <a:xfrm>
            <a:off x="628650" y="273845"/>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93"/>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14" name="Google Shape;14;p93"/>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93"/>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93"/>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4"/>
        <p:cNvGrpSpPr/>
        <p:nvPr/>
      </p:nvGrpSpPr>
      <p:grpSpPr>
        <a:xfrm>
          <a:off x="0" y="0"/>
          <a:ext cx="0" cy="0"/>
          <a:chOff x="0" y="0"/>
          <a:chExt cx="0" cy="0"/>
        </a:xfrm>
      </p:grpSpPr>
      <p:sp>
        <p:nvSpPr>
          <p:cNvPr id="75" name="Google Shape;75;p98"/>
          <p:cNvSpPr/>
          <p:nvPr/>
        </p:nvSpPr>
        <p:spPr>
          <a:xfrm>
            <a:off x="-56300" y="5045700"/>
            <a:ext cx="9282600" cy="978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 name="Google Shape;76;p98"/>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3000"/>
              <a:buNone/>
              <a:defRPr b="1"/>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77" name="Google Shape;77;p98"/>
          <p:cNvSpPr txBox="1">
            <a:spLocks noGrp="1"/>
          </p:cNvSpPr>
          <p:nvPr>
            <p:ph type="body" idx="1"/>
          </p:nvPr>
        </p:nvSpPr>
        <p:spPr>
          <a:xfrm>
            <a:off x="311700" y="1171600"/>
            <a:ext cx="8520600" cy="33972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78" name="Google Shape;78;p9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et contenu">
  <p:cSld name="OBJECT_1">
    <p:spTree>
      <p:nvGrpSpPr>
        <p:cNvPr id="1" name="Shape 79"/>
        <p:cNvGrpSpPr/>
        <p:nvPr/>
      </p:nvGrpSpPr>
      <p:grpSpPr>
        <a:xfrm>
          <a:off x="0" y="0"/>
          <a:ext cx="0" cy="0"/>
          <a:chOff x="0" y="0"/>
          <a:chExt cx="0" cy="0"/>
        </a:xfrm>
      </p:grpSpPr>
      <p:sp>
        <p:nvSpPr>
          <p:cNvPr id="80" name="Google Shape;80;p9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lt1"/>
              </a:buClr>
              <a:buSzPts val="14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81" name="Google Shape;81;p9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lt1"/>
              </a:buClr>
              <a:buSzPts val="1400"/>
              <a:buChar char="●"/>
              <a:defRPr/>
            </a:lvl1pPr>
            <a:lvl2pPr marL="914400" lvl="1" indent="-317500" algn="l">
              <a:lnSpc>
                <a:spcPct val="90000"/>
              </a:lnSpc>
              <a:spcBef>
                <a:spcPts val="1200"/>
              </a:spcBef>
              <a:spcAft>
                <a:spcPts val="0"/>
              </a:spcAft>
              <a:buClr>
                <a:schemeClr val="lt1"/>
              </a:buClr>
              <a:buSzPts val="1400"/>
              <a:buChar char="○"/>
              <a:defRPr/>
            </a:lvl2pPr>
            <a:lvl3pPr marL="1371600" lvl="2" indent="-317500" algn="l">
              <a:lnSpc>
                <a:spcPct val="90000"/>
              </a:lnSpc>
              <a:spcBef>
                <a:spcPts val="1200"/>
              </a:spcBef>
              <a:spcAft>
                <a:spcPts val="0"/>
              </a:spcAft>
              <a:buClr>
                <a:schemeClr val="lt1"/>
              </a:buClr>
              <a:buSzPts val="1400"/>
              <a:buChar char="■"/>
              <a:defRPr/>
            </a:lvl3pPr>
            <a:lvl4pPr marL="1828800" lvl="3" indent="-317500" algn="l">
              <a:lnSpc>
                <a:spcPct val="90000"/>
              </a:lnSpc>
              <a:spcBef>
                <a:spcPts val="1200"/>
              </a:spcBef>
              <a:spcAft>
                <a:spcPts val="0"/>
              </a:spcAft>
              <a:buClr>
                <a:schemeClr val="lt1"/>
              </a:buClr>
              <a:buSzPts val="1400"/>
              <a:buChar char="●"/>
              <a:defRPr/>
            </a:lvl4pPr>
            <a:lvl5pPr marL="2286000" lvl="4" indent="-317500" algn="l">
              <a:lnSpc>
                <a:spcPct val="90000"/>
              </a:lnSpc>
              <a:spcBef>
                <a:spcPts val="1200"/>
              </a:spcBef>
              <a:spcAft>
                <a:spcPts val="0"/>
              </a:spcAft>
              <a:buClr>
                <a:schemeClr val="lt1"/>
              </a:buClr>
              <a:buSzPts val="1400"/>
              <a:buChar char="○"/>
              <a:defRPr/>
            </a:lvl5pPr>
            <a:lvl6pPr marL="2743200" lvl="5" indent="-317500" algn="l">
              <a:lnSpc>
                <a:spcPct val="90000"/>
              </a:lnSpc>
              <a:spcBef>
                <a:spcPts val="1200"/>
              </a:spcBef>
              <a:spcAft>
                <a:spcPts val="0"/>
              </a:spcAft>
              <a:buClr>
                <a:schemeClr val="lt1"/>
              </a:buClr>
              <a:buSzPts val="1400"/>
              <a:buChar char="■"/>
              <a:defRPr/>
            </a:lvl6pPr>
            <a:lvl7pPr marL="3200400" lvl="6" indent="-317500" algn="l">
              <a:lnSpc>
                <a:spcPct val="90000"/>
              </a:lnSpc>
              <a:spcBef>
                <a:spcPts val="1200"/>
              </a:spcBef>
              <a:spcAft>
                <a:spcPts val="0"/>
              </a:spcAft>
              <a:buClr>
                <a:schemeClr val="lt1"/>
              </a:buClr>
              <a:buSzPts val="1400"/>
              <a:buChar char="●"/>
              <a:defRPr/>
            </a:lvl7pPr>
            <a:lvl8pPr marL="3657600" lvl="7" indent="-317500" algn="l">
              <a:lnSpc>
                <a:spcPct val="90000"/>
              </a:lnSpc>
              <a:spcBef>
                <a:spcPts val="1200"/>
              </a:spcBef>
              <a:spcAft>
                <a:spcPts val="0"/>
              </a:spcAft>
              <a:buClr>
                <a:schemeClr val="lt1"/>
              </a:buClr>
              <a:buSzPts val="1400"/>
              <a:buChar char="○"/>
              <a:defRPr/>
            </a:lvl8pPr>
            <a:lvl9pPr marL="4114800" lvl="8" indent="-317500" algn="l">
              <a:lnSpc>
                <a:spcPct val="90000"/>
              </a:lnSpc>
              <a:spcBef>
                <a:spcPts val="1200"/>
              </a:spcBef>
              <a:spcAft>
                <a:spcPts val="1200"/>
              </a:spcAft>
              <a:buClr>
                <a:schemeClr val="lt1"/>
              </a:buClr>
              <a:buSzPts val="1400"/>
              <a:buChar char="■"/>
              <a:defRPr/>
            </a:lvl9pPr>
          </a:lstStyle>
          <a:p>
            <a:endParaRPr/>
          </a:p>
        </p:txBody>
      </p:sp>
      <p:sp>
        <p:nvSpPr>
          <p:cNvPr id="82" name="Google Shape;82;p9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83" name="Google Shape;83;p9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84" name="Google Shape;84;p9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5"/>
        <p:cNvGrpSpPr/>
        <p:nvPr/>
      </p:nvGrpSpPr>
      <p:grpSpPr>
        <a:xfrm>
          <a:off x="0" y="0"/>
          <a:ext cx="0" cy="0"/>
          <a:chOff x="0" y="0"/>
          <a:chExt cx="0" cy="0"/>
        </a:xfrm>
      </p:grpSpPr>
      <p:sp>
        <p:nvSpPr>
          <p:cNvPr id="86" name="Google Shape;86;p96"/>
          <p:cNvSpPr/>
          <p:nvPr/>
        </p:nvSpPr>
        <p:spPr>
          <a:xfrm>
            <a:off x="4572000" y="-25"/>
            <a:ext cx="4572000" cy="51435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87" name="Google Shape;87;p96"/>
          <p:cNvCxnSpPr/>
          <p:nvPr/>
        </p:nvCxnSpPr>
        <p:spPr>
          <a:xfrm>
            <a:off x="5029675" y="4495500"/>
            <a:ext cx="686400" cy="0"/>
          </a:xfrm>
          <a:prstGeom prst="straightConnector1">
            <a:avLst/>
          </a:prstGeom>
          <a:noFill/>
          <a:ln w="19050" cap="flat" cmpd="sng">
            <a:solidFill>
              <a:schemeClr val="accent6"/>
            </a:solidFill>
            <a:prstDash val="solid"/>
            <a:round/>
            <a:headEnd type="none" w="sm" len="sm"/>
            <a:tailEnd type="none" w="sm" len="sm"/>
          </a:ln>
        </p:spPr>
      </p:cxnSp>
      <p:sp>
        <p:nvSpPr>
          <p:cNvPr id="88" name="Google Shape;88;p96"/>
          <p:cNvSpPr txBox="1">
            <a:spLocks noGrp="1"/>
          </p:cNvSpPr>
          <p:nvPr>
            <p:ph type="title"/>
          </p:nvPr>
        </p:nvSpPr>
        <p:spPr>
          <a:xfrm>
            <a:off x="265500" y="1382350"/>
            <a:ext cx="4045200" cy="13332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Clr>
                <a:schemeClr val="dk2"/>
              </a:buClr>
              <a:buSzPts val="4200"/>
              <a:buNone/>
              <a:defRPr sz="4200">
                <a:solidFill>
                  <a:schemeClr val="dk2"/>
                </a:solidFill>
              </a:defRPr>
            </a:lvl1pPr>
            <a:lvl2pPr lvl="1" algn="ctr">
              <a:lnSpc>
                <a:spcPct val="100000"/>
              </a:lnSpc>
              <a:spcBef>
                <a:spcPts val="0"/>
              </a:spcBef>
              <a:spcAft>
                <a:spcPts val="0"/>
              </a:spcAft>
              <a:buClr>
                <a:schemeClr val="lt2"/>
              </a:buClr>
              <a:buSzPts val="4200"/>
              <a:buNone/>
              <a:defRPr sz="4200">
                <a:solidFill>
                  <a:schemeClr val="lt2"/>
                </a:solidFill>
              </a:defRPr>
            </a:lvl2pPr>
            <a:lvl3pPr lvl="2" algn="ctr">
              <a:lnSpc>
                <a:spcPct val="100000"/>
              </a:lnSpc>
              <a:spcBef>
                <a:spcPts val="0"/>
              </a:spcBef>
              <a:spcAft>
                <a:spcPts val="0"/>
              </a:spcAft>
              <a:buClr>
                <a:schemeClr val="lt2"/>
              </a:buClr>
              <a:buSzPts val="4200"/>
              <a:buNone/>
              <a:defRPr sz="4200">
                <a:solidFill>
                  <a:schemeClr val="lt2"/>
                </a:solidFill>
              </a:defRPr>
            </a:lvl3pPr>
            <a:lvl4pPr lvl="3" algn="ctr">
              <a:lnSpc>
                <a:spcPct val="100000"/>
              </a:lnSpc>
              <a:spcBef>
                <a:spcPts val="0"/>
              </a:spcBef>
              <a:spcAft>
                <a:spcPts val="0"/>
              </a:spcAft>
              <a:buClr>
                <a:schemeClr val="lt2"/>
              </a:buClr>
              <a:buSzPts val="4200"/>
              <a:buNone/>
              <a:defRPr sz="4200">
                <a:solidFill>
                  <a:schemeClr val="lt2"/>
                </a:solidFill>
              </a:defRPr>
            </a:lvl4pPr>
            <a:lvl5pPr lvl="4" algn="ctr">
              <a:lnSpc>
                <a:spcPct val="100000"/>
              </a:lnSpc>
              <a:spcBef>
                <a:spcPts val="0"/>
              </a:spcBef>
              <a:spcAft>
                <a:spcPts val="0"/>
              </a:spcAft>
              <a:buClr>
                <a:schemeClr val="lt2"/>
              </a:buClr>
              <a:buSzPts val="4200"/>
              <a:buNone/>
              <a:defRPr sz="4200">
                <a:solidFill>
                  <a:schemeClr val="lt2"/>
                </a:solidFill>
              </a:defRPr>
            </a:lvl5pPr>
            <a:lvl6pPr lvl="5" algn="ctr">
              <a:lnSpc>
                <a:spcPct val="100000"/>
              </a:lnSpc>
              <a:spcBef>
                <a:spcPts val="0"/>
              </a:spcBef>
              <a:spcAft>
                <a:spcPts val="0"/>
              </a:spcAft>
              <a:buClr>
                <a:schemeClr val="lt2"/>
              </a:buClr>
              <a:buSzPts val="4200"/>
              <a:buNone/>
              <a:defRPr sz="4200">
                <a:solidFill>
                  <a:schemeClr val="lt2"/>
                </a:solidFill>
              </a:defRPr>
            </a:lvl6pPr>
            <a:lvl7pPr lvl="6" algn="ctr">
              <a:lnSpc>
                <a:spcPct val="100000"/>
              </a:lnSpc>
              <a:spcBef>
                <a:spcPts val="0"/>
              </a:spcBef>
              <a:spcAft>
                <a:spcPts val="0"/>
              </a:spcAft>
              <a:buClr>
                <a:schemeClr val="lt2"/>
              </a:buClr>
              <a:buSzPts val="4200"/>
              <a:buNone/>
              <a:defRPr sz="4200">
                <a:solidFill>
                  <a:schemeClr val="lt2"/>
                </a:solidFill>
              </a:defRPr>
            </a:lvl7pPr>
            <a:lvl8pPr lvl="7" algn="ctr">
              <a:lnSpc>
                <a:spcPct val="100000"/>
              </a:lnSpc>
              <a:spcBef>
                <a:spcPts val="0"/>
              </a:spcBef>
              <a:spcAft>
                <a:spcPts val="0"/>
              </a:spcAft>
              <a:buClr>
                <a:schemeClr val="lt2"/>
              </a:buClr>
              <a:buSzPts val="4200"/>
              <a:buNone/>
              <a:defRPr sz="4200">
                <a:solidFill>
                  <a:schemeClr val="lt2"/>
                </a:solidFill>
              </a:defRPr>
            </a:lvl8pPr>
            <a:lvl9pPr lvl="8" algn="ctr">
              <a:lnSpc>
                <a:spcPct val="100000"/>
              </a:lnSpc>
              <a:spcBef>
                <a:spcPts val="0"/>
              </a:spcBef>
              <a:spcAft>
                <a:spcPts val="0"/>
              </a:spcAft>
              <a:buClr>
                <a:schemeClr val="lt2"/>
              </a:buClr>
              <a:buSzPts val="4200"/>
              <a:buNone/>
              <a:defRPr sz="4200">
                <a:solidFill>
                  <a:schemeClr val="lt2"/>
                </a:solidFill>
              </a:defRPr>
            </a:lvl9pPr>
          </a:lstStyle>
          <a:p>
            <a:endParaRPr/>
          </a:p>
        </p:txBody>
      </p:sp>
      <p:sp>
        <p:nvSpPr>
          <p:cNvPr id="89" name="Google Shape;89;p96"/>
          <p:cNvSpPr txBox="1">
            <a:spLocks noGrp="1"/>
          </p:cNvSpPr>
          <p:nvPr>
            <p:ph type="subTitle" idx="1"/>
          </p:nvPr>
        </p:nvSpPr>
        <p:spPr>
          <a:xfrm>
            <a:off x="265500" y="2769001"/>
            <a:ext cx="4045200" cy="13455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90" name="Google Shape;90;p96"/>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Clr>
                <a:schemeClr val="accent1"/>
              </a:buClr>
              <a:buSzPts val="1800"/>
              <a:buChar char="●"/>
              <a:defRPr>
                <a:solidFill>
                  <a:schemeClr val="accent1"/>
                </a:solidFill>
              </a:defRPr>
            </a:lvl1pPr>
            <a:lvl2pPr marL="914400" lvl="1" indent="-317500" algn="l">
              <a:lnSpc>
                <a:spcPct val="115000"/>
              </a:lnSpc>
              <a:spcBef>
                <a:spcPts val="0"/>
              </a:spcBef>
              <a:spcAft>
                <a:spcPts val="0"/>
              </a:spcAft>
              <a:buClr>
                <a:schemeClr val="accent1"/>
              </a:buClr>
              <a:buSzPts val="1400"/>
              <a:buChar char="○"/>
              <a:defRPr>
                <a:solidFill>
                  <a:schemeClr val="accent1"/>
                </a:solidFill>
              </a:defRPr>
            </a:lvl2pPr>
            <a:lvl3pPr marL="1371600" lvl="2" indent="-317500" algn="l">
              <a:lnSpc>
                <a:spcPct val="115000"/>
              </a:lnSpc>
              <a:spcBef>
                <a:spcPts val="0"/>
              </a:spcBef>
              <a:spcAft>
                <a:spcPts val="0"/>
              </a:spcAft>
              <a:buClr>
                <a:schemeClr val="accent1"/>
              </a:buClr>
              <a:buSzPts val="1400"/>
              <a:buChar char="■"/>
              <a:defRPr>
                <a:solidFill>
                  <a:schemeClr val="accent1"/>
                </a:solidFill>
              </a:defRPr>
            </a:lvl3pPr>
            <a:lvl4pPr marL="1828800" lvl="3" indent="-317500" algn="l">
              <a:lnSpc>
                <a:spcPct val="115000"/>
              </a:lnSpc>
              <a:spcBef>
                <a:spcPts val="0"/>
              </a:spcBef>
              <a:spcAft>
                <a:spcPts val="0"/>
              </a:spcAft>
              <a:buClr>
                <a:schemeClr val="accent1"/>
              </a:buClr>
              <a:buSzPts val="1400"/>
              <a:buChar char="●"/>
              <a:defRPr>
                <a:solidFill>
                  <a:schemeClr val="accent1"/>
                </a:solidFill>
              </a:defRPr>
            </a:lvl4pPr>
            <a:lvl5pPr marL="2286000" lvl="4" indent="-317500" algn="l">
              <a:lnSpc>
                <a:spcPct val="115000"/>
              </a:lnSpc>
              <a:spcBef>
                <a:spcPts val="0"/>
              </a:spcBef>
              <a:spcAft>
                <a:spcPts val="0"/>
              </a:spcAft>
              <a:buClr>
                <a:schemeClr val="accent1"/>
              </a:buClr>
              <a:buSzPts val="1400"/>
              <a:buChar char="○"/>
              <a:defRPr>
                <a:solidFill>
                  <a:schemeClr val="accent1"/>
                </a:solidFill>
              </a:defRPr>
            </a:lvl5pPr>
            <a:lvl6pPr marL="2743200" lvl="5" indent="-317500" algn="l">
              <a:lnSpc>
                <a:spcPct val="115000"/>
              </a:lnSpc>
              <a:spcBef>
                <a:spcPts val="0"/>
              </a:spcBef>
              <a:spcAft>
                <a:spcPts val="0"/>
              </a:spcAft>
              <a:buClr>
                <a:schemeClr val="accent1"/>
              </a:buClr>
              <a:buSzPts val="1400"/>
              <a:buChar char="■"/>
              <a:defRPr>
                <a:solidFill>
                  <a:schemeClr val="accent1"/>
                </a:solidFill>
              </a:defRPr>
            </a:lvl6pPr>
            <a:lvl7pPr marL="3200400" lvl="6" indent="-317500" algn="l">
              <a:lnSpc>
                <a:spcPct val="115000"/>
              </a:lnSpc>
              <a:spcBef>
                <a:spcPts val="0"/>
              </a:spcBef>
              <a:spcAft>
                <a:spcPts val="0"/>
              </a:spcAft>
              <a:buClr>
                <a:schemeClr val="accent1"/>
              </a:buClr>
              <a:buSzPts val="1400"/>
              <a:buChar char="●"/>
              <a:defRPr>
                <a:solidFill>
                  <a:schemeClr val="accent1"/>
                </a:solidFill>
              </a:defRPr>
            </a:lvl7pPr>
            <a:lvl8pPr marL="3657600" lvl="7" indent="-317500" algn="l">
              <a:lnSpc>
                <a:spcPct val="115000"/>
              </a:lnSpc>
              <a:spcBef>
                <a:spcPts val="0"/>
              </a:spcBef>
              <a:spcAft>
                <a:spcPts val="0"/>
              </a:spcAft>
              <a:buClr>
                <a:schemeClr val="accent1"/>
              </a:buClr>
              <a:buSzPts val="1400"/>
              <a:buChar char="○"/>
              <a:defRPr>
                <a:solidFill>
                  <a:schemeClr val="accent1"/>
                </a:solidFill>
              </a:defRPr>
            </a:lvl8pPr>
            <a:lvl9pPr marL="4114800" lvl="8" indent="-317500" algn="l">
              <a:lnSpc>
                <a:spcPct val="115000"/>
              </a:lnSpc>
              <a:spcBef>
                <a:spcPts val="0"/>
              </a:spcBef>
              <a:spcAft>
                <a:spcPts val="0"/>
              </a:spcAft>
              <a:buClr>
                <a:schemeClr val="accent1"/>
              </a:buClr>
              <a:buSzPts val="1400"/>
              <a:buChar char="■"/>
              <a:defRPr>
                <a:solidFill>
                  <a:schemeClr val="accent1"/>
                </a:solidFill>
              </a:defRPr>
            </a:lvl9pPr>
          </a:lstStyle>
          <a:p>
            <a:endParaRPr/>
          </a:p>
        </p:txBody>
      </p:sp>
      <p:sp>
        <p:nvSpPr>
          <p:cNvPr id="91" name="Google Shape;91;p9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2"/>
        <p:cNvGrpSpPr/>
        <p:nvPr/>
      </p:nvGrpSpPr>
      <p:grpSpPr>
        <a:xfrm>
          <a:off x="0" y="0"/>
          <a:ext cx="0" cy="0"/>
          <a:chOff x="0" y="0"/>
          <a:chExt cx="0" cy="0"/>
        </a:xfrm>
      </p:grpSpPr>
      <p:sp>
        <p:nvSpPr>
          <p:cNvPr id="93" name="Google Shape;93;p10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94" name="Google Shape;94;p10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1200"/>
              </a:spcBef>
              <a:spcAft>
                <a:spcPts val="0"/>
              </a:spcAft>
              <a:buClr>
                <a:schemeClr val="dk1"/>
              </a:buClr>
              <a:buSzPts val="1800"/>
              <a:buChar char="○"/>
              <a:defRPr/>
            </a:lvl2pPr>
            <a:lvl3pPr marL="1371600" lvl="2" indent="-342900" algn="l">
              <a:lnSpc>
                <a:spcPct val="90000"/>
              </a:lnSpc>
              <a:spcBef>
                <a:spcPts val="1200"/>
              </a:spcBef>
              <a:spcAft>
                <a:spcPts val="0"/>
              </a:spcAft>
              <a:buClr>
                <a:schemeClr val="dk1"/>
              </a:buClr>
              <a:buSzPts val="1800"/>
              <a:buChar char="■"/>
              <a:defRPr/>
            </a:lvl3pPr>
            <a:lvl4pPr marL="1828800" lvl="3" indent="-342900" algn="l">
              <a:lnSpc>
                <a:spcPct val="90000"/>
              </a:lnSpc>
              <a:spcBef>
                <a:spcPts val="1200"/>
              </a:spcBef>
              <a:spcAft>
                <a:spcPts val="0"/>
              </a:spcAft>
              <a:buClr>
                <a:schemeClr val="dk1"/>
              </a:buClr>
              <a:buSzPts val="1800"/>
              <a:buChar char="●"/>
              <a:defRPr/>
            </a:lvl4pPr>
            <a:lvl5pPr marL="2286000" lvl="4" indent="-342900" algn="l">
              <a:lnSpc>
                <a:spcPct val="90000"/>
              </a:lnSpc>
              <a:spcBef>
                <a:spcPts val="1200"/>
              </a:spcBef>
              <a:spcAft>
                <a:spcPts val="0"/>
              </a:spcAft>
              <a:buClr>
                <a:schemeClr val="dk1"/>
              </a:buClr>
              <a:buSzPts val="1800"/>
              <a:buChar char="○"/>
              <a:defRPr/>
            </a:lvl5pPr>
            <a:lvl6pPr marL="2743200" lvl="5" indent="-342900" algn="l">
              <a:lnSpc>
                <a:spcPct val="90000"/>
              </a:lnSpc>
              <a:spcBef>
                <a:spcPts val="1200"/>
              </a:spcBef>
              <a:spcAft>
                <a:spcPts val="0"/>
              </a:spcAft>
              <a:buClr>
                <a:schemeClr val="dk1"/>
              </a:buClr>
              <a:buSzPts val="1800"/>
              <a:buChar char="■"/>
              <a:defRPr/>
            </a:lvl6pPr>
            <a:lvl7pPr marL="3200400" lvl="6" indent="-342900" algn="l">
              <a:lnSpc>
                <a:spcPct val="90000"/>
              </a:lnSpc>
              <a:spcBef>
                <a:spcPts val="1200"/>
              </a:spcBef>
              <a:spcAft>
                <a:spcPts val="0"/>
              </a:spcAft>
              <a:buClr>
                <a:schemeClr val="dk1"/>
              </a:buClr>
              <a:buSzPts val="1800"/>
              <a:buChar char="●"/>
              <a:defRPr/>
            </a:lvl7pPr>
            <a:lvl8pPr marL="3657600" lvl="7" indent="-342900" algn="l">
              <a:lnSpc>
                <a:spcPct val="90000"/>
              </a:lnSpc>
              <a:spcBef>
                <a:spcPts val="1200"/>
              </a:spcBef>
              <a:spcAft>
                <a:spcPts val="0"/>
              </a:spcAft>
              <a:buClr>
                <a:schemeClr val="dk1"/>
              </a:buClr>
              <a:buSzPts val="1800"/>
              <a:buChar char="○"/>
              <a:defRPr/>
            </a:lvl8pPr>
            <a:lvl9pPr marL="4114800" lvl="8" indent="-342900" algn="l">
              <a:lnSpc>
                <a:spcPct val="90000"/>
              </a:lnSpc>
              <a:spcBef>
                <a:spcPts val="1200"/>
              </a:spcBef>
              <a:spcAft>
                <a:spcPts val="1200"/>
              </a:spcAft>
              <a:buClr>
                <a:schemeClr val="dk1"/>
              </a:buClr>
              <a:buSzPts val="1800"/>
              <a:buChar char="■"/>
              <a:defRPr/>
            </a:lvl9pPr>
          </a:lstStyle>
          <a:p>
            <a:endParaRPr/>
          </a:p>
        </p:txBody>
      </p:sp>
      <p:sp>
        <p:nvSpPr>
          <p:cNvPr id="95" name="Google Shape;95;p106"/>
          <p:cNvSpPr txBox="1">
            <a:spLocks noGrp="1"/>
          </p:cNvSpPr>
          <p:nvPr>
            <p:ph type="dt" idx="10"/>
          </p:nvPr>
        </p:nvSpPr>
        <p:spPr>
          <a:xfrm>
            <a:off x="628650" y="4767264"/>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6" name="Google Shape;96;p106"/>
          <p:cNvSpPr txBox="1">
            <a:spLocks noGrp="1"/>
          </p:cNvSpPr>
          <p:nvPr>
            <p:ph type="ftr" idx="11"/>
          </p:nvPr>
        </p:nvSpPr>
        <p:spPr>
          <a:xfrm>
            <a:off x="3028950" y="4767264"/>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06"/>
          <p:cNvSpPr txBox="1">
            <a:spLocks noGrp="1"/>
          </p:cNvSpPr>
          <p:nvPr>
            <p:ph type="sldNum" idx="12"/>
          </p:nvPr>
        </p:nvSpPr>
        <p:spPr>
          <a:xfrm>
            <a:off x="6457950" y="4767264"/>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rgbClr val="888888"/>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rgbClr val="888888"/>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rgbClr val="888888"/>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rgbClr val="888888"/>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rgbClr val="888888"/>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rgbClr val="888888"/>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rgbClr val="888888"/>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rgbClr val="888888"/>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rgbClr val="888888"/>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8"/>
        <p:cNvGrpSpPr/>
        <p:nvPr/>
      </p:nvGrpSpPr>
      <p:grpSpPr>
        <a:xfrm>
          <a:off x="0" y="0"/>
          <a:ext cx="0" cy="0"/>
          <a:chOff x="0" y="0"/>
          <a:chExt cx="0" cy="0"/>
        </a:xfrm>
      </p:grpSpPr>
      <p:sp>
        <p:nvSpPr>
          <p:cNvPr id="99" name="Google Shape;99;p107"/>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100" name="Google Shape;100;p10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1"/>
        <p:cNvGrpSpPr/>
        <p:nvPr/>
      </p:nvGrpSpPr>
      <p:grpSpPr>
        <a:xfrm>
          <a:off x="0" y="0"/>
          <a:ext cx="0" cy="0"/>
          <a:chOff x="0" y="0"/>
          <a:chExt cx="0" cy="0"/>
        </a:xfrm>
      </p:grpSpPr>
      <p:sp>
        <p:nvSpPr>
          <p:cNvPr id="102" name="Google Shape;102;p114"/>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a:endParaRPr/>
          </a:p>
        </p:txBody>
      </p:sp>
      <p:sp>
        <p:nvSpPr>
          <p:cNvPr id="103" name="Google Shape;103;p114"/>
          <p:cNvSpPr txBox="1">
            <a:spLocks noGrp="1"/>
          </p:cNvSpPr>
          <p:nvPr>
            <p:ph type="body" idx="1"/>
          </p:nvPr>
        </p:nvSpPr>
        <p:spPr>
          <a:xfrm>
            <a:off x="311700" y="1171675"/>
            <a:ext cx="3999900" cy="33972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04" name="Google Shape;104;p114"/>
          <p:cNvSpPr txBox="1">
            <a:spLocks noGrp="1"/>
          </p:cNvSpPr>
          <p:nvPr>
            <p:ph type="body" idx="2"/>
          </p:nvPr>
        </p:nvSpPr>
        <p:spPr>
          <a:xfrm>
            <a:off x="4832400" y="1171675"/>
            <a:ext cx="3999900" cy="33972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05" name="Google Shape;105;p1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accent1"/>
        </a:solidFill>
        <a:effectLst/>
      </p:bgPr>
    </p:bg>
    <p:spTree>
      <p:nvGrpSpPr>
        <p:cNvPr id="1" name="Shape 106"/>
        <p:cNvGrpSpPr/>
        <p:nvPr/>
      </p:nvGrpSpPr>
      <p:grpSpPr>
        <a:xfrm>
          <a:off x="0" y="0"/>
          <a:ext cx="0" cy="0"/>
          <a:chOff x="0" y="0"/>
          <a:chExt cx="0" cy="0"/>
        </a:xfrm>
      </p:grpSpPr>
      <p:sp>
        <p:nvSpPr>
          <p:cNvPr id="107" name="Google Shape;107;p112"/>
          <p:cNvSpPr/>
          <p:nvPr/>
        </p:nvSpPr>
        <p:spPr>
          <a:xfrm>
            <a:off x="0" y="100"/>
            <a:ext cx="9144000" cy="17118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108" name="Google Shape;108;p112"/>
          <p:cNvCxnSpPr/>
          <p:nvPr/>
        </p:nvCxnSpPr>
        <p:spPr>
          <a:xfrm>
            <a:off x="641934" y="3597500"/>
            <a:ext cx="390300" cy="0"/>
          </a:xfrm>
          <a:prstGeom prst="straightConnector1">
            <a:avLst/>
          </a:prstGeom>
          <a:noFill/>
          <a:ln w="28575" cap="flat" cmpd="sng">
            <a:solidFill>
              <a:schemeClr val="accent1"/>
            </a:solidFill>
            <a:prstDash val="solid"/>
            <a:round/>
            <a:headEnd type="none" w="sm" len="sm"/>
            <a:tailEnd type="none" w="sm" len="sm"/>
          </a:ln>
        </p:spPr>
      </p:cxnSp>
      <p:sp>
        <p:nvSpPr>
          <p:cNvPr id="109" name="Google Shape;109;p112"/>
          <p:cNvSpPr txBox="1">
            <a:spLocks noGrp="1"/>
          </p:cNvSpPr>
          <p:nvPr>
            <p:ph type="ctrTitle"/>
          </p:nvPr>
        </p:nvSpPr>
        <p:spPr>
          <a:xfrm>
            <a:off x="512700" y="1893300"/>
            <a:ext cx="8118600" cy="15228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Clr>
                <a:schemeClr val="dk2"/>
              </a:buClr>
              <a:buSzPts val="4200"/>
              <a:buNone/>
              <a:defRPr sz="4200">
                <a:solidFill>
                  <a:schemeClr val="dk2"/>
                </a:solidFill>
              </a:defRPr>
            </a:lvl1pPr>
            <a:lvl2pPr lvl="1" algn="l">
              <a:lnSpc>
                <a:spcPct val="100000"/>
              </a:lnSpc>
              <a:spcBef>
                <a:spcPts val="0"/>
              </a:spcBef>
              <a:spcAft>
                <a:spcPts val="0"/>
              </a:spcAft>
              <a:buClr>
                <a:schemeClr val="accent1"/>
              </a:buClr>
              <a:buSzPts val="4200"/>
              <a:buNone/>
              <a:defRPr sz="4200">
                <a:solidFill>
                  <a:schemeClr val="accent1"/>
                </a:solidFill>
              </a:defRPr>
            </a:lvl2pPr>
            <a:lvl3pPr lvl="2" algn="l">
              <a:lnSpc>
                <a:spcPct val="100000"/>
              </a:lnSpc>
              <a:spcBef>
                <a:spcPts val="0"/>
              </a:spcBef>
              <a:spcAft>
                <a:spcPts val="0"/>
              </a:spcAft>
              <a:buClr>
                <a:schemeClr val="accent1"/>
              </a:buClr>
              <a:buSzPts val="4200"/>
              <a:buNone/>
              <a:defRPr sz="4200">
                <a:solidFill>
                  <a:schemeClr val="accent1"/>
                </a:solidFill>
              </a:defRPr>
            </a:lvl3pPr>
            <a:lvl4pPr lvl="3" algn="l">
              <a:lnSpc>
                <a:spcPct val="100000"/>
              </a:lnSpc>
              <a:spcBef>
                <a:spcPts val="0"/>
              </a:spcBef>
              <a:spcAft>
                <a:spcPts val="0"/>
              </a:spcAft>
              <a:buClr>
                <a:schemeClr val="accent1"/>
              </a:buClr>
              <a:buSzPts val="4200"/>
              <a:buNone/>
              <a:defRPr sz="4200">
                <a:solidFill>
                  <a:schemeClr val="accent1"/>
                </a:solidFill>
              </a:defRPr>
            </a:lvl4pPr>
            <a:lvl5pPr lvl="4" algn="l">
              <a:lnSpc>
                <a:spcPct val="100000"/>
              </a:lnSpc>
              <a:spcBef>
                <a:spcPts val="0"/>
              </a:spcBef>
              <a:spcAft>
                <a:spcPts val="0"/>
              </a:spcAft>
              <a:buClr>
                <a:schemeClr val="accent1"/>
              </a:buClr>
              <a:buSzPts val="4200"/>
              <a:buNone/>
              <a:defRPr sz="4200">
                <a:solidFill>
                  <a:schemeClr val="accent1"/>
                </a:solidFill>
              </a:defRPr>
            </a:lvl5pPr>
            <a:lvl6pPr lvl="5" algn="l">
              <a:lnSpc>
                <a:spcPct val="100000"/>
              </a:lnSpc>
              <a:spcBef>
                <a:spcPts val="0"/>
              </a:spcBef>
              <a:spcAft>
                <a:spcPts val="0"/>
              </a:spcAft>
              <a:buClr>
                <a:schemeClr val="accent1"/>
              </a:buClr>
              <a:buSzPts val="4200"/>
              <a:buNone/>
              <a:defRPr sz="4200">
                <a:solidFill>
                  <a:schemeClr val="accent1"/>
                </a:solidFill>
              </a:defRPr>
            </a:lvl6pPr>
            <a:lvl7pPr lvl="6" algn="l">
              <a:lnSpc>
                <a:spcPct val="100000"/>
              </a:lnSpc>
              <a:spcBef>
                <a:spcPts val="0"/>
              </a:spcBef>
              <a:spcAft>
                <a:spcPts val="0"/>
              </a:spcAft>
              <a:buClr>
                <a:schemeClr val="accent1"/>
              </a:buClr>
              <a:buSzPts val="4200"/>
              <a:buNone/>
              <a:defRPr sz="4200">
                <a:solidFill>
                  <a:schemeClr val="accent1"/>
                </a:solidFill>
              </a:defRPr>
            </a:lvl7pPr>
            <a:lvl8pPr lvl="7" algn="l">
              <a:lnSpc>
                <a:spcPct val="100000"/>
              </a:lnSpc>
              <a:spcBef>
                <a:spcPts val="0"/>
              </a:spcBef>
              <a:spcAft>
                <a:spcPts val="0"/>
              </a:spcAft>
              <a:buClr>
                <a:schemeClr val="accent1"/>
              </a:buClr>
              <a:buSzPts val="4200"/>
              <a:buNone/>
              <a:defRPr sz="4200">
                <a:solidFill>
                  <a:schemeClr val="accent1"/>
                </a:solidFill>
              </a:defRPr>
            </a:lvl8pPr>
            <a:lvl9pPr lvl="8" algn="l">
              <a:lnSpc>
                <a:spcPct val="100000"/>
              </a:lnSpc>
              <a:spcBef>
                <a:spcPts val="0"/>
              </a:spcBef>
              <a:spcAft>
                <a:spcPts val="0"/>
              </a:spcAft>
              <a:buClr>
                <a:schemeClr val="accent1"/>
              </a:buClr>
              <a:buSzPts val="4200"/>
              <a:buNone/>
              <a:defRPr sz="4200">
                <a:solidFill>
                  <a:schemeClr val="accent1"/>
                </a:solidFill>
              </a:defRPr>
            </a:lvl9pPr>
          </a:lstStyle>
          <a:p>
            <a:endParaRPr/>
          </a:p>
        </p:txBody>
      </p:sp>
      <p:sp>
        <p:nvSpPr>
          <p:cNvPr id="110" name="Google Shape;110;p112"/>
          <p:cNvSpPr txBox="1">
            <a:spLocks noGrp="1"/>
          </p:cNvSpPr>
          <p:nvPr>
            <p:ph type="subTitle" idx="1"/>
          </p:nvPr>
        </p:nvSpPr>
        <p:spPr>
          <a:xfrm>
            <a:off x="512700" y="3840639"/>
            <a:ext cx="8118600" cy="7875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Clr>
                <a:schemeClr val="accent2"/>
              </a:buClr>
              <a:buSzPts val="2400"/>
              <a:buNone/>
              <a:defRPr sz="2400">
                <a:solidFill>
                  <a:schemeClr val="accent2"/>
                </a:solidFill>
              </a:defRPr>
            </a:lvl2pPr>
            <a:lvl3pPr lvl="2" algn="l">
              <a:lnSpc>
                <a:spcPct val="100000"/>
              </a:lnSpc>
              <a:spcBef>
                <a:spcPts val="0"/>
              </a:spcBef>
              <a:spcAft>
                <a:spcPts val="0"/>
              </a:spcAft>
              <a:buClr>
                <a:schemeClr val="accent2"/>
              </a:buClr>
              <a:buSzPts val="2400"/>
              <a:buNone/>
              <a:defRPr sz="2400">
                <a:solidFill>
                  <a:schemeClr val="accent2"/>
                </a:solidFill>
              </a:defRPr>
            </a:lvl3pPr>
            <a:lvl4pPr lvl="3" algn="l">
              <a:lnSpc>
                <a:spcPct val="100000"/>
              </a:lnSpc>
              <a:spcBef>
                <a:spcPts val="0"/>
              </a:spcBef>
              <a:spcAft>
                <a:spcPts val="0"/>
              </a:spcAft>
              <a:buClr>
                <a:schemeClr val="accent2"/>
              </a:buClr>
              <a:buSzPts val="2400"/>
              <a:buNone/>
              <a:defRPr sz="2400">
                <a:solidFill>
                  <a:schemeClr val="accent2"/>
                </a:solidFill>
              </a:defRPr>
            </a:lvl4pPr>
            <a:lvl5pPr lvl="4" algn="l">
              <a:lnSpc>
                <a:spcPct val="100000"/>
              </a:lnSpc>
              <a:spcBef>
                <a:spcPts val="0"/>
              </a:spcBef>
              <a:spcAft>
                <a:spcPts val="0"/>
              </a:spcAft>
              <a:buClr>
                <a:schemeClr val="accent2"/>
              </a:buClr>
              <a:buSzPts val="2400"/>
              <a:buNone/>
              <a:defRPr sz="2400">
                <a:solidFill>
                  <a:schemeClr val="accent2"/>
                </a:solidFill>
              </a:defRPr>
            </a:lvl5pPr>
            <a:lvl6pPr lvl="5" algn="l">
              <a:lnSpc>
                <a:spcPct val="100000"/>
              </a:lnSpc>
              <a:spcBef>
                <a:spcPts val="0"/>
              </a:spcBef>
              <a:spcAft>
                <a:spcPts val="0"/>
              </a:spcAft>
              <a:buClr>
                <a:schemeClr val="accent2"/>
              </a:buClr>
              <a:buSzPts val="2400"/>
              <a:buNone/>
              <a:defRPr sz="2400">
                <a:solidFill>
                  <a:schemeClr val="accent2"/>
                </a:solidFill>
              </a:defRPr>
            </a:lvl6pPr>
            <a:lvl7pPr lvl="6" algn="l">
              <a:lnSpc>
                <a:spcPct val="100000"/>
              </a:lnSpc>
              <a:spcBef>
                <a:spcPts val="0"/>
              </a:spcBef>
              <a:spcAft>
                <a:spcPts val="0"/>
              </a:spcAft>
              <a:buClr>
                <a:schemeClr val="accent2"/>
              </a:buClr>
              <a:buSzPts val="2400"/>
              <a:buNone/>
              <a:defRPr sz="2400">
                <a:solidFill>
                  <a:schemeClr val="accent2"/>
                </a:solidFill>
              </a:defRPr>
            </a:lvl7pPr>
            <a:lvl8pPr lvl="7" algn="l">
              <a:lnSpc>
                <a:spcPct val="100000"/>
              </a:lnSpc>
              <a:spcBef>
                <a:spcPts val="0"/>
              </a:spcBef>
              <a:spcAft>
                <a:spcPts val="0"/>
              </a:spcAft>
              <a:buClr>
                <a:schemeClr val="accent2"/>
              </a:buClr>
              <a:buSzPts val="2400"/>
              <a:buNone/>
              <a:defRPr sz="2400">
                <a:solidFill>
                  <a:schemeClr val="accent2"/>
                </a:solidFill>
              </a:defRPr>
            </a:lvl8pPr>
            <a:lvl9pPr lvl="8" algn="l">
              <a:lnSpc>
                <a:spcPct val="100000"/>
              </a:lnSpc>
              <a:spcBef>
                <a:spcPts val="0"/>
              </a:spcBef>
              <a:spcAft>
                <a:spcPts val="0"/>
              </a:spcAft>
              <a:buClr>
                <a:schemeClr val="accent2"/>
              </a:buClr>
              <a:buSzPts val="2400"/>
              <a:buNone/>
              <a:defRPr sz="2400">
                <a:solidFill>
                  <a:schemeClr val="accent2"/>
                </a:solidFill>
              </a:defRPr>
            </a:lvl9pPr>
          </a:lstStyle>
          <a:p>
            <a:endParaRPr/>
          </a:p>
        </p:txBody>
      </p:sp>
      <p:sp>
        <p:nvSpPr>
          <p:cNvPr id="111" name="Google Shape;111;p1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dk2"/>
        </a:solidFill>
        <a:effectLst/>
      </p:bgPr>
    </p:bg>
    <p:spTree>
      <p:nvGrpSpPr>
        <p:cNvPr id="1" name="Shape 112"/>
        <p:cNvGrpSpPr/>
        <p:nvPr/>
      </p:nvGrpSpPr>
      <p:grpSpPr>
        <a:xfrm>
          <a:off x="0" y="0"/>
          <a:ext cx="0" cy="0"/>
          <a:chOff x="0" y="0"/>
          <a:chExt cx="0" cy="0"/>
        </a:xfrm>
      </p:grpSpPr>
      <p:sp>
        <p:nvSpPr>
          <p:cNvPr id="113" name="Google Shape;113;p115"/>
          <p:cNvSpPr txBox="1">
            <a:spLocks noGrp="1"/>
          </p:cNvSpPr>
          <p:nvPr>
            <p:ph type="title"/>
          </p:nvPr>
        </p:nvSpPr>
        <p:spPr>
          <a:xfrm>
            <a:off x="490250" y="526350"/>
            <a:ext cx="56040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Clr>
                <a:schemeClr val="accent1"/>
              </a:buClr>
              <a:buSzPts val="5400"/>
              <a:buNone/>
              <a:defRPr sz="5400">
                <a:solidFill>
                  <a:schemeClr val="accent1"/>
                </a:solidFill>
              </a:defRPr>
            </a:lvl1pPr>
            <a:lvl2pPr lvl="1" algn="l">
              <a:lnSpc>
                <a:spcPct val="100000"/>
              </a:lnSpc>
              <a:spcBef>
                <a:spcPts val="0"/>
              </a:spcBef>
              <a:spcAft>
                <a:spcPts val="0"/>
              </a:spcAft>
              <a:buClr>
                <a:schemeClr val="accent1"/>
              </a:buClr>
              <a:buSzPts val="5400"/>
              <a:buNone/>
              <a:defRPr sz="5400">
                <a:solidFill>
                  <a:schemeClr val="accent1"/>
                </a:solidFill>
              </a:defRPr>
            </a:lvl2pPr>
            <a:lvl3pPr lvl="2" algn="l">
              <a:lnSpc>
                <a:spcPct val="100000"/>
              </a:lnSpc>
              <a:spcBef>
                <a:spcPts val="0"/>
              </a:spcBef>
              <a:spcAft>
                <a:spcPts val="0"/>
              </a:spcAft>
              <a:buClr>
                <a:schemeClr val="accent1"/>
              </a:buClr>
              <a:buSzPts val="5400"/>
              <a:buNone/>
              <a:defRPr sz="5400">
                <a:solidFill>
                  <a:schemeClr val="accent1"/>
                </a:solidFill>
              </a:defRPr>
            </a:lvl3pPr>
            <a:lvl4pPr lvl="3" algn="l">
              <a:lnSpc>
                <a:spcPct val="100000"/>
              </a:lnSpc>
              <a:spcBef>
                <a:spcPts val="0"/>
              </a:spcBef>
              <a:spcAft>
                <a:spcPts val="0"/>
              </a:spcAft>
              <a:buClr>
                <a:schemeClr val="accent1"/>
              </a:buClr>
              <a:buSzPts val="5400"/>
              <a:buNone/>
              <a:defRPr sz="5400">
                <a:solidFill>
                  <a:schemeClr val="accent1"/>
                </a:solidFill>
              </a:defRPr>
            </a:lvl4pPr>
            <a:lvl5pPr lvl="4" algn="l">
              <a:lnSpc>
                <a:spcPct val="100000"/>
              </a:lnSpc>
              <a:spcBef>
                <a:spcPts val="0"/>
              </a:spcBef>
              <a:spcAft>
                <a:spcPts val="0"/>
              </a:spcAft>
              <a:buClr>
                <a:schemeClr val="accent1"/>
              </a:buClr>
              <a:buSzPts val="5400"/>
              <a:buNone/>
              <a:defRPr sz="5400">
                <a:solidFill>
                  <a:schemeClr val="accent1"/>
                </a:solidFill>
              </a:defRPr>
            </a:lvl5pPr>
            <a:lvl6pPr lvl="5" algn="l">
              <a:lnSpc>
                <a:spcPct val="100000"/>
              </a:lnSpc>
              <a:spcBef>
                <a:spcPts val="0"/>
              </a:spcBef>
              <a:spcAft>
                <a:spcPts val="0"/>
              </a:spcAft>
              <a:buClr>
                <a:schemeClr val="accent1"/>
              </a:buClr>
              <a:buSzPts val="5400"/>
              <a:buNone/>
              <a:defRPr sz="5400">
                <a:solidFill>
                  <a:schemeClr val="accent1"/>
                </a:solidFill>
              </a:defRPr>
            </a:lvl6pPr>
            <a:lvl7pPr lvl="6" algn="l">
              <a:lnSpc>
                <a:spcPct val="100000"/>
              </a:lnSpc>
              <a:spcBef>
                <a:spcPts val="0"/>
              </a:spcBef>
              <a:spcAft>
                <a:spcPts val="0"/>
              </a:spcAft>
              <a:buClr>
                <a:schemeClr val="accent1"/>
              </a:buClr>
              <a:buSzPts val="5400"/>
              <a:buNone/>
              <a:defRPr sz="5400">
                <a:solidFill>
                  <a:schemeClr val="accent1"/>
                </a:solidFill>
              </a:defRPr>
            </a:lvl7pPr>
            <a:lvl8pPr lvl="7" algn="l">
              <a:lnSpc>
                <a:spcPct val="100000"/>
              </a:lnSpc>
              <a:spcBef>
                <a:spcPts val="0"/>
              </a:spcBef>
              <a:spcAft>
                <a:spcPts val="0"/>
              </a:spcAft>
              <a:buClr>
                <a:schemeClr val="accent1"/>
              </a:buClr>
              <a:buSzPts val="5400"/>
              <a:buNone/>
              <a:defRPr sz="5400">
                <a:solidFill>
                  <a:schemeClr val="accent1"/>
                </a:solidFill>
              </a:defRPr>
            </a:lvl8pPr>
            <a:lvl9pPr lvl="8" algn="l">
              <a:lnSpc>
                <a:spcPct val="100000"/>
              </a:lnSpc>
              <a:spcBef>
                <a:spcPts val="0"/>
              </a:spcBef>
              <a:spcAft>
                <a:spcPts val="0"/>
              </a:spcAft>
              <a:buClr>
                <a:schemeClr val="accent1"/>
              </a:buClr>
              <a:buSzPts val="5400"/>
              <a:buNone/>
              <a:defRPr sz="5400">
                <a:solidFill>
                  <a:schemeClr val="accent1"/>
                </a:solidFill>
              </a:defRPr>
            </a:lvl9pPr>
          </a:lstStyle>
          <a:p>
            <a:endParaRPr/>
          </a:p>
        </p:txBody>
      </p:sp>
      <p:sp>
        <p:nvSpPr>
          <p:cNvPr id="114" name="Google Shape;114;p1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2"/>
        </a:solidFill>
        <a:effectLst/>
      </p:bgPr>
    </p:bg>
    <p:spTree>
      <p:nvGrpSpPr>
        <p:cNvPr id="1" name="Shape 115"/>
        <p:cNvGrpSpPr/>
        <p:nvPr/>
      </p:nvGrpSpPr>
      <p:grpSpPr>
        <a:xfrm>
          <a:off x="0" y="0"/>
          <a:ext cx="0" cy="0"/>
          <a:chOff x="0" y="0"/>
          <a:chExt cx="0" cy="0"/>
        </a:xfrm>
      </p:grpSpPr>
      <p:cxnSp>
        <p:nvCxnSpPr>
          <p:cNvPr id="116" name="Google Shape;116;p119"/>
          <p:cNvCxnSpPr/>
          <p:nvPr/>
        </p:nvCxnSpPr>
        <p:spPr>
          <a:xfrm>
            <a:off x="641934" y="3597500"/>
            <a:ext cx="390300" cy="0"/>
          </a:xfrm>
          <a:prstGeom prst="straightConnector1">
            <a:avLst/>
          </a:prstGeom>
          <a:noFill/>
          <a:ln w="28575" cap="flat" cmpd="sng">
            <a:solidFill>
              <a:schemeClr val="accent6"/>
            </a:solidFill>
            <a:prstDash val="solid"/>
            <a:round/>
            <a:headEnd type="none" w="sm" len="sm"/>
            <a:tailEnd type="none" w="sm" len="sm"/>
          </a:ln>
        </p:spPr>
      </p:cxnSp>
      <p:sp>
        <p:nvSpPr>
          <p:cNvPr id="117" name="Google Shape;117;p119"/>
          <p:cNvSpPr txBox="1">
            <a:spLocks noGrp="1"/>
          </p:cNvSpPr>
          <p:nvPr>
            <p:ph type="title"/>
          </p:nvPr>
        </p:nvSpPr>
        <p:spPr>
          <a:xfrm>
            <a:off x="512700" y="1893300"/>
            <a:ext cx="8118600" cy="15228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Clr>
                <a:schemeClr val="accent1"/>
              </a:buClr>
              <a:buSzPts val="6000"/>
              <a:buNone/>
              <a:defRPr sz="6000">
                <a:solidFill>
                  <a:schemeClr val="accent1"/>
                </a:solidFill>
              </a:defRPr>
            </a:lvl1pPr>
            <a:lvl2pPr lvl="1" algn="l">
              <a:lnSpc>
                <a:spcPct val="100000"/>
              </a:lnSpc>
              <a:spcBef>
                <a:spcPts val="0"/>
              </a:spcBef>
              <a:spcAft>
                <a:spcPts val="0"/>
              </a:spcAft>
              <a:buClr>
                <a:schemeClr val="accent1"/>
              </a:buClr>
              <a:buSzPts val="6000"/>
              <a:buNone/>
              <a:defRPr sz="6000">
                <a:solidFill>
                  <a:schemeClr val="accent1"/>
                </a:solidFill>
              </a:defRPr>
            </a:lvl2pPr>
            <a:lvl3pPr lvl="2" algn="l">
              <a:lnSpc>
                <a:spcPct val="100000"/>
              </a:lnSpc>
              <a:spcBef>
                <a:spcPts val="0"/>
              </a:spcBef>
              <a:spcAft>
                <a:spcPts val="0"/>
              </a:spcAft>
              <a:buClr>
                <a:schemeClr val="accent1"/>
              </a:buClr>
              <a:buSzPts val="6000"/>
              <a:buNone/>
              <a:defRPr sz="6000">
                <a:solidFill>
                  <a:schemeClr val="accent1"/>
                </a:solidFill>
              </a:defRPr>
            </a:lvl3pPr>
            <a:lvl4pPr lvl="3" algn="l">
              <a:lnSpc>
                <a:spcPct val="100000"/>
              </a:lnSpc>
              <a:spcBef>
                <a:spcPts val="0"/>
              </a:spcBef>
              <a:spcAft>
                <a:spcPts val="0"/>
              </a:spcAft>
              <a:buClr>
                <a:schemeClr val="accent1"/>
              </a:buClr>
              <a:buSzPts val="6000"/>
              <a:buNone/>
              <a:defRPr sz="6000">
                <a:solidFill>
                  <a:schemeClr val="accent1"/>
                </a:solidFill>
              </a:defRPr>
            </a:lvl4pPr>
            <a:lvl5pPr lvl="4" algn="l">
              <a:lnSpc>
                <a:spcPct val="100000"/>
              </a:lnSpc>
              <a:spcBef>
                <a:spcPts val="0"/>
              </a:spcBef>
              <a:spcAft>
                <a:spcPts val="0"/>
              </a:spcAft>
              <a:buClr>
                <a:schemeClr val="accent1"/>
              </a:buClr>
              <a:buSzPts val="6000"/>
              <a:buNone/>
              <a:defRPr sz="6000">
                <a:solidFill>
                  <a:schemeClr val="accent1"/>
                </a:solidFill>
              </a:defRPr>
            </a:lvl5pPr>
            <a:lvl6pPr lvl="5" algn="l">
              <a:lnSpc>
                <a:spcPct val="100000"/>
              </a:lnSpc>
              <a:spcBef>
                <a:spcPts val="0"/>
              </a:spcBef>
              <a:spcAft>
                <a:spcPts val="0"/>
              </a:spcAft>
              <a:buClr>
                <a:schemeClr val="accent1"/>
              </a:buClr>
              <a:buSzPts val="6000"/>
              <a:buNone/>
              <a:defRPr sz="6000">
                <a:solidFill>
                  <a:schemeClr val="accent1"/>
                </a:solidFill>
              </a:defRPr>
            </a:lvl6pPr>
            <a:lvl7pPr lvl="6" algn="l">
              <a:lnSpc>
                <a:spcPct val="100000"/>
              </a:lnSpc>
              <a:spcBef>
                <a:spcPts val="0"/>
              </a:spcBef>
              <a:spcAft>
                <a:spcPts val="0"/>
              </a:spcAft>
              <a:buClr>
                <a:schemeClr val="accent1"/>
              </a:buClr>
              <a:buSzPts val="6000"/>
              <a:buNone/>
              <a:defRPr sz="6000">
                <a:solidFill>
                  <a:schemeClr val="accent1"/>
                </a:solidFill>
              </a:defRPr>
            </a:lvl7pPr>
            <a:lvl8pPr lvl="7" algn="l">
              <a:lnSpc>
                <a:spcPct val="100000"/>
              </a:lnSpc>
              <a:spcBef>
                <a:spcPts val="0"/>
              </a:spcBef>
              <a:spcAft>
                <a:spcPts val="0"/>
              </a:spcAft>
              <a:buClr>
                <a:schemeClr val="accent1"/>
              </a:buClr>
              <a:buSzPts val="6000"/>
              <a:buNone/>
              <a:defRPr sz="6000">
                <a:solidFill>
                  <a:schemeClr val="accent1"/>
                </a:solidFill>
              </a:defRPr>
            </a:lvl8pPr>
            <a:lvl9pPr lvl="8" algn="l">
              <a:lnSpc>
                <a:spcPct val="100000"/>
              </a:lnSpc>
              <a:spcBef>
                <a:spcPts val="0"/>
              </a:spcBef>
              <a:spcAft>
                <a:spcPts val="0"/>
              </a:spcAft>
              <a:buClr>
                <a:schemeClr val="accent1"/>
              </a:buClr>
              <a:buSzPts val="6000"/>
              <a:buNone/>
              <a:defRPr sz="6000">
                <a:solidFill>
                  <a:schemeClr val="accent1"/>
                </a:solidFill>
              </a:defRPr>
            </a:lvl9pPr>
          </a:lstStyle>
          <a:p>
            <a:endParaRPr/>
          </a:p>
        </p:txBody>
      </p:sp>
      <p:sp>
        <p:nvSpPr>
          <p:cNvPr id="118" name="Google Shape;118;p1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accent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9"/>
        <p:cNvGrpSpPr/>
        <p:nvPr/>
      </p:nvGrpSpPr>
      <p:grpSpPr>
        <a:xfrm>
          <a:off x="0" y="0"/>
          <a:ext cx="0" cy="0"/>
          <a:chOff x="0" y="0"/>
          <a:chExt cx="0" cy="0"/>
        </a:xfrm>
      </p:grpSpPr>
      <p:sp>
        <p:nvSpPr>
          <p:cNvPr id="120" name="Google Shape;120;p120"/>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21" name="Google Shape;121;p120"/>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22" name="Google Shape;122;p1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135"/>
          <p:cNvSpPr txBox="1">
            <a:spLocks noGrp="1"/>
          </p:cNvSpPr>
          <p:nvPr>
            <p:ph type="title"/>
          </p:nvPr>
        </p:nvSpPr>
        <p:spPr>
          <a:xfrm>
            <a:off x="623888" y="1282305"/>
            <a:ext cx="7886700" cy="213955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45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35"/>
          <p:cNvSpPr txBox="1">
            <a:spLocks noGrp="1"/>
          </p:cNvSpPr>
          <p:nvPr>
            <p:ph type="body" idx="1"/>
          </p:nvPr>
        </p:nvSpPr>
        <p:spPr>
          <a:xfrm>
            <a:off x="623888" y="3442099"/>
            <a:ext cx="7886700" cy="112514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2400"/>
              <a:buNone/>
              <a:defRPr sz="1800">
                <a:solidFill>
                  <a:schemeClr val="dk1"/>
                </a:solidFill>
              </a:defRPr>
            </a:lvl1pPr>
            <a:lvl2pPr marL="914400" lvl="1" indent="-228600" algn="l">
              <a:lnSpc>
                <a:spcPct val="90000"/>
              </a:lnSpc>
              <a:spcBef>
                <a:spcPts val="375"/>
              </a:spcBef>
              <a:spcAft>
                <a:spcPts val="0"/>
              </a:spcAft>
              <a:buClr>
                <a:srgbClr val="888888"/>
              </a:buClr>
              <a:buSzPts val="2000"/>
              <a:buNone/>
              <a:defRPr sz="1500">
                <a:solidFill>
                  <a:srgbClr val="888888"/>
                </a:solidFill>
              </a:defRPr>
            </a:lvl2pPr>
            <a:lvl3pPr marL="1371600" lvl="2" indent="-228600" algn="l">
              <a:lnSpc>
                <a:spcPct val="90000"/>
              </a:lnSpc>
              <a:spcBef>
                <a:spcPts val="375"/>
              </a:spcBef>
              <a:spcAft>
                <a:spcPts val="0"/>
              </a:spcAft>
              <a:buClr>
                <a:srgbClr val="888888"/>
              </a:buClr>
              <a:buSzPts val="1800"/>
              <a:buNone/>
              <a:defRPr sz="1350">
                <a:solidFill>
                  <a:srgbClr val="888888"/>
                </a:solidFill>
              </a:defRPr>
            </a:lvl3pPr>
            <a:lvl4pPr marL="1828800" lvl="3" indent="-228600" algn="l">
              <a:lnSpc>
                <a:spcPct val="90000"/>
              </a:lnSpc>
              <a:spcBef>
                <a:spcPts val="375"/>
              </a:spcBef>
              <a:spcAft>
                <a:spcPts val="0"/>
              </a:spcAft>
              <a:buClr>
                <a:srgbClr val="888888"/>
              </a:buClr>
              <a:buSzPts val="1600"/>
              <a:buNone/>
              <a:defRPr sz="1200">
                <a:solidFill>
                  <a:srgbClr val="888888"/>
                </a:solidFill>
              </a:defRPr>
            </a:lvl4pPr>
            <a:lvl5pPr marL="2286000" lvl="4" indent="-228600" algn="l">
              <a:lnSpc>
                <a:spcPct val="90000"/>
              </a:lnSpc>
              <a:spcBef>
                <a:spcPts val="375"/>
              </a:spcBef>
              <a:spcAft>
                <a:spcPts val="0"/>
              </a:spcAft>
              <a:buClr>
                <a:srgbClr val="888888"/>
              </a:buClr>
              <a:buSzPts val="1600"/>
              <a:buNone/>
              <a:defRPr sz="1200">
                <a:solidFill>
                  <a:srgbClr val="888888"/>
                </a:solidFill>
              </a:defRPr>
            </a:lvl5pPr>
            <a:lvl6pPr marL="2743200" lvl="5" indent="-228600" algn="l">
              <a:lnSpc>
                <a:spcPct val="90000"/>
              </a:lnSpc>
              <a:spcBef>
                <a:spcPts val="375"/>
              </a:spcBef>
              <a:spcAft>
                <a:spcPts val="0"/>
              </a:spcAft>
              <a:buClr>
                <a:srgbClr val="888888"/>
              </a:buClr>
              <a:buSzPts val="1600"/>
              <a:buNone/>
              <a:defRPr sz="1200">
                <a:solidFill>
                  <a:srgbClr val="888888"/>
                </a:solidFill>
              </a:defRPr>
            </a:lvl6pPr>
            <a:lvl7pPr marL="3200400" lvl="6" indent="-228600" algn="l">
              <a:lnSpc>
                <a:spcPct val="90000"/>
              </a:lnSpc>
              <a:spcBef>
                <a:spcPts val="375"/>
              </a:spcBef>
              <a:spcAft>
                <a:spcPts val="0"/>
              </a:spcAft>
              <a:buClr>
                <a:srgbClr val="888888"/>
              </a:buClr>
              <a:buSzPts val="1600"/>
              <a:buNone/>
              <a:defRPr sz="1200">
                <a:solidFill>
                  <a:srgbClr val="888888"/>
                </a:solidFill>
              </a:defRPr>
            </a:lvl7pPr>
            <a:lvl8pPr marL="3657600" lvl="7" indent="-228600" algn="l">
              <a:lnSpc>
                <a:spcPct val="90000"/>
              </a:lnSpc>
              <a:spcBef>
                <a:spcPts val="375"/>
              </a:spcBef>
              <a:spcAft>
                <a:spcPts val="0"/>
              </a:spcAft>
              <a:buClr>
                <a:srgbClr val="888888"/>
              </a:buClr>
              <a:buSzPts val="1600"/>
              <a:buNone/>
              <a:defRPr sz="1200">
                <a:solidFill>
                  <a:srgbClr val="888888"/>
                </a:solidFill>
              </a:defRPr>
            </a:lvl8pPr>
            <a:lvl9pPr marL="4114800" lvl="8" indent="-228600" algn="l">
              <a:lnSpc>
                <a:spcPct val="90000"/>
              </a:lnSpc>
              <a:spcBef>
                <a:spcPts val="375"/>
              </a:spcBef>
              <a:spcAft>
                <a:spcPts val="0"/>
              </a:spcAft>
              <a:buClr>
                <a:srgbClr val="888888"/>
              </a:buClr>
              <a:buSzPts val="1600"/>
              <a:buNone/>
              <a:defRPr sz="1200">
                <a:solidFill>
                  <a:srgbClr val="888888"/>
                </a:solidFill>
              </a:defRPr>
            </a:lvl9pPr>
          </a:lstStyle>
          <a:p>
            <a:endParaRPr/>
          </a:p>
        </p:txBody>
      </p:sp>
      <p:sp>
        <p:nvSpPr>
          <p:cNvPr id="20" name="Google Shape;20;p135"/>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135"/>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35"/>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3"/>
        <p:cNvGrpSpPr/>
        <p:nvPr/>
      </p:nvGrpSpPr>
      <p:grpSpPr>
        <a:xfrm>
          <a:off x="0" y="0"/>
          <a:ext cx="0" cy="0"/>
          <a:chOff x="0" y="0"/>
          <a:chExt cx="0" cy="0"/>
        </a:xfrm>
      </p:grpSpPr>
      <p:sp>
        <p:nvSpPr>
          <p:cNvPr id="124" name="Google Shape;124;p121"/>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125" name="Google Shape;125;p1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6"/>
        <p:cNvGrpSpPr/>
        <p:nvPr/>
      </p:nvGrpSpPr>
      <p:grpSpPr>
        <a:xfrm>
          <a:off x="0" y="0"/>
          <a:ext cx="0" cy="0"/>
          <a:chOff x="0" y="0"/>
          <a:chExt cx="0" cy="0"/>
        </a:xfrm>
      </p:grpSpPr>
      <p:sp>
        <p:nvSpPr>
          <p:cNvPr id="127" name="Google Shape;127;p122"/>
          <p:cNvSpPr txBox="1">
            <a:spLocks noGrp="1"/>
          </p:cNvSpPr>
          <p:nvPr>
            <p:ph type="title" hasCustomPrompt="1"/>
          </p:nvPr>
        </p:nvSpPr>
        <p:spPr>
          <a:xfrm>
            <a:off x="311700" y="1039650"/>
            <a:ext cx="8520600" cy="2106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Clr>
                <a:schemeClr val="dk2"/>
              </a:buClr>
              <a:buSzPts val="14000"/>
              <a:buNone/>
              <a:defRPr sz="14000" b="1">
                <a:solidFill>
                  <a:schemeClr val="dk2"/>
                </a:solidFill>
              </a:defRPr>
            </a:lvl1pPr>
            <a:lvl2pPr lvl="1" algn="ctr">
              <a:lnSpc>
                <a:spcPct val="100000"/>
              </a:lnSpc>
              <a:spcBef>
                <a:spcPts val="0"/>
              </a:spcBef>
              <a:spcAft>
                <a:spcPts val="0"/>
              </a:spcAft>
              <a:buSzPts val="14000"/>
              <a:buNone/>
              <a:defRPr sz="14000" b="1"/>
            </a:lvl2pPr>
            <a:lvl3pPr lvl="2" algn="ctr">
              <a:lnSpc>
                <a:spcPct val="100000"/>
              </a:lnSpc>
              <a:spcBef>
                <a:spcPts val="0"/>
              </a:spcBef>
              <a:spcAft>
                <a:spcPts val="0"/>
              </a:spcAft>
              <a:buSzPts val="14000"/>
              <a:buNone/>
              <a:defRPr sz="14000" b="1"/>
            </a:lvl3pPr>
            <a:lvl4pPr lvl="3" algn="ctr">
              <a:lnSpc>
                <a:spcPct val="100000"/>
              </a:lnSpc>
              <a:spcBef>
                <a:spcPts val="0"/>
              </a:spcBef>
              <a:spcAft>
                <a:spcPts val="0"/>
              </a:spcAft>
              <a:buSzPts val="14000"/>
              <a:buNone/>
              <a:defRPr sz="14000" b="1"/>
            </a:lvl4pPr>
            <a:lvl5pPr lvl="4" algn="ctr">
              <a:lnSpc>
                <a:spcPct val="100000"/>
              </a:lnSpc>
              <a:spcBef>
                <a:spcPts val="0"/>
              </a:spcBef>
              <a:spcAft>
                <a:spcPts val="0"/>
              </a:spcAft>
              <a:buSzPts val="14000"/>
              <a:buNone/>
              <a:defRPr sz="14000" b="1"/>
            </a:lvl5pPr>
            <a:lvl6pPr lvl="5" algn="ctr">
              <a:lnSpc>
                <a:spcPct val="100000"/>
              </a:lnSpc>
              <a:spcBef>
                <a:spcPts val="0"/>
              </a:spcBef>
              <a:spcAft>
                <a:spcPts val="0"/>
              </a:spcAft>
              <a:buSzPts val="14000"/>
              <a:buNone/>
              <a:defRPr sz="14000" b="1"/>
            </a:lvl6pPr>
            <a:lvl7pPr lvl="6" algn="ctr">
              <a:lnSpc>
                <a:spcPct val="100000"/>
              </a:lnSpc>
              <a:spcBef>
                <a:spcPts val="0"/>
              </a:spcBef>
              <a:spcAft>
                <a:spcPts val="0"/>
              </a:spcAft>
              <a:buSzPts val="14000"/>
              <a:buNone/>
              <a:defRPr sz="14000" b="1"/>
            </a:lvl7pPr>
            <a:lvl8pPr lvl="7" algn="ctr">
              <a:lnSpc>
                <a:spcPct val="100000"/>
              </a:lnSpc>
              <a:spcBef>
                <a:spcPts val="0"/>
              </a:spcBef>
              <a:spcAft>
                <a:spcPts val="0"/>
              </a:spcAft>
              <a:buSzPts val="14000"/>
              <a:buNone/>
              <a:defRPr sz="14000" b="1"/>
            </a:lvl8pPr>
            <a:lvl9pPr lvl="8" algn="ctr">
              <a:lnSpc>
                <a:spcPct val="100000"/>
              </a:lnSpc>
              <a:spcBef>
                <a:spcPts val="0"/>
              </a:spcBef>
              <a:spcAft>
                <a:spcPts val="0"/>
              </a:spcAft>
              <a:buSzPts val="14000"/>
              <a:buNone/>
              <a:defRPr sz="14000" b="1"/>
            </a:lvl9pPr>
          </a:lstStyle>
          <a:p>
            <a:r>
              <a:t>xx%</a:t>
            </a:r>
          </a:p>
        </p:txBody>
      </p:sp>
      <p:sp>
        <p:nvSpPr>
          <p:cNvPr id="128" name="Google Shape;128;p122"/>
          <p:cNvSpPr txBox="1">
            <a:spLocks noGrp="1"/>
          </p:cNvSpPr>
          <p:nvPr>
            <p:ph type="body" idx="1"/>
          </p:nvPr>
        </p:nvSpPr>
        <p:spPr>
          <a:xfrm>
            <a:off x="311700" y="32284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129" name="Google Shape;129;p1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0"/>
        <p:cNvGrpSpPr/>
        <p:nvPr/>
      </p:nvGrpSpPr>
      <p:grpSpPr>
        <a:xfrm>
          <a:off x="0" y="0"/>
          <a:ext cx="0" cy="0"/>
          <a:chOff x="0" y="0"/>
          <a:chExt cx="0" cy="0"/>
        </a:xfrm>
      </p:grpSpPr>
      <p:sp>
        <p:nvSpPr>
          <p:cNvPr id="131" name="Google Shape;131;p1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6"/>
        <p:cNvGrpSpPr/>
        <p:nvPr/>
      </p:nvGrpSpPr>
      <p:grpSpPr>
        <a:xfrm>
          <a:off x="0" y="0"/>
          <a:ext cx="0" cy="0"/>
          <a:chOff x="0" y="0"/>
          <a:chExt cx="0" cy="0"/>
        </a:xfrm>
      </p:grpSpPr>
      <p:sp>
        <p:nvSpPr>
          <p:cNvPr id="137" name="Google Shape;137;p10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8"/>
        <p:cNvGrpSpPr/>
        <p:nvPr/>
      </p:nvGrpSpPr>
      <p:grpSpPr>
        <a:xfrm>
          <a:off x="0" y="0"/>
          <a:ext cx="0" cy="0"/>
          <a:chOff x="0" y="0"/>
          <a:chExt cx="0" cy="0"/>
        </a:xfrm>
      </p:grpSpPr>
      <p:sp>
        <p:nvSpPr>
          <p:cNvPr id="139" name="Google Shape;139;p12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140" name="Google Shape;140;p12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41" name="Google Shape;141;p1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2"/>
        <p:cNvGrpSpPr/>
        <p:nvPr/>
      </p:nvGrpSpPr>
      <p:grpSpPr>
        <a:xfrm>
          <a:off x="0" y="0"/>
          <a:ext cx="0" cy="0"/>
          <a:chOff x="0" y="0"/>
          <a:chExt cx="0" cy="0"/>
        </a:xfrm>
      </p:grpSpPr>
      <p:sp>
        <p:nvSpPr>
          <p:cNvPr id="143" name="Google Shape;143;p12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44" name="Google Shape;144;p1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5"/>
        <p:cNvGrpSpPr/>
        <p:nvPr/>
      </p:nvGrpSpPr>
      <p:grpSpPr>
        <a:xfrm>
          <a:off x="0" y="0"/>
          <a:ext cx="0" cy="0"/>
          <a:chOff x="0" y="0"/>
          <a:chExt cx="0" cy="0"/>
        </a:xfrm>
      </p:grpSpPr>
      <p:sp>
        <p:nvSpPr>
          <p:cNvPr id="146" name="Google Shape;146;p12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47" name="Google Shape;147;p1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48" name="Google Shape;148;p1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49"/>
        <p:cNvGrpSpPr/>
        <p:nvPr/>
      </p:nvGrpSpPr>
      <p:grpSpPr>
        <a:xfrm>
          <a:off x="0" y="0"/>
          <a:ext cx="0" cy="0"/>
          <a:chOff x="0" y="0"/>
          <a:chExt cx="0" cy="0"/>
        </a:xfrm>
      </p:grpSpPr>
      <p:sp>
        <p:nvSpPr>
          <p:cNvPr id="150" name="Google Shape;150;p12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1" name="Google Shape;151;p127"/>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52" name="Google Shape;152;p127"/>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53" name="Google Shape;153;p1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54"/>
        <p:cNvGrpSpPr/>
        <p:nvPr/>
      </p:nvGrpSpPr>
      <p:grpSpPr>
        <a:xfrm>
          <a:off x="0" y="0"/>
          <a:ext cx="0" cy="0"/>
          <a:chOff x="0" y="0"/>
          <a:chExt cx="0" cy="0"/>
        </a:xfrm>
      </p:grpSpPr>
      <p:sp>
        <p:nvSpPr>
          <p:cNvPr id="155" name="Google Shape;155;p12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56" name="Google Shape;156;p1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57"/>
        <p:cNvGrpSpPr/>
        <p:nvPr/>
      </p:nvGrpSpPr>
      <p:grpSpPr>
        <a:xfrm>
          <a:off x="0" y="0"/>
          <a:ext cx="0" cy="0"/>
          <a:chOff x="0" y="0"/>
          <a:chExt cx="0" cy="0"/>
        </a:xfrm>
      </p:grpSpPr>
      <p:sp>
        <p:nvSpPr>
          <p:cNvPr id="158" name="Google Shape;158;p12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59" name="Google Shape;159;p12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60" name="Google Shape;160;p1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
        <p:cNvGrpSpPr/>
        <p:nvPr/>
      </p:nvGrpSpPr>
      <p:grpSpPr>
        <a:xfrm>
          <a:off x="0" y="0"/>
          <a:ext cx="0" cy="0"/>
          <a:chOff x="0" y="0"/>
          <a:chExt cx="0" cy="0"/>
        </a:xfrm>
      </p:grpSpPr>
      <p:sp>
        <p:nvSpPr>
          <p:cNvPr id="24" name="Google Shape;24;p136"/>
          <p:cNvSpPr txBox="1">
            <a:spLocks noGrp="1"/>
          </p:cNvSpPr>
          <p:nvPr>
            <p:ph type="title"/>
          </p:nvPr>
        </p:nvSpPr>
        <p:spPr>
          <a:xfrm>
            <a:off x="628650" y="273845"/>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6"/>
          <p:cNvSpPr txBox="1">
            <a:spLocks noGrp="1"/>
          </p:cNvSpPr>
          <p:nvPr>
            <p:ph type="body" idx="1"/>
          </p:nvPr>
        </p:nvSpPr>
        <p:spPr>
          <a:xfrm>
            <a:off x="628650" y="1369219"/>
            <a:ext cx="38862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6" name="Google Shape;26;p136"/>
          <p:cNvSpPr txBox="1">
            <a:spLocks noGrp="1"/>
          </p:cNvSpPr>
          <p:nvPr>
            <p:ph type="body" idx="2"/>
          </p:nvPr>
        </p:nvSpPr>
        <p:spPr>
          <a:xfrm>
            <a:off x="4629150" y="1369219"/>
            <a:ext cx="3886200" cy="3263504"/>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7" name="Google Shape;27;p136"/>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136"/>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36"/>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61"/>
        <p:cNvGrpSpPr/>
        <p:nvPr/>
      </p:nvGrpSpPr>
      <p:grpSpPr>
        <a:xfrm>
          <a:off x="0" y="0"/>
          <a:ext cx="0" cy="0"/>
          <a:chOff x="0" y="0"/>
          <a:chExt cx="0" cy="0"/>
        </a:xfrm>
      </p:grpSpPr>
      <p:sp>
        <p:nvSpPr>
          <p:cNvPr id="162" name="Google Shape;162;p13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63" name="Google Shape;163;p1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64"/>
        <p:cNvGrpSpPr/>
        <p:nvPr/>
      </p:nvGrpSpPr>
      <p:grpSpPr>
        <a:xfrm>
          <a:off x="0" y="0"/>
          <a:ext cx="0" cy="0"/>
          <a:chOff x="0" y="0"/>
          <a:chExt cx="0" cy="0"/>
        </a:xfrm>
      </p:grpSpPr>
      <p:sp>
        <p:nvSpPr>
          <p:cNvPr id="165" name="Google Shape;165;p13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p13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167" name="Google Shape;167;p13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68" name="Google Shape;168;p13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69" name="Google Shape;169;p1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70"/>
        <p:cNvGrpSpPr/>
        <p:nvPr/>
      </p:nvGrpSpPr>
      <p:grpSpPr>
        <a:xfrm>
          <a:off x="0" y="0"/>
          <a:ext cx="0" cy="0"/>
          <a:chOff x="0" y="0"/>
          <a:chExt cx="0" cy="0"/>
        </a:xfrm>
      </p:grpSpPr>
      <p:sp>
        <p:nvSpPr>
          <p:cNvPr id="171" name="Google Shape;171;p13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172" name="Google Shape;172;p13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73"/>
        <p:cNvGrpSpPr/>
        <p:nvPr/>
      </p:nvGrpSpPr>
      <p:grpSpPr>
        <a:xfrm>
          <a:off x="0" y="0"/>
          <a:ext cx="0" cy="0"/>
          <a:chOff x="0" y="0"/>
          <a:chExt cx="0" cy="0"/>
        </a:xfrm>
      </p:grpSpPr>
      <p:sp>
        <p:nvSpPr>
          <p:cNvPr id="174" name="Google Shape;174;p13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75" name="Google Shape;175;p13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176" name="Google Shape;176;p13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77"/>
        <p:cNvGrpSpPr/>
        <p:nvPr/>
      </p:nvGrpSpPr>
      <p:grpSpPr>
        <a:xfrm>
          <a:off x="0" y="0"/>
          <a:ext cx="0" cy="0"/>
          <a:chOff x="0" y="0"/>
          <a:chExt cx="0" cy="0"/>
        </a:xfrm>
      </p:grpSpPr>
      <p:sp>
        <p:nvSpPr>
          <p:cNvPr id="178" name="Google Shape;178;p1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79" name="Google Shape;179;p1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180" name="Google Shape;180;p1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1" name="Google Shape;181;p1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2" name="Google Shape;182;p1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0"/>
        <p:cNvGrpSpPr/>
        <p:nvPr/>
      </p:nvGrpSpPr>
      <p:grpSpPr>
        <a:xfrm>
          <a:off x="0" y="0"/>
          <a:ext cx="0" cy="0"/>
          <a:chOff x="0" y="0"/>
          <a:chExt cx="0" cy="0"/>
        </a:xfrm>
      </p:grpSpPr>
      <p:sp>
        <p:nvSpPr>
          <p:cNvPr id="31" name="Google Shape;31;p137"/>
          <p:cNvSpPr txBox="1">
            <a:spLocks noGrp="1"/>
          </p:cNvSpPr>
          <p:nvPr>
            <p:ph type="title"/>
          </p:nvPr>
        </p:nvSpPr>
        <p:spPr>
          <a:xfrm>
            <a:off x="629841" y="273845"/>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137"/>
          <p:cNvSpPr txBox="1">
            <a:spLocks noGrp="1"/>
          </p:cNvSpPr>
          <p:nvPr>
            <p:ph type="body" idx="1"/>
          </p:nvPr>
        </p:nvSpPr>
        <p:spPr>
          <a:xfrm>
            <a:off x="629842" y="1260872"/>
            <a:ext cx="3868340" cy="617934"/>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2400"/>
              <a:buNone/>
              <a:defRPr sz="1800" b="1"/>
            </a:lvl1pPr>
            <a:lvl2pPr marL="914400" lvl="1" indent="-228600" algn="l">
              <a:lnSpc>
                <a:spcPct val="90000"/>
              </a:lnSpc>
              <a:spcBef>
                <a:spcPts val="375"/>
              </a:spcBef>
              <a:spcAft>
                <a:spcPts val="0"/>
              </a:spcAft>
              <a:buClr>
                <a:schemeClr val="dk1"/>
              </a:buClr>
              <a:buSzPts val="2000"/>
              <a:buNone/>
              <a:defRPr sz="1500" b="1"/>
            </a:lvl2pPr>
            <a:lvl3pPr marL="1371600" lvl="2" indent="-228600" algn="l">
              <a:lnSpc>
                <a:spcPct val="90000"/>
              </a:lnSpc>
              <a:spcBef>
                <a:spcPts val="375"/>
              </a:spcBef>
              <a:spcAft>
                <a:spcPts val="0"/>
              </a:spcAft>
              <a:buClr>
                <a:schemeClr val="dk1"/>
              </a:buClr>
              <a:buSzPts val="1800"/>
              <a:buNone/>
              <a:defRPr sz="1350" b="1"/>
            </a:lvl3pPr>
            <a:lvl4pPr marL="1828800" lvl="3" indent="-228600" algn="l">
              <a:lnSpc>
                <a:spcPct val="90000"/>
              </a:lnSpc>
              <a:spcBef>
                <a:spcPts val="375"/>
              </a:spcBef>
              <a:spcAft>
                <a:spcPts val="0"/>
              </a:spcAft>
              <a:buClr>
                <a:schemeClr val="dk1"/>
              </a:buClr>
              <a:buSzPts val="1600"/>
              <a:buNone/>
              <a:defRPr sz="1200" b="1"/>
            </a:lvl4pPr>
            <a:lvl5pPr marL="2286000" lvl="4" indent="-228600" algn="l">
              <a:lnSpc>
                <a:spcPct val="90000"/>
              </a:lnSpc>
              <a:spcBef>
                <a:spcPts val="375"/>
              </a:spcBef>
              <a:spcAft>
                <a:spcPts val="0"/>
              </a:spcAft>
              <a:buClr>
                <a:schemeClr val="dk1"/>
              </a:buClr>
              <a:buSzPts val="1600"/>
              <a:buNone/>
              <a:defRPr sz="1200" b="1"/>
            </a:lvl5pPr>
            <a:lvl6pPr marL="2743200" lvl="5" indent="-228600" algn="l">
              <a:lnSpc>
                <a:spcPct val="90000"/>
              </a:lnSpc>
              <a:spcBef>
                <a:spcPts val="375"/>
              </a:spcBef>
              <a:spcAft>
                <a:spcPts val="0"/>
              </a:spcAft>
              <a:buClr>
                <a:schemeClr val="dk1"/>
              </a:buClr>
              <a:buSzPts val="1600"/>
              <a:buNone/>
              <a:defRPr sz="1200" b="1"/>
            </a:lvl6pPr>
            <a:lvl7pPr marL="3200400" lvl="6" indent="-228600" algn="l">
              <a:lnSpc>
                <a:spcPct val="90000"/>
              </a:lnSpc>
              <a:spcBef>
                <a:spcPts val="375"/>
              </a:spcBef>
              <a:spcAft>
                <a:spcPts val="0"/>
              </a:spcAft>
              <a:buClr>
                <a:schemeClr val="dk1"/>
              </a:buClr>
              <a:buSzPts val="1600"/>
              <a:buNone/>
              <a:defRPr sz="1200" b="1"/>
            </a:lvl7pPr>
            <a:lvl8pPr marL="3657600" lvl="7" indent="-228600" algn="l">
              <a:lnSpc>
                <a:spcPct val="90000"/>
              </a:lnSpc>
              <a:spcBef>
                <a:spcPts val="375"/>
              </a:spcBef>
              <a:spcAft>
                <a:spcPts val="0"/>
              </a:spcAft>
              <a:buClr>
                <a:schemeClr val="dk1"/>
              </a:buClr>
              <a:buSzPts val="1600"/>
              <a:buNone/>
              <a:defRPr sz="1200" b="1"/>
            </a:lvl8pPr>
            <a:lvl9pPr marL="4114800" lvl="8" indent="-228600" algn="l">
              <a:lnSpc>
                <a:spcPct val="90000"/>
              </a:lnSpc>
              <a:spcBef>
                <a:spcPts val="375"/>
              </a:spcBef>
              <a:spcAft>
                <a:spcPts val="0"/>
              </a:spcAft>
              <a:buClr>
                <a:schemeClr val="dk1"/>
              </a:buClr>
              <a:buSzPts val="1600"/>
              <a:buNone/>
              <a:defRPr sz="1200" b="1"/>
            </a:lvl9pPr>
          </a:lstStyle>
          <a:p>
            <a:endParaRPr/>
          </a:p>
        </p:txBody>
      </p:sp>
      <p:sp>
        <p:nvSpPr>
          <p:cNvPr id="33" name="Google Shape;33;p137"/>
          <p:cNvSpPr txBox="1">
            <a:spLocks noGrp="1"/>
          </p:cNvSpPr>
          <p:nvPr>
            <p:ph type="body" idx="2"/>
          </p:nvPr>
        </p:nvSpPr>
        <p:spPr>
          <a:xfrm>
            <a:off x="629842" y="1878806"/>
            <a:ext cx="3868340" cy="276344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4" name="Google Shape;34;p137"/>
          <p:cNvSpPr txBox="1">
            <a:spLocks noGrp="1"/>
          </p:cNvSpPr>
          <p:nvPr>
            <p:ph type="body" idx="3"/>
          </p:nvPr>
        </p:nvSpPr>
        <p:spPr>
          <a:xfrm>
            <a:off x="4629151" y="1260872"/>
            <a:ext cx="3887391" cy="617934"/>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2400"/>
              <a:buNone/>
              <a:defRPr sz="1800" b="1"/>
            </a:lvl1pPr>
            <a:lvl2pPr marL="914400" lvl="1" indent="-228600" algn="l">
              <a:lnSpc>
                <a:spcPct val="90000"/>
              </a:lnSpc>
              <a:spcBef>
                <a:spcPts val="375"/>
              </a:spcBef>
              <a:spcAft>
                <a:spcPts val="0"/>
              </a:spcAft>
              <a:buClr>
                <a:schemeClr val="dk1"/>
              </a:buClr>
              <a:buSzPts val="2000"/>
              <a:buNone/>
              <a:defRPr sz="1500" b="1"/>
            </a:lvl2pPr>
            <a:lvl3pPr marL="1371600" lvl="2" indent="-228600" algn="l">
              <a:lnSpc>
                <a:spcPct val="90000"/>
              </a:lnSpc>
              <a:spcBef>
                <a:spcPts val="375"/>
              </a:spcBef>
              <a:spcAft>
                <a:spcPts val="0"/>
              </a:spcAft>
              <a:buClr>
                <a:schemeClr val="dk1"/>
              </a:buClr>
              <a:buSzPts val="1800"/>
              <a:buNone/>
              <a:defRPr sz="1350" b="1"/>
            </a:lvl3pPr>
            <a:lvl4pPr marL="1828800" lvl="3" indent="-228600" algn="l">
              <a:lnSpc>
                <a:spcPct val="90000"/>
              </a:lnSpc>
              <a:spcBef>
                <a:spcPts val="375"/>
              </a:spcBef>
              <a:spcAft>
                <a:spcPts val="0"/>
              </a:spcAft>
              <a:buClr>
                <a:schemeClr val="dk1"/>
              </a:buClr>
              <a:buSzPts val="1600"/>
              <a:buNone/>
              <a:defRPr sz="1200" b="1"/>
            </a:lvl4pPr>
            <a:lvl5pPr marL="2286000" lvl="4" indent="-228600" algn="l">
              <a:lnSpc>
                <a:spcPct val="90000"/>
              </a:lnSpc>
              <a:spcBef>
                <a:spcPts val="375"/>
              </a:spcBef>
              <a:spcAft>
                <a:spcPts val="0"/>
              </a:spcAft>
              <a:buClr>
                <a:schemeClr val="dk1"/>
              </a:buClr>
              <a:buSzPts val="1600"/>
              <a:buNone/>
              <a:defRPr sz="1200" b="1"/>
            </a:lvl5pPr>
            <a:lvl6pPr marL="2743200" lvl="5" indent="-228600" algn="l">
              <a:lnSpc>
                <a:spcPct val="90000"/>
              </a:lnSpc>
              <a:spcBef>
                <a:spcPts val="375"/>
              </a:spcBef>
              <a:spcAft>
                <a:spcPts val="0"/>
              </a:spcAft>
              <a:buClr>
                <a:schemeClr val="dk1"/>
              </a:buClr>
              <a:buSzPts val="1600"/>
              <a:buNone/>
              <a:defRPr sz="1200" b="1"/>
            </a:lvl6pPr>
            <a:lvl7pPr marL="3200400" lvl="6" indent="-228600" algn="l">
              <a:lnSpc>
                <a:spcPct val="90000"/>
              </a:lnSpc>
              <a:spcBef>
                <a:spcPts val="375"/>
              </a:spcBef>
              <a:spcAft>
                <a:spcPts val="0"/>
              </a:spcAft>
              <a:buClr>
                <a:schemeClr val="dk1"/>
              </a:buClr>
              <a:buSzPts val="1600"/>
              <a:buNone/>
              <a:defRPr sz="1200" b="1"/>
            </a:lvl7pPr>
            <a:lvl8pPr marL="3657600" lvl="7" indent="-228600" algn="l">
              <a:lnSpc>
                <a:spcPct val="90000"/>
              </a:lnSpc>
              <a:spcBef>
                <a:spcPts val="375"/>
              </a:spcBef>
              <a:spcAft>
                <a:spcPts val="0"/>
              </a:spcAft>
              <a:buClr>
                <a:schemeClr val="dk1"/>
              </a:buClr>
              <a:buSzPts val="1600"/>
              <a:buNone/>
              <a:defRPr sz="1200" b="1"/>
            </a:lvl8pPr>
            <a:lvl9pPr marL="4114800" lvl="8" indent="-228600" algn="l">
              <a:lnSpc>
                <a:spcPct val="90000"/>
              </a:lnSpc>
              <a:spcBef>
                <a:spcPts val="375"/>
              </a:spcBef>
              <a:spcAft>
                <a:spcPts val="0"/>
              </a:spcAft>
              <a:buClr>
                <a:schemeClr val="dk1"/>
              </a:buClr>
              <a:buSzPts val="1600"/>
              <a:buNone/>
              <a:defRPr sz="1200" b="1"/>
            </a:lvl9pPr>
          </a:lstStyle>
          <a:p>
            <a:endParaRPr/>
          </a:p>
        </p:txBody>
      </p:sp>
      <p:sp>
        <p:nvSpPr>
          <p:cNvPr id="35" name="Google Shape;35;p137"/>
          <p:cNvSpPr txBox="1">
            <a:spLocks noGrp="1"/>
          </p:cNvSpPr>
          <p:nvPr>
            <p:ph type="body" idx="4"/>
          </p:nvPr>
        </p:nvSpPr>
        <p:spPr>
          <a:xfrm>
            <a:off x="4629151" y="1878806"/>
            <a:ext cx="3887391" cy="276344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36" name="Google Shape;36;p137"/>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 name="Google Shape;37;p137"/>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137"/>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9"/>
        <p:cNvGrpSpPr/>
        <p:nvPr/>
      </p:nvGrpSpPr>
      <p:grpSpPr>
        <a:xfrm>
          <a:off x="0" y="0"/>
          <a:ext cx="0" cy="0"/>
          <a:chOff x="0" y="0"/>
          <a:chExt cx="0" cy="0"/>
        </a:xfrm>
      </p:grpSpPr>
      <p:sp>
        <p:nvSpPr>
          <p:cNvPr id="40" name="Google Shape;40;p138"/>
          <p:cNvSpPr txBox="1">
            <a:spLocks noGrp="1"/>
          </p:cNvSpPr>
          <p:nvPr>
            <p:ph type="title"/>
          </p:nvPr>
        </p:nvSpPr>
        <p:spPr>
          <a:xfrm>
            <a:off x="628650" y="273845"/>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138"/>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38"/>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38"/>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44"/>
        <p:cNvGrpSpPr/>
        <p:nvPr/>
      </p:nvGrpSpPr>
      <p:grpSpPr>
        <a:xfrm>
          <a:off x="0" y="0"/>
          <a:ext cx="0" cy="0"/>
          <a:chOff x="0" y="0"/>
          <a:chExt cx="0" cy="0"/>
        </a:xfrm>
      </p:grpSpPr>
      <p:sp>
        <p:nvSpPr>
          <p:cNvPr id="45" name="Google Shape;45;p139"/>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39"/>
          <p:cNvSpPr txBox="1">
            <a:spLocks noGrp="1"/>
          </p:cNvSpPr>
          <p:nvPr>
            <p:ph type="body" idx="1"/>
          </p:nvPr>
        </p:nvSpPr>
        <p:spPr>
          <a:xfrm>
            <a:off x="3887391" y="740570"/>
            <a:ext cx="4629150" cy="3655219"/>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750"/>
              </a:spcBef>
              <a:spcAft>
                <a:spcPts val="0"/>
              </a:spcAft>
              <a:buClr>
                <a:schemeClr val="dk1"/>
              </a:buClr>
              <a:buSzPts val="3200"/>
              <a:buChar char="•"/>
              <a:defRPr sz="2400"/>
            </a:lvl1pPr>
            <a:lvl2pPr marL="914400" lvl="1" indent="-406400" algn="l">
              <a:lnSpc>
                <a:spcPct val="90000"/>
              </a:lnSpc>
              <a:spcBef>
                <a:spcPts val="375"/>
              </a:spcBef>
              <a:spcAft>
                <a:spcPts val="0"/>
              </a:spcAft>
              <a:buClr>
                <a:schemeClr val="dk1"/>
              </a:buClr>
              <a:buSzPts val="2800"/>
              <a:buChar char="•"/>
              <a:defRPr sz="2100"/>
            </a:lvl2pPr>
            <a:lvl3pPr marL="1371600" lvl="2" indent="-381000" algn="l">
              <a:lnSpc>
                <a:spcPct val="90000"/>
              </a:lnSpc>
              <a:spcBef>
                <a:spcPts val="375"/>
              </a:spcBef>
              <a:spcAft>
                <a:spcPts val="0"/>
              </a:spcAft>
              <a:buClr>
                <a:schemeClr val="dk1"/>
              </a:buClr>
              <a:buSzPts val="2400"/>
              <a:buChar char="•"/>
              <a:defRPr sz="1800"/>
            </a:lvl3pPr>
            <a:lvl4pPr marL="1828800" lvl="3" indent="-355600" algn="l">
              <a:lnSpc>
                <a:spcPct val="90000"/>
              </a:lnSpc>
              <a:spcBef>
                <a:spcPts val="375"/>
              </a:spcBef>
              <a:spcAft>
                <a:spcPts val="0"/>
              </a:spcAft>
              <a:buClr>
                <a:schemeClr val="dk1"/>
              </a:buClr>
              <a:buSzPts val="2000"/>
              <a:buChar char="•"/>
              <a:defRPr sz="1500"/>
            </a:lvl4pPr>
            <a:lvl5pPr marL="2286000" lvl="4" indent="-355600" algn="l">
              <a:lnSpc>
                <a:spcPct val="90000"/>
              </a:lnSpc>
              <a:spcBef>
                <a:spcPts val="375"/>
              </a:spcBef>
              <a:spcAft>
                <a:spcPts val="0"/>
              </a:spcAft>
              <a:buClr>
                <a:schemeClr val="dk1"/>
              </a:buClr>
              <a:buSzPts val="2000"/>
              <a:buChar char="•"/>
              <a:defRPr sz="1500"/>
            </a:lvl5pPr>
            <a:lvl6pPr marL="2743200" lvl="5" indent="-355600" algn="l">
              <a:lnSpc>
                <a:spcPct val="90000"/>
              </a:lnSpc>
              <a:spcBef>
                <a:spcPts val="375"/>
              </a:spcBef>
              <a:spcAft>
                <a:spcPts val="0"/>
              </a:spcAft>
              <a:buClr>
                <a:schemeClr val="dk1"/>
              </a:buClr>
              <a:buSzPts val="2000"/>
              <a:buChar char="•"/>
              <a:defRPr sz="1500"/>
            </a:lvl6pPr>
            <a:lvl7pPr marL="3200400" lvl="6" indent="-355600" algn="l">
              <a:lnSpc>
                <a:spcPct val="90000"/>
              </a:lnSpc>
              <a:spcBef>
                <a:spcPts val="375"/>
              </a:spcBef>
              <a:spcAft>
                <a:spcPts val="0"/>
              </a:spcAft>
              <a:buClr>
                <a:schemeClr val="dk1"/>
              </a:buClr>
              <a:buSzPts val="2000"/>
              <a:buChar char="•"/>
              <a:defRPr sz="1500"/>
            </a:lvl7pPr>
            <a:lvl8pPr marL="3657600" lvl="7" indent="-355600" algn="l">
              <a:lnSpc>
                <a:spcPct val="90000"/>
              </a:lnSpc>
              <a:spcBef>
                <a:spcPts val="375"/>
              </a:spcBef>
              <a:spcAft>
                <a:spcPts val="0"/>
              </a:spcAft>
              <a:buClr>
                <a:schemeClr val="dk1"/>
              </a:buClr>
              <a:buSzPts val="2000"/>
              <a:buChar char="•"/>
              <a:defRPr sz="1500"/>
            </a:lvl8pPr>
            <a:lvl9pPr marL="4114800" lvl="8" indent="-355600" algn="l">
              <a:lnSpc>
                <a:spcPct val="90000"/>
              </a:lnSpc>
              <a:spcBef>
                <a:spcPts val="375"/>
              </a:spcBef>
              <a:spcAft>
                <a:spcPts val="0"/>
              </a:spcAft>
              <a:buClr>
                <a:schemeClr val="dk1"/>
              </a:buClr>
              <a:buSzPts val="2000"/>
              <a:buChar char="•"/>
              <a:defRPr sz="1500"/>
            </a:lvl9pPr>
          </a:lstStyle>
          <a:p>
            <a:endParaRPr/>
          </a:p>
        </p:txBody>
      </p:sp>
      <p:sp>
        <p:nvSpPr>
          <p:cNvPr id="47" name="Google Shape;47;p139"/>
          <p:cNvSpPr txBox="1">
            <a:spLocks noGrp="1"/>
          </p:cNvSpPr>
          <p:nvPr>
            <p:ph type="body" idx="2"/>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600"/>
              <a:buNone/>
              <a:defRPr sz="1200"/>
            </a:lvl1pPr>
            <a:lvl2pPr marL="914400" lvl="1" indent="-228600" algn="l">
              <a:lnSpc>
                <a:spcPct val="90000"/>
              </a:lnSpc>
              <a:spcBef>
                <a:spcPts val="375"/>
              </a:spcBef>
              <a:spcAft>
                <a:spcPts val="0"/>
              </a:spcAft>
              <a:buClr>
                <a:schemeClr val="dk1"/>
              </a:buClr>
              <a:buSzPts val="1400"/>
              <a:buNone/>
              <a:defRPr sz="1050"/>
            </a:lvl2pPr>
            <a:lvl3pPr marL="1371600" lvl="2" indent="-228600" algn="l">
              <a:lnSpc>
                <a:spcPct val="90000"/>
              </a:lnSpc>
              <a:spcBef>
                <a:spcPts val="375"/>
              </a:spcBef>
              <a:spcAft>
                <a:spcPts val="0"/>
              </a:spcAft>
              <a:buClr>
                <a:schemeClr val="dk1"/>
              </a:buClr>
              <a:buSzPts val="1200"/>
              <a:buNone/>
              <a:defRPr sz="900"/>
            </a:lvl3pPr>
            <a:lvl4pPr marL="1828800" lvl="3" indent="-228600" algn="l">
              <a:lnSpc>
                <a:spcPct val="90000"/>
              </a:lnSpc>
              <a:spcBef>
                <a:spcPts val="375"/>
              </a:spcBef>
              <a:spcAft>
                <a:spcPts val="0"/>
              </a:spcAft>
              <a:buClr>
                <a:schemeClr val="dk1"/>
              </a:buClr>
              <a:buSzPts val="1000"/>
              <a:buNone/>
              <a:defRPr sz="750"/>
            </a:lvl4pPr>
            <a:lvl5pPr marL="2286000" lvl="4" indent="-228600" algn="l">
              <a:lnSpc>
                <a:spcPct val="90000"/>
              </a:lnSpc>
              <a:spcBef>
                <a:spcPts val="375"/>
              </a:spcBef>
              <a:spcAft>
                <a:spcPts val="0"/>
              </a:spcAft>
              <a:buClr>
                <a:schemeClr val="dk1"/>
              </a:buClr>
              <a:buSzPts val="1000"/>
              <a:buNone/>
              <a:defRPr sz="750"/>
            </a:lvl5pPr>
            <a:lvl6pPr marL="2743200" lvl="5" indent="-228600" algn="l">
              <a:lnSpc>
                <a:spcPct val="90000"/>
              </a:lnSpc>
              <a:spcBef>
                <a:spcPts val="375"/>
              </a:spcBef>
              <a:spcAft>
                <a:spcPts val="0"/>
              </a:spcAft>
              <a:buClr>
                <a:schemeClr val="dk1"/>
              </a:buClr>
              <a:buSzPts val="1000"/>
              <a:buNone/>
              <a:defRPr sz="750"/>
            </a:lvl6pPr>
            <a:lvl7pPr marL="3200400" lvl="6" indent="-228600" algn="l">
              <a:lnSpc>
                <a:spcPct val="90000"/>
              </a:lnSpc>
              <a:spcBef>
                <a:spcPts val="375"/>
              </a:spcBef>
              <a:spcAft>
                <a:spcPts val="0"/>
              </a:spcAft>
              <a:buClr>
                <a:schemeClr val="dk1"/>
              </a:buClr>
              <a:buSzPts val="1000"/>
              <a:buNone/>
              <a:defRPr sz="750"/>
            </a:lvl7pPr>
            <a:lvl8pPr marL="3657600" lvl="7" indent="-228600" algn="l">
              <a:lnSpc>
                <a:spcPct val="90000"/>
              </a:lnSpc>
              <a:spcBef>
                <a:spcPts val="375"/>
              </a:spcBef>
              <a:spcAft>
                <a:spcPts val="0"/>
              </a:spcAft>
              <a:buClr>
                <a:schemeClr val="dk1"/>
              </a:buClr>
              <a:buSzPts val="1000"/>
              <a:buNone/>
              <a:defRPr sz="750"/>
            </a:lvl8pPr>
            <a:lvl9pPr marL="4114800" lvl="8" indent="-228600" algn="l">
              <a:lnSpc>
                <a:spcPct val="90000"/>
              </a:lnSpc>
              <a:spcBef>
                <a:spcPts val="375"/>
              </a:spcBef>
              <a:spcAft>
                <a:spcPts val="0"/>
              </a:spcAft>
              <a:buClr>
                <a:schemeClr val="dk1"/>
              </a:buClr>
              <a:buSzPts val="1000"/>
              <a:buNone/>
              <a:defRPr sz="750"/>
            </a:lvl9pPr>
          </a:lstStyle>
          <a:p>
            <a:endParaRPr/>
          </a:p>
        </p:txBody>
      </p:sp>
      <p:sp>
        <p:nvSpPr>
          <p:cNvPr id="48" name="Google Shape;48;p139"/>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139"/>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139"/>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1"/>
        <p:cNvGrpSpPr/>
        <p:nvPr/>
      </p:nvGrpSpPr>
      <p:grpSpPr>
        <a:xfrm>
          <a:off x="0" y="0"/>
          <a:ext cx="0" cy="0"/>
          <a:chOff x="0" y="0"/>
          <a:chExt cx="0" cy="0"/>
        </a:xfrm>
      </p:grpSpPr>
      <p:sp>
        <p:nvSpPr>
          <p:cNvPr id="52" name="Google Shape;52;p140"/>
          <p:cNvSpPr txBox="1">
            <a:spLocks noGrp="1"/>
          </p:cNvSpPr>
          <p:nvPr>
            <p:ph type="title"/>
          </p:nvPr>
        </p:nvSpPr>
        <p:spPr>
          <a:xfrm>
            <a:off x="629841" y="342900"/>
            <a:ext cx="2949178" cy="120015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140"/>
          <p:cNvSpPr>
            <a:spLocks noGrp="1"/>
          </p:cNvSpPr>
          <p:nvPr>
            <p:ph type="pic" idx="2"/>
          </p:nvPr>
        </p:nvSpPr>
        <p:spPr>
          <a:xfrm>
            <a:off x="3887391" y="740570"/>
            <a:ext cx="4629150" cy="3655219"/>
          </a:xfrm>
          <a:prstGeom prst="rect">
            <a:avLst/>
          </a:prstGeom>
          <a:noFill/>
          <a:ln>
            <a:noFill/>
          </a:ln>
        </p:spPr>
      </p:sp>
      <p:sp>
        <p:nvSpPr>
          <p:cNvPr id="54" name="Google Shape;54;p140"/>
          <p:cNvSpPr txBox="1">
            <a:spLocks noGrp="1"/>
          </p:cNvSpPr>
          <p:nvPr>
            <p:ph type="body" idx="1"/>
          </p:nvPr>
        </p:nvSpPr>
        <p:spPr>
          <a:xfrm>
            <a:off x="629841" y="1543050"/>
            <a:ext cx="2949178" cy="285869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600"/>
              <a:buNone/>
              <a:defRPr sz="1200"/>
            </a:lvl1pPr>
            <a:lvl2pPr marL="914400" lvl="1" indent="-228600" algn="l">
              <a:lnSpc>
                <a:spcPct val="90000"/>
              </a:lnSpc>
              <a:spcBef>
                <a:spcPts val="375"/>
              </a:spcBef>
              <a:spcAft>
                <a:spcPts val="0"/>
              </a:spcAft>
              <a:buClr>
                <a:schemeClr val="dk1"/>
              </a:buClr>
              <a:buSzPts val="1400"/>
              <a:buNone/>
              <a:defRPr sz="1050"/>
            </a:lvl2pPr>
            <a:lvl3pPr marL="1371600" lvl="2" indent="-228600" algn="l">
              <a:lnSpc>
                <a:spcPct val="90000"/>
              </a:lnSpc>
              <a:spcBef>
                <a:spcPts val="375"/>
              </a:spcBef>
              <a:spcAft>
                <a:spcPts val="0"/>
              </a:spcAft>
              <a:buClr>
                <a:schemeClr val="dk1"/>
              </a:buClr>
              <a:buSzPts val="1200"/>
              <a:buNone/>
              <a:defRPr sz="900"/>
            </a:lvl3pPr>
            <a:lvl4pPr marL="1828800" lvl="3" indent="-228600" algn="l">
              <a:lnSpc>
                <a:spcPct val="90000"/>
              </a:lnSpc>
              <a:spcBef>
                <a:spcPts val="375"/>
              </a:spcBef>
              <a:spcAft>
                <a:spcPts val="0"/>
              </a:spcAft>
              <a:buClr>
                <a:schemeClr val="dk1"/>
              </a:buClr>
              <a:buSzPts val="1000"/>
              <a:buNone/>
              <a:defRPr sz="750"/>
            </a:lvl4pPr>
            <a:lvl5pPr marL="2286000" lvl="4" indent="-228600" algn="l">
              <a:lnSpc>
                <a:spcPct val="90000"/>
              </a:lnSpc>
              <a:spcBef>
                <a:spcPts val="375"/>
              </a:spcBef>
              <a:spcAft>
                <a:spcPts val="0"/>
              </a:spcAft>
              <a:buClr>
                <a:schemeClr val="dk1"/>
              </a:buClr>
              <a:buSzPts val="1000"/>
              <a:buNone/>
              <a:defRPr sz="750"/>
            </a:lvl5pPr>
            <a:lvl6pPr marL="2743200" lvl="5" indent="-228600" algn="l">
              <a:lnSpc>
                <a:spcPct val="90000"/>
              </a:lnSpc>
              <a:spcBef>
                <a:spcPts val="375"/>
              </a:spcBef>
              <a:spcAft>
                <a:spcPts val="0"/>
              </a:spcAft>
              <a:buClr>
                <a:schemeClr val="dk1"/>
              </a:buClr>
              <a:buSzPts val="1000"/>
              <a:buNone/>
              <a:defRPr sz="750"/>
            </a:lvl6pPr>
            <a:lvl7pPr marL="3200400" lvl="6" indent="-228600" algn="l">
              <a:lnSpc>
                <a:spcPct val="90000"/>
              </a:lnSpc>
              <a:spcBef>
                <a:spcPts val="375"/>
              </a:spcBef>
              <a:spcAft>
                <a:spcPts val="0"/>
              </a:spcAft>
              <a:buClr>
                <a:schemeClr val="dk1"/>
              </a:buClr>
              <a:buSzPts val="1000"/>
              <a:buNone/>
              <a:defRPr sz="750"/>
            </a:lvl7pPr>
            <a:lvl8pPr marL="3657600" lvl="7" indent="-228600" algn="l">
              <a:lnSpc>
                <a:spcPct val="90000"/>
              </a:lnSpc>
              <a:spcBef>
                <a:spcPts val="375"/>
              </a:spcBef>
              <a:spcAft>
                <a:spcPts val="0"/>
              </a:spcAft>
              <a:buClr>
                <a:schemeClr val="dk1"/>
              </a:buClr>
              <a:buSzPts val="1000"/>
              <a:buNone/>
              <a:defRPr sz="750"/>
            </a:lvl8pPr>
            <a:lvl9pPr marL="4114800" lvl="8" indent="-228600" algn="l">
              <a:lnSpc>
                <a:spcPct val="90000"/>
              </a:lnSpc>
              <a:spcBef>
                <a:spcPts val="375"/>
              </a:spcBef>
              <a:spcAft>
                <a:spcPts val="0"/>
              </a:spcAft>
              <a:buClr>
                <a:schemeClr val="dk1"/>
              </a:buClr>
              <a:buSzPts val="1000"/>
              <a:buNone/>
              <a:defRPr sz="750"/>
            </a:lvl9pPr>
          </a:lstStyle>
          <a:p>
            <a:endParaRPr/>
          </a:p>
        </p:txBody>
      </p:sp>
      <p:sp>
        <p:nvSpPr>
          <p:cNvPr id="55" name="Google Shape;55;p140"/>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40"/>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40"/>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58"/>
        <p:cNvGrpSpPr/>
        <p:nvPr/>
      </p:nvGrpSpPr>
      <p:grpSpPr>
        <a:xfrm>
          <a:off x="0" y="0"/>
          <a:ext cx="0" cy="0"/>
          <a:chOff x="0" y="0"/>
          <a:chExt cx="0" cy="0"/>
        </a:xfrm>
      </p:grpSpPr>
      <p:sp>
        <p:nvSpPr>
          <p:cNvPr id="59" name="Google Shape;59;p141"/>
          <p:cNvSpPr txBox="1">
            <a:spLocks noGrp="1"/>
          </p:cNvSpPr>
          <p:nvPr>
            <p:ph type="title"/>
          </p:nvPr>
        </p:nvSpPr>
        <p:spPr>
          <a:xfrm>
            <a:off x="628650" y="273845"/>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41"/>
          <p:cNvSpPr txBox="1">
            <a:spLocks noGrp="1"/>
          </p:cNvSpPr>
          <p:nvPr>
            <p:ph type="body" idx="1"/>
          </p:nvPr>
        </p:nvSpPr>
        <p:spPr>
          <a:xfrm rot="5400000">
            <a:off x="2940248" y="-942380"/>
            <a:ext cx="3263504"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1" name="Google Shape;61;p141"/>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141"/>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41"/>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64"/>
        <p:cNvGrpSpPr/>
        <p:nvPr/>
      </p:nvGrpSpPr>
      <p:grpSpPr>
        <a:xfrm>
          <a:off x="0" y="0"/>
          <a:ext cx="0" cy="0"/>
          <a:chOff x="0" y="0"/>
          <a:chExt cx="0" cy="0"/>
        </a:xfrm>
      </p:grpSpPr>
      <p:sp>
        <p:nvSpPr>
          <p:cNvPr id="65" name="Google Shape;65;p142"/>
          <p:cNvSpPr txBox="1">
            <a:spLocks noGrp="1"/>
          </p:cNvSpPr>
          <p:nvPr>
            <p:ph type="title"/>
          </p:nvPr>
        </p:nvSpPr>
        <p:spPr>
          <a:xfrm rot="5400000">
            <a:off x="5350074" y="1467446"/>
            <a:ext cx="4358879"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42"/>
          <p:cNvSpPr txBox="1">
            <a:spLocks noGrp="1"/>
          </p:cNvSpPr>
          <p:nvPr>
            <p:ph type="body" idx="1"/>
          </p:nvPr>
        </p:nvSpPr>
        <p:spPr>
          <a:xfrm rot="5400000">
            <a:off x="1349574" y="-447080"/>
            <a:ext cx="4358879"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67" name="Google Shape;67;p142"/>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142"/>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42"/>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CA"/>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92"/>
          <p:cNvSpPr txBox="1">
            <a:spLocks noGrp="1"/>
          </p:cNvSpPr>
          <p:nvPr>
            <p:ph type="title"/>
          </p:nvPr>
        </p:nvSpPr>
        <p:spPr>
          <a:xfrm>
            <a:off x="628650" y="273845"/>
            <a:ext cx="7886700" cy="99417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92"/>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92"/>
          <p:cNvSpPr txBox="1">
            <a:spLocks noGrp="1"/>
          </p:cNvSpPr>
          <p:nvPr>
            <p:ph type="dt" idx="10"/>
          </p:nvPr>
        </p:nvSpPr>
        <p:spPr>
          <a:xfrm>
            <a:off x="628650" y="4767264"/>
            <a:ext cx="2057400" cy="27384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9pPr>
          </a:lstStyle>
          <a:p>
            <a:endParaRPr/>
          </a:p>
        </p:txBody>
      </p:sp>
      <p:sp>
        <p:nvSpPr>
          <p:cNvPr id="9" name="Google Shape;9;p92"/>
          <p:cNvSpPr txBox="1">
            <a:spLocks noGrp="1"/>
          </p:cNvSpPr>
          <p:nvPr>
            <p:ph type="ftr" idx="11"/>
          </p:nvPr>
        </p:nvSpPr>
        <p:spPr>
          <a:xfrm>
            <a:off x="3028950" y="4767264"/>
            <a:ext cx="3086100" cy="273844"/>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350" b="0" i="0" u="none" strike="noStrike" cap="none">
                <a:solidFill>
                  <a:schemeClr val="dk1"/>
                </a:solidFill>
                <a:latin typeface="Calibri"/>
                <a:ea typeface="Calibri"/>
                <a:cs typeface="Calibri"/>
                <a:sym typeface="Calibri"/>
              </a:defRPr>
            </a:lvl9pPr>
          </a:lstStyle>
          <a:p>
            <a:endParaRPr/>
          </a:p>
        </p:txBody>
      </p:sp>
      <p:sp>
        <p:nvSpPr>
          <p:cNvPr id="10" name="Google Shape;10;p92"/>
          <p:cNvSpPr txBox="1">
            <a:spLocks noGrp="1"/>
          </p:cNvSpPr>
          <p:nvPr>
            <p:ph type="sldNum" idx="12"/>
          </p:nvPr>
        </p:nvSpPr>
        <p:spPr>
          <a:xfrm>
            <a:off x="6457950" y="4767264"/>
            <a:ext cx="2057400" cy="273844"/>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CA"/>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paperback">
    <p:bg>
      <p:bgPr>
        <a:solidFill>
          <a:schemeClr val="accent1"/>
        </a:solidFill>
        <a:effectLst/>
      </p:bgPr>
    </p:bg>
    <p:spTree>
      <p:nvGrpSpPr>
        <p:cNvPr id="1" name="Shape 70"/>
        <p:cNvGrpSpPr/>
        <p:nvPr/>
      </p:nvGrpSpPr>
      <p:grpSpPr>
        <a:xfrm>
          <a:off x="0" y="0"/>
          <a:ext cx="0" cy="0"/>
          <a:chOff x="0" y="0"/>
          <a:chExt cx="0" cy="0"/>
        </a:xfrm>
      </p:grpSpPr>
      <p:sp>
        <p:nvSpPr>
          <p:cNvPr id="71" name="Google Shape;71;p94"/>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2"/>
              </a:buClr>
              <a:buSzPts val="3000"/>
              <a:buFont typeface="Old Standard TT"/>
              <a:buNone/>
              <a:defRPr sz="3000" b="0" i="0" u="none" strike="noStrike" cap="none">
                <a:solidFill>
                  <a:schemeClr val="dk2"/>
                </a:solidFill>
                <a:latin typeface="Old Standard TT"/>
                <a:ea typeface="Old Standard TT"/>
                <a:cs typeface="Old Standard TT"/>
                <a:sym typeface="Old Standard TT"/>
              </a:defRPr>
            </a:lvl1pPr>
            <a:lvl2pPr marR="0" lvl="1" algn="l" rtl="0">
              <a:lnSpc>
                <a:spcPct val="100000"/>
              </a:lnSpc>
              <a:spcBef>
                <a:spcPts val="0"/>
              </a:spcBef>
              <a:spcAft>
                <a:spcPts val="0"/>
              </a:spcAft>
              <a:buClr>
                <a:schemeClr val="dk1"/>
              </a:buClr>
              <a:buSzPts val="3000"/>
              <a:buFont typeface="Old Standard TT"/>
              <a:buNone/>
              <a:defRPr sz="3000" b="0" i="0" u="none" strike="noStrike" cap="none">
                <a:solidFill>
                  <a:schemeClr val="dk1"/>
                </a:solidFill>
                <a:latin typeface="Old Standard TT"/>
                <a:ea typeface="Old Standard TT"/>
                <a:cs typeface="Old Standard TT"/>
                <a:sym typeface="Old Standard TT"/>
              </a:defRPr>
            </a:lvl2pPr>
            <a:lvl3pPr marR="0" lvl="2" algn="l" rtl="0">
              <a:lnSpc>
                <a:spcPct val="100000"/>
              </a:lnSpc>
              <a:spcBef>
                <a:spcPts val="0"/>
              </a:spcBef>
              <a:spcAft>
                <a:spcPts val="0"/>
              </a:spcAft>
              <a:buClr>
                <a:schemeClr val="dk1"/>
              </a:buClr>
              <a:buSzPts val="3000"/>
              <a:buFont typeface="Old Standard TT"/>
              <a:buNone/>
              <a:defRPr sz="3000" b="0" i="0" u="none" strike="noStrike" cap="none">
                <a:solidFill>
                  <a:schemeClr val="dk1"/>
                </a:solidFill>
                <a:latin typeface="Old Standard TT"/>
                <a:ea typeface="Old Standard TT"/>
                <a:cs typeface="Old Standard TT"/>
                <a:sym typeface="Old Standard TT"/>
              </a:defRPr>
            </a:lvl3pPr>
            <a:lvl4pPr marR="0" lvl="3" algn="l" rtl="0">
              <a:lnSpc>
                <a:spcPct val="100000"/>
              </a:lnSpc>
              <a:spcBef>
                <a:spcPts val="0"/>
              </a:spcBef>
              <a:spcAft>
                <a:spcPts val="0"/>
              </a:spcAft>
              <a:buClr>
                <a:schemeClr val="dk1"/>
              </a:buClr>
              <a:buSzPts val="3000"/>
              <a:buFont typeface="Old Standard TT"/>
              <a:buNone/>
              <a:defRPr sz="3000" b="0" i="0" u="none" strike="noStrike" cap="none">
                <a:solidFill>
                  <a:schemeClr val="dk1"/>
                </a:solidFill>
                <a:latin typeface="Old Standard TT"/>
                <a:ea typeface="Old Standard TT"/>
                <a:cs typeface="Old Standard TT"/>
                <a:sym typeface="Old Standard TT"/>
              </a:defRPr>
            </a:lvl4pPr>
            <a:lvl5pPr marR="0" lvl="4" algn="l" rtl="0">
              <a:lnSpc>
                <a:spcPct val="100000"/>
              </a:lnSpc>
              <a:spcBef>
                <a:spcPts val="0"/>
              </a:spcBef>
              <a:spcAft>
                <a:spcPts val="0"/>
              </a:spcAft>
              <a:buClr>
                <a:schemeClr val="dk1"/>
              </a:buClr>
              <a:buSzPts val="3000"/>
              <a:buFont typeface="Old Standard TT"/>
              <a:buNone/>
              <a:defRPr sz="3000" b="0" i="0" u="none" strike="noStrike" cap="none">
                <a:solidFill>
                  <a:schemeClr val="dk1"/>
                </a:solidFill>
                <a:latin typeface="Old Standard TT"/>
                <a:ea typeface="Old Standard TT"/>
                <a:cs typeface="Old Standard TT"/>
                <a:sym typeface="Old Standard TT"/>
              </a:defRPr>
            </a:lvl5pPr>
            <a:lvl6pPr marR="0" lvl="5" algn="l" rtl="0">
              <a:lnSpc>
                <a:spcPct val="100000"/>
              </a:lnSpc>
              <a:spcBef>
                <a:spcPts val="0"/>
              </a:spcBef>
              <a:spcAft>
                <a:spcPts val="0"/>
              </a:spcAft>
              <a:buClr>
                <a:schemeClr val="dk1"/>
              </a:buClr>
              <a:buSzPts val="3000"/>
              <a:buFont typeface="Old Standard TT"/>
              <a:buNone/>
              <a:defRPr sz="3000" b="0" i="0" u="none" strike="noStrike" cap="none">
                <a:solidFill>
                  <a:schemeClr val="dk1"/>
                </a:solidFill>
                <a:latin typeface="Old Standard TT"/>
                <a:ea typeface="Old Standard TT"/>
                <a:cs typeface="Old Standard TT"/>
                <a:sym typeface="Old Standard TT"/>
              </a:defRPr>
            </a:lvl6pPr>
            <a:lvl7pPr marR="0" lvl="6" algn="l" rtl="0">
              <a:lnSpc>
                <a:spcPct val="100000"/>
              </a:lnSpc>
              <a:spcBef>
                <a:spcPts val="0"/>
              </a:spcBef>
              <a:spcAft>
                <a:spcPts val="0"/>
              </a:spcAft>
              <a:buClr>
                <a:schemeClr val="dk1"/>
              </a:buClr>
              <a:buSzPts val="3000"/>
              <a:buFont typeface="Old Standard TT"/>
              <a:buNone/>
              <a:defRPr sz="3000" b="0" i="0" u="none" strike="noStrike" cap="none">
                <a:solidFill>
                  <a:schemeClr val="dk1"/>
                </a:solidFill>
                <a:latin typeface="Old Standard TT"/>
                <a:ea typeface="Old Standard TT"/>
                <a:cs typeface="Old Standard TT"/>
                <a:sym typeface="Old Standard TT"/>
              </a:defRPr>
            </a:lvl7pPr>
            <a:lvl8pPr marR="0" lvl="7" algn="l" rtl="0">
              <a:lnSpc>
                <a:spcPct val="100000"/>
              </a:lnSpc>
              <a:spcBef>
                <a:spcPts val="0"/>
              </a:spcBef>
              <a:spcAft>
                <a:spcPts val="0"/>
              </a:spcAft>
              <a:buClr>
                <a:schemeClr val="dk1"/>
              </a:buClr>
              <a:buSzPts val="3000"/>
              <a:buFont typeface="Old Standard TT"/>
              <a:buNone/>
              <a:defRPr sz="3000" b="0" i="0" u="none" strike="noStrike" cap="none">
                <a:solidFill>
                  <a:schemeClr val="dk1"/>
                </a:solidFill>
                <a:latin typeface="Old Standard TT"/>
                <a:ea typeface="Old Standard TT"/>
                <a:cs typeface="Old Standard TT"/>
                <a:sym typeface="Old Standard TT"/>
              </a:defRPr>
            </a:lvl8pPr>
            <a:lvl9pPr marR="0" lvl="8" algn="l" rtl="0">
              <a:lnSpc>
                <a:spcPct val="100000"/>
              </a:lnSpc>
              <a:spcBef>
                <a:spcPts val="0"/>
              </a:spcBef>
              <a:spcAft>
                <a:spcPts val="0"/>
              </a:spcAft>
              <a:buClr>
                <a:schemeClr val="dk1"/>
              </a:buClr>
              <a:buSzPts val="3000"/>
              <a:buFont typeface="Old Standard TT"/>
              <a:buNone/>
              <a:defRPr sz="3000" b="0" i="0" u="none" strike="noStrike" cap="none">
                <a:solidFill>
                  <a:schemeClr val="dk1"/>
                </a:solidFill>
                <a:latin typeface="Old Standard TT"/>
                <a:ea typeface="Old Standard TT"/>
                <a:cs typeface="Old Standard TT"/>
                <a:sym typeface="Old Standard TT"/>
              </a:defRPr>
            </a:lvl9pPr>
          </a:lstStyle>
          <a:p>
            <a:endParaRPr/>
          </a:p>
        </p:txBody>
      </p:sp>
      <p:sp>
        <p:nvSpPr>
          <p:cNvPr id="72" name="Google Shape;72;p94"/>
          <p:cNvSpPr txBox="1">
            <a:spLocks noGrp="1"/>
          </p:cNvSpPr>
          <p:nvPr>
            <p:ph type="body" idx="1"/>
          </p:nvPr>
        </p:nvSpPr>
        <p:spPr>
          <a:xfrm>
            <a:off x="311700" y="1171600"/>
            <a:ext cx="8520600" cy="33972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1"/>
              </a:buClr>
              <a:buSzPts val="1800"/>
              <a:buFont typeface="Old Standard TT"/>
              <a:buChar char="●"/>
              <a:defRPr sz="1800" b="0" i="0" u="none" strike="noStrike" cap="none">
                <a:solidFill>
                  <a:schemeClr val="dk1"/>
                </a:solidFill>
                <a:latin typeface="Old Standard TT"/>
                <a:ea typeface="Old Standard TT"/>
                <a:cs typeface="Old Standard TT"/>
                <a:sym typeface="Old Standard TT"/>
              </a:defRPr>
            </a:lvl1pPr>
            <a:lvl2pPr marL="914400" marR="0" lvl="1" indent="-317500" algn="l" rtl="0">
              <a:lnSpc>
                <a:spcPct val="115000"/>
              </a:lnSpc>
              <a:spcBef>
                <a:spcPts val="0"/>
              </a:spcBef>
              <a:spcAft>
                <a:spcPts val="0"/>
              </a:spcAft>
              <a:buClr>
                <a:schemeClr val="dk1"/>
              </a:buClr>
              <a:buSzPts val="1400"/>
              <a:buFont typeface="Old Standard TT"/>
              <a:buChar char="○"/>
              <a:defRPr sz="1400" b="0" i="0" u="none" strike="noStrike" cap="none">
                <a:solidFill>
                  <a:schemeClr val="dk1"/>
                </a:solidFill>
                <a:latin typeface="Old Standard TT"/>
                <a:ea typeface="Old Standard TT"/>
                <a:cs typeface="Old Standard TT"/>
                <a:sym typeface="Old Standard TT"/>
              </a:defRPr>
            </a:lvl2pPr>
            <a:lvl3pPr marL="1371600" marR="0" lvl="2" indent="-317500" algn="l" rtl="0">
              <a:lnSpc>
                <a:spcPct val="115000"/>
              </a:lnSpc>
              <a:spcBef>
                <a:spcPts val="0"/>
              </a:spcBef>
              <a:spcAft>
                <a:spcPts val="0"/>
              </a:spcAft>
              <a:buClr>
                <a:schemeClr val="dk1"/>
              </a:buClr>
              <a:buSzPts val="1400"/>
              <a:buFont typeface="Old Standard TT"/>
              <a:buChar char="■"/>
              <a:defRPr sz="1400" b="0" i="0" u="none" strike="noStrike" cap="none">
                <a:solidFill>
                  <a:schemeClr val="dk1"/>
                </a:solidFill>
                <a:latin typeface="Old Standard TT"/>
                <a:ea typeface="Old Standard TT"/>
                <a:cs typeface="Old Standard TT"/>
                <a:sym typeface="Old Standard TT"/>
              </a:defRPr>
            </a:lvl3pPr>
            <a:lvl4pPr marL="1828800" marR="0" lvl="3" indent="-317500" algn="l" rtl="0">
              <a:lnSpc>
                <a:spcPct val="115000"/>
              </a:lnSpc>
              <a:spcBef>
                <a:spcPts val="0"/>
              </a:spcBef>
              <a:spcAft>
                <a:spcPts val="0"/>
              </a:spcAft>
              <a:buClr>
                <a:schemeClr val="dk1"/>
              </a:buClr>
              <a:buSzPts val="1400"/>
              <a:buFont typeface="Old Standard TT"/>
              <a:buChar char="●"/>
              <a:defRPr sz="1400" b="0" i="0" u="none" strike="noStrike" cap="none">
                <a:solidFill>
                  <a:schemeClr val="dk1"/>
                </a:solidFill>
                <a:latin typeface="Old Standard TT"/>
                <a:ea typeface="Old Standard TT"/>
                <a:cs typeface="Old Standard TT"/>
                <a:sym typeface="Old Standard TT"/>
              </a:defRPr>
            </a:lvl4pPr>
            <a:lvl5pPr marL="2286000" marR="0" lvl="4" indent="-317500" algn="l" rtl="0">
              <a:lnSpc>
                <a:spcPct val="115000"/>
              </a:lnSpc>
              <a:spcBef>
                <a:spcPts val="0"/>
              </a:spcBef>
              <a:spcAft>
                <a:spcPts val="0"/>
              </a:spcAft>
              <a:buClr>
                <a:schemeClr val="dk1"/>
              </a:buClr>
              <a:buSzPts val="1400"/>
              <a:buFont typeface="Old Standard TT"/>
              <a:buChar char="○"/>
              <a:defRPr sz="1400" b="0" i="0" u="none" strike="noStrike" cap="none">
                <a:solidFill>
                  <a:schemeClr val="dk1"/>
                </a:solidFill>
                <a:latin typeface="Old Standard TT"/>
                <a:ea typeface="Old Standard TT"/>
                <a:cs typeface="Old Standard TT"/>
                <a:sym typeface="Old Standard TT"/>
              </a:defRPr>
            </a:lvl5pPr>
            <a:lvl6pPr marL="2743200" marR="0" lvl="5" indent="-317500" algn="l" rtl="0">
              <a:lnSpc>
                <a:spcPct val="115000"/>
              </a:lnSpc>
              <a:spcBef>
                <a:spcPts val="0"/>
              </a:spcBef>
              <a:spcAft>
                <a:spcPts val="0"/>
              </a:spcAft>
              <a:buClr>
                <a:schemeClr val="dk1"/>
              </a:buClr>
              <a:buSzPts val="1400"/>
              <a:buFont typeface="Old Standard TT"/>
              <a:buChar char="■"/>
              <a:defRPr sz="1400" b="0" i="0" u="none" strike="noStrike" cap="none">
                <a:solidFill>
                  <a:schemeClr val="dk1"/>
                </a:solidFill>
                <a:latin typeface="Old Standard TT"/>
                <a:ea typeface="Old Standard TT"/>
                <a:cs typeface="Old Standard TT"/>
                <a:sym typeface="Old Standard TT"/>
              </a:defRPr>
            </a:lvl6pPr>
            <a:lvl7pPr marL="3200400" marR="0" lvl="6" indent="-317500" algn="l" rtl="0">
              <a:lnSpc>
                <a:spcPct val="115000"/>
              </a:lnSpc>
              <a:spcBef>
                <a:spcPts val="0"/>
              </a:spcBef>
              <a:spcAft>
                <a:spcPts val="0"/>
              </a:spcAft>
              <a:buClr>
                <a:schemeClr val="dk1"/>
              </a:buClr>
              <a:buSzPts val="1400"/>
              <a:buFont typeface="Old Standard TT"/>
              <a:buChar char="●"/>
              <a:defRPr sz="1400" b="0" i="0" u="none" strike="noStrike" cap="none">
                <a:solidFill>
                  <a:schemeClr val="dk1"/>
                </a:solidFill>
                <a:latin typeface="Old Standard TT"/>
                <a:ea typeface="Old Standard TT"/>
                <a:cs typeface="Old Standard TT"/>
                <a:sym typeface="Old Standard TT"/>
              </a:defRPr>
            </a:lvl7pPr>
            <a:lvl8pPr marL="3657600" marR="0" lvl="7" indent="-317500" algn="l" rtl="0">
              <a:lnSpc>
                <a:spcPct val="115000"/>
              </a:lnSpc>
              <a:spcBef>
                <a:spcPts val="0"/>
              </a:spcBef>
              <a:spcAft>
                <a:spcPts val="0"/>
              </a:spcAft>
              <a:buClr>
                <a:schemeClr val="dk1"/>
              </a:buClr>
              <a:buSzPts val="1400"/>
              <a:buFont typeface="Old Standard TT"/>
              <a:buChar char="○"/>
              <a:defRPr sz="1400" b="0" i="0" u="none" strike="noStrike" cap="none">
                <a:solidFill>
                  <a:schemeClr val="dk1"/>
                </a:solidFill>
                <a:latin typeface="Old Standard TT"/>
                <a:ea typeface="Old Standard TT"/>
                <a:cs typeface="Old Standard TT"/>
                <a:sym typeface="Old Standard TT"/>
              </a:defRPr>
            </a:lvl8pPr>
            <a:lvl9pPr marL="4114800" marR="0" lvl="8" indent="-317500" algn="l" rtl="0">
              <a:lnSpc>
                <a:spcPct val="115000"/>
              </a:lnSpc>
              <a:spcBef>
                <a:spcPts val="0"/>
              </a:spcBef>
              <a:spcAft>
                <a:spcPts val="0"/>
              </a:spcAft>
              <a:buClr>
                <a:schemeClr val="dk1"/>
              </a:buClr>
              <a:buSzPts val="1400"/>
              <a:buFont typeface="Old Standard TT"/>
              <a:buChar char="■"/>
              <a:defRPr sz="1400" b="0" i="0" u="none" strike="noStrike" cap="none">
                <a:solidFill>
                  <a:schemeClr val="dk1"/>
                </a:solidFill>
                <a:latin typeface="Old Standard TT"/>
                <a:ea typeface="Old Standard TT"/>
                <a:cs typeface="Old Standard TT"/>
                <a:sym typeface="Old Standard TT"/>
              </a:defRPr>
            </a:lvl9pPr>
          </a:lstStyle>
          <a:p>
            <a:endParaRPr/>
          </a:p>
        </p:txBody>
      </p:sp>
      <p:sp>
        <p:nvSpPr>
          <p:cNvPr id="73" name="Google Shape;73;p9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Old Standard TT"/>
                <a:ea typeface="Old Standard TT"/>
                <a:cs typeface="Old Standard TT"/>
                <a:sym typeface="Old Standard TT"/>
              </a:defRPr>
            </a:lvl9pPr>
          </a:lstStyle>
          <a:p>
            <a:pPr marL="0" lvl="0" indent="0" algn="r" rtl="0">
              <a:spcBef>
                <a:spcPts val="0"/>
              </a:spcBef>
              <a:spcAft>
                <a:spcPts val="0"/>
              </a:spcAft>
              <a:buNone/>
            </a:pPr>
            <a:fld id="{00000000-1234-1234-1234-123412341234}" type="slidenum">
              <a:rPr lang="fr-CA"/>
              <a:t>‹n°›</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32"/>
        <p:cNvGrpSpPr/>
        <p:nvPr/>
      </p:nvGrpSpPr>
      <p:grpSpPr>
        <a:xfrm>
          <a:off x="0" y="0"/>
          <a:ext cx="0" cy="0"/>
          <a:chOff x="0" y="0"/>
          <a:chExt cx="0" cy="0"/>
        </a:xfrm>
      </p:grpSpPr>
      <p:sp>
        <p:nvSpPr>
          <p:cNvPr id="133" name="Google Shape;133;p10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34" name="Google Shape;134;p10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135" name="Google Shape;135;p10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fr-CA"/>
              <a:t>‹n°›</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0.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26.jpg"/></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jpg"/></Relationships>
</file>

<file path=ppt/slides/_rels/slide2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hyperlink" Target="https://www.parkprescriptions.ca/" TargetMode="External"/><Relationship Id="rId7"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0.xml"/><Relationship Id="rId6" Type="http://schemas.openxmlformats.org/officeDocument/2006/relationships/image" Target="../media/image37.png"/><Relationship Id="rId11" Type="http://schemas.openxmlformats.org/officeDocument/2006/relationships/image" Target="../media/image41.png"/><Relationship Id="rId5" Type="http://schemas.openxmlformats.org/officeDocument/2006/relationships/image" Target="../media/image36.png"/><Relationship Id="rId10" Type="http://schemas.openxmlformats.org/officeDocument/2006/relationships/image" Target="../media/image40.png"/><Relationship Id="rId4" Type="http://schemas.openxmlformats.org/officeDocument/2006/relationships/image" Target="../media/image35.png"/><Relationship Id="rId9" Type="http://schemas.openxmlformats.org/officeDocument/2006/relationships/image" Target="../media/image39.png"/></Relationships>
</file>

<file path=ppt/slides/_rels/slide24.xml.rels><?xml version="1.0" encoding="UTF-8" standalone="yes"?>
<Relationships xmlns="http://schemas.openxmlformats.org/package/2006/relationships"><Relationship Id="rId13" Type="http://schemas.openxmlformats.org/officeDocument/2006/relationships/image" Target="../media/image52.png"/><Relationship Id="rId18" Type="http://schemas.openxmlformats.org/officeDocument/2006/relationships/image" Target="../media/image57.png"/><Relationship Id="rId26" Type="http://schemas.openxmlformats.org/officeDocument/2006/relationships/image" Target="../media/image65.png"/><Relationship Id="rId3" Type="http://schemas.openxmlformats.org/officeDocument/2006/relationships/image" Target="../media/image42.png"/><Relationship Id="rId21" Type="http://schemas.openxmlformats.org/officeDocument/2006/relationships/image" Target="../media/image60.jpg"/><Relationship Id="rId7" Type="http://schemas.openxmlformats.org/officeDocument/2006/relationships/image" Target="../media/image46.png"/><Relationship Id="rId12" Type="http://schemas.openxmlformats.org/officeDocument/2006/relationships/image" Target="../media/image51.png"/><Relationship Id="rId17" Type="http://schemas.openxmlformats.org/officeDocument/2006/relationships/image" Target="../media/image56.png"/><Relationship Id="rId25" Type="http://schemas.openxmlformats.org/officeDocument/2006/relationships/image" Target="../media/image64.png"/><Relationship Id="rId33" Type="http://schemas.openxmlformats.org/officeDocument/2006/relationships/image" Target="../media/image72.png"/><Relationship Id="rId2" Type="http://schemas.openxmlformats.org/officeDocument/2006/relationships/notesSlide" Target="../notesSlides/notesSlide24.xml"/><Relationship Id="rId16" Type="http://schemas.openxmlformats.org/officeDocument/2006/relationships/image" Target="../media/image55.png"/><Relationship Id="rId20" Type="http://schemas.openxmlformats.org/officeDocument/2006/relationships/image" Target="../media/image59.png"/><Relationship Id="rId29" Type="http://schemas.openxmlformats.org/officeDocument/2006/relationships/image" Target="../media/image68.png"/><Relationship Id="rId1" Type="http://schemas.openxmlformats.org/officeDocument/2006/relationships/slideLayout" Target="../slideLayouts/slideLayout23.xml"/><Relationship Id="rId6" Type="http://schemas.openxmlformats.org/officeDocument/2006/relationships/image" Target="../media/image45.jpg"/><Relationship Id="rId11" Type="http://schemas.openxmlformats.org/officeDocument/2006/relationships/image" Target="../media/image50.png"/><Relationship Id="rId24" Type="http://schemas.openxmlformats.org/officeDocument/2006/relationships/image" Target="../media/image63.png"/><Relationship Id="rId32" Type="http://schemas.openxmlformats.org/officeDocument/2006/relationships/image" Target="../media/image71.png"/><Relationship Id="rId5" Type="http://schemas.openxmlformats.org/officeDocument/2006/relationships/image" Target="../media/image44.png"/><Relationship Id="rId15" Type="http://schemas.openxmlformats.org/officeDocument/2006/relationships/image" Target="../media/image54.jpg"/><Relationship Id="rId23" Type="http://schemas.openxmlformats.org/officeDocument/2006/relationships/image" Target="../media/image62.png"/><Relationship Id="rId28" Type="http://schemas.openxmlformats.org/officeDocument/2006/relationships/image" Target="../media/image67.png"/><Relationship Id="rId10" Type="http://schemas.openxmlformats.org/officeDocument/2006/relationships/image" Target="../media/image49.png"/><Relationship Id="rId19" Type="http://schemas.openxmlformats.org/officeDocument/2006/relationships/image" Target="../media/image58.png"/><Relationship Id="rId31" Type="http://schemas.openxmlformats.org/officeDocument/2006/relationships/image" Target="../media/image70.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jpg"/><Relationship Id="rId22" Type="http://schemas.openxmlformats.org/officeDocument/2006/relationships/image" Target="../media/image61.png"/><Relationship Id="rId27" Type="http://schemas.openxmlformats.org/officeDocument/2006/relationships/image" Target="../media/image66.png"/><Relationship Id="rId30" Type="http://schemas.openxmlformats.org/officeDocument/2006/relationships/image" Target="../media/image69.png"/><Relationship Id="rId8" Type="http://schemas.openxmlformats.org/officeDocument/2006/relationships/image" Target="../media/image47.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hyperlink" Target="https://www.sciencedirect.com/science/article/abs/pii/S0272494418308557" TargetMode="External"/><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8.xml"/><Relationship Id="rId1" Type="http://schemas.openxmlformats.org/officeDocument/2006/relationships/slideLayout" Target="../slideLayouts/slideLayout10.xml"/><Relationship Id="rId4" Type="http://schemas.openxmlformats.org/officeDocument/2006/relationships/image" Target="../media/image74.png"/></Relationships>
</file>

<file path=ppt/slides/_rels/slide2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9.xml"/><Relationship Id="rId1" Type="http://schemas.openxmlformats.org/officeDocument/2006/relationships/slideLayout" Target="../slideLayouts/slideLayout18.xml"/><Relationship Id="rId5" Type="http://schemas.openxmlformats.org/officeDocument/2006/relationships/image" Target="../media/image77.png"/><Relationship Id="rId4" Type="http://schemas.openxmlformats.org/officeDocument/2006/relationships/image" Target="../media/image7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30.xml"/><Relationship Id="rId1" Type="http://schemas.openxmlformats.org/officeDocument/2006/relationships/slideLayout" Target="../slideLayouts/slideLayout2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3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1.xml"/><Relationship Id="rId1" Type="http://schemas.openxmlformats.org/officeDocument/2006/relationships/slideLayout" Target="../slideLayouts/slideLayout15.xml"/><Relationship Id="rId4" Type="http://schemas.openxmlformats.org/officeDocument/2006/relationships/image" Target="../media/image84.png"/></Relationships>
</file>

<file path=ppt/slides/_rels/slide3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86.png"/></Relationships>
</file>

<file path=ppt/slides/_rels/slide3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3.xml"/><Relationship Id="rId1" Type="http://schemas.openxmlformats.org/officeDocument/2006/relationships/slideLayout" Target="../slideLayouts/slideLayout10.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34.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image" Target="../media/image94.png"/></Relationships>
</file>

<file path=ppt/slides/_rels/slide37.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37.xml"/><Relationship Id="rId1" Type="http://schemas.openxmlformats.org/officeDocument/2006/relationships/slideLayout" Target="../slideLayouts/slideLayout10.xml"/><Relationship Id="rId5" Type="http://schemas.openxmlformats.org/officeDocument/2006/relationships/image" Target="../media/image97.png"/><Relationship Id="rId4" Type="http://schemas.openxmlformats.org/officeDocument/2006/relationships/image" Target="../media/image96.png"/></Relationships>
</file>

<file path=ppt/slides/_rels/slide38.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39.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10.xml"/><Relationship Id="rId5" Type="http://schemas.openxmlformats.org/officeDocument/2006/relationships/image" Target="../media/image106.png"/><Relationship Id="rId4" Type="http://schemas.openxmlformats.org/officeDocument/2006/relationships/image" Target="../media/image105.png"/></Relationships>
</file>

<file path=ppt/slides/_rels/slide4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openxmlformats.org/officeDocument/2006/relationships/image" Target="../media/image111.png"/></Relationships>
</file>

<file path=ppt/slides/_rels/slide46.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44.xml"/><Relationship Id="rId1" Type="http://schemas.openxmlformats.org/officeDocument/2006/relationships/slideLayout" Target="../slideLayouts/slideLayout10.xml"/><Relationship Id="rId5" Type="http://schemas.openxmlformats.org/officeDocument/2006/relationships/image" Target="../media/image114.jpg"/><Relationship Id="rId4" Type="http://schemas.openxmlformats.org/officeDocument/2006/relationships/image" Target="../media/image113.jpg"/></Relationships>
</file>

<file path=ppt/slides/_rels/slide4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45.xml"/><Relationship Id="rId1" Type="http://schemas.openxmlformats.org/officeDocument/2006/relationships/slideLayout" Target="../slideLayouts/slideLayout18.xml"/><Relationship Id="rId4" Type="http://schemas.openxmlformats.org/officeDocument/2006/relationships/image" Target="../media/image116.png"/></Relationships>
</file>

<file path=ppt/slides/_rels/slide4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46.xml"/><Relationship Id="rId1" Type="http://schemas.openxmlformats.org/officeDocument/2006/relationships/slideLayout" Target="../slideLayouts/slideLayout10.xml"/><Relationship Id="rId4" Type="http://schemas.openxmlformats.org/officeDocument/2006/relationships/image" Target="../media/image118.png"/></Relationships>
</file>

<file path=ppt/slides/_rels/slide4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48.xml"/><Relationship Id="rId1" Type="http://schemas.openxmlformats.org/officeDocument/2006/relationships/slideLayout" Target="../slideLayouts/slideLayout13.xml"/><Relationship Id="rId4" Type="http://schemas.openxmlformats.org/officeDocument/2006/relationships/image" Target="../media/image121.jpeg"/></Relationships>
</file>

<file path=ppt/slides/_rels/slide5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9.xml"/><Relationship Id="rId1" Type="http://schemas.openxmlformats.org/officeDocument/2006/relationships/slideLayout" Target="../slideLayouts/slideLayout10.xml"/><Relationship Id="rId4" Type="http://schemas.openxmlformats.org/officeDocument/2006/relationships/image" Target="../media/image123.png"/></Relationships>
</file>

<file path=ppt/slides/_rels/slide5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chart" Target="../charts/chart1.xml"/></Relationships>
</file>

<file path=ppt/slides/_rels/slide55.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27.png"/><Relationship Id="rId7" Type="http://schemas.openxmlformats.org/officeDocument/2006/relationships/image" Target="../media/image131.png"/><Relationship Id="rId2" Type="http://schemas.openxmlformats.org/officeDocument/2006/relationships/notesSlide" Target="../notesSlides/notesSlide53.xml"/><Relationship Id="rId1" Type="http://schemas.openxmlformats.org/officeDocument/2006/relationships/slideLayout" Target="../slideLayouts/slideLayout10.xml"/><Relationship Id="rId6" Type="http://schemas.openxmlformats.org/officeDocument/2006/relationships/image" Target="../media/image130.jpg"/><Relationship Id="rId5" Type="http://schemas.openxmlformats.org/officeDocument/2006/relationships/image" Target="../media/image129.png"/><Relationship Id="rId4" Type="http://schemas.openxmlformats.org/officeDocument/2006/relationships/image" Target="../media/image128.png"/></Relationships>
</file>

<file path=ppt/slides/_rels/slide5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55.xml"/><Relationship Id="rId1" Type="http://schemas.openxmlformats.org/officeDocument/2006/relationships/slideLayout" Target="../slideLayouts/slideLayout10.xml"/><Relationship Id="rId4" Type="http://schemas.openxmlformats.org/officeDocument/2006/relationships/image" Target="../media/image137.png"/></Relationships>
</file>

<file path=ppt/slides/_rels/slide59.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56.xml"/><Relationship Id="rId1" Type="http://schemas.openxmlformats.org/officeDocument/2006/relationships/slideLayout" Target="../slideLayouts/slideLayout10.xml"/><Relationship Id="rId5" Type="http://schemas.openxmlformats.org/officeDocument/2006/relationships/image" Target="../media/image140.png"/><Relationship Id="rId4" Type="http://schemas.openxmlformats.org/officeDocument/2006/relationships/image" Target="../media/image13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2.xml"/><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hyperlink" Target="https://www.prescri-nature.ca/" TargetMode="External"/><Relationship Id="rId2" Type="http://schemas.openxmlformats.org/officeDocument/2006/relationships/notesSlide" Target="../notesSlides/notesSlide58.xml"/><Relationship Id="rId1" Type="http://schemas.openxmlformats.org/officeDocument/2006/relationships/slideLayout" Target="../slideLayouts/slideLayout10.xml"/><Relationship Id="rId5" Type="http://schemas.openxmlformats.org/officeDocument/2006/relationships/hyperlink" Target="https://doi.org/10.3389/fpsyg.2019.00722" TargetMode="External"/><Relationship Id="rId4" Type="http://schemas.openxmlformats.org/officeDocument/2006/relationships/hyperlink" Target="https://doi.org/10.7202/1089312ar"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olic.ca/" TargetMode="External"/><Relationship Id="rId2" Type="http://schemas.openxmlformats.org/officeDocument/2006/relationships/notesSlide" Target="../notesSlides/notesSlide59.xml"/><Relationship Id="rId1" Type="http://schemas.openxmlformats.org/officeDocument/2006/relationships/slideLayout" Target="../slideLayouts/slideLayout10.xml"/><Relationship Id="rId6" Type="http://schemas.openxmlformats.org/officeDocument/2006/relationships/hyperlink" Target="https://doi.org/10.1038/srep28551" TargetMode="External"/><Relationship Id="rId5" Type="http://schemas.openxmlformats.org/officeDocument/2006/relationships/hyperlink" Target="http://www.sepaq.com/resources/docs/org/autres/org_icm_rapport_nature_sante_globale.pdf" TargetMode="External"/><Relationship Id="rId4" Type="http://schemas.openxmlformats.org/officeDocument/2006/relationships/hyperlink" Target="https://doi.org/10.1007/s12199-009-0086-9" TargetMode="Externa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0.xml"/><Relationship Id="rId1" Type="http://schemas.openxmlformats.org/officeDocument/2006/relationships/themeOverride" Target="../theme/themeOverride1.xml"/><Relationship Id="rId5" Type="http://schemas.openxmlformats.org/officeDocument/2006/relationships/hyperlink" Target="https://doi.org/10.1371/journal.pone.0228092" TargetMode="External"/><Relationship Id="rId4" Type="http://schemas.openxmlformats.org/officeDocument/2006/relationships/hyperlink" Target="http://thelancet.com/journals/lancet/article/PIIS01406736(16)323996/supplemental" TargetMode="Externa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hyperlink" Target="https://www.canada.ca/fr/sante-publique/services/rapports-publications/amener-sante-a-table-planification-profil-pratiques-prometteuses-canada-etranger/quebec-ecole-a-pied-a-velo-programme-ameliorer-conditions-marche-cyclisme-eleves-ecole-elementaire-quebec.html" TargetMode="External"/><Relationship Id="rId2" Type="http://schemas.openxmlformats.org/officeDocument/2006/relationships/notesSlide" Target="../notesSlides/notesSlide65.xml"/><Relationship Id="rId1" Type="http://schemas.openxmlformats.org/officeDocument/2006/relationships/slideLayout" Target="../slideLayouts/slideLayout10.xml"/><Relationship Id="rId4" Type="http://schemas.openxmlformats.org/officeDocument/2006/relationships/hyperlink" Target="http://www.cremtl.qc.ca/sites/default/files/upload/documents/realisations/2014-guide_stationnement.pdf"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dx.doi.org/10.1136/bmj.j1456" TargetMode="External"/><Relationship Id="rId2" Type="http://schemas.openxmlformats.org/officeDocument/2006/relationships/notesSlide" Target="../notesSlides/notesSlide66.xml"/><Relationship Id="rId1" Type="http://schemas.openxmlformats.org/officeDocument/2006/relationships/slideLayout" Target="../slideLayouts/slideLayout10.xml"/><Relationship Id="rId5" Type="http://schemas.openxmlformats.org/officeDocument/2006/relationships/hyperlink" Target="https://www150.statcan.gc.ca/n1/daily-quotidien/171129/dq171129c-fra.htm" TargetMode="External"/><Relationship Id="rId4" Type="http://schemas.openxmlformats.org/officeDocument/2006/relationships/hyperlink" Target="https://cmquebec.qc.ca/cartes-et-statistiques/tableaux-statistique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1"/>
          <p:cNvSpPr txBox="1">
            <a:spLocks noGrp="1"/>
          </p:cNvSpPr>
          <p:nvPr>
            <p:ph type="title"/>
          </p:nvPr>
        </p:nvSpPr>
        <p:spPr>
          <a:xfrm>
            <a:off x="1614488" y="273845"/>
            <a:ext cx="5915100" cy="994200"/>
          </a:xfrm>
          <a:prstGeom prst="rect">
            <a:avLst/>
          </a:prstGeom>
          <a:noFill/>
          <a:ln>
            <a:noFill/>
          </a:ln>
        </p:spPr>
        <p:txBody>
          <a:bodyPr spcFirstLastPara="1" wrap="square" lIns="68550" tIns="34275" rIns="68550" bIns="34275" anchor="ctr" anchorCtr="0">
            <a:normAutofit/>
          </a:bodyPr>
          <a:lstStyle/>
          <a:p>
            <a:pPr marL="0" lvl="0" indent="0" algn="l" rtl="0">
              <a:lnSpc>
                <a:spcPct val="90000"/>
              </a:lnSpc>
              <a:spcBef>
                <a:spcPts val="0"/>
              </a:spcBef>
              <a:spcAft>
                <a:spcPts val="0"/>
              </a:spcAft>
              <a:buSzPts val="4400"/>
              <a:buNone/>
            </a:pPr>
            <a:endParaRPr/>
          </a:p>
        </p:txBody>
      </p:sp>
      <p:sp>
        <p:nvSpPr>
          <p:cNvPr id="188" name="Google Shape;188;p1"/>
          <p:cNvSpPr txBox="1">
            <a:spLocks noGrp="1"/>
          </p:cNvSpPr>
          <p:nvPr>
            <p:ph type="body" idx="1"/>
          </p:nvPr>
        </p:nvSpPr>
        <p:spPr>
          <a:xfrm>
            <a:off x="1614488" y="1369219"/>
            <a:ext cx="5915100" cy="3263400"/>
          </a:xfrm>
          <a:prstGeom prst="rect">
            <a:avLst/>
          </a:prstGeom>
          <a:noFill/>
          <a:ln>
            <a:noFill/>
          </a:ln>
        </p:spPr>
        <p:txBody>
          <a:bodyPr spcFirstLastPara="1" wrap="square" lIns="68550" tIns="34275" rIns="68550" bIns="34275" anchor="t" anchorCtr="0">
            <a:normAutofit/>
          </a:bodyPr>
          <a:lstStyle/>
          <a:p>
            <a:pPr marL="171450" lvl="0" indent="-38100" algn="l" rtl="0">
              <a:lnSpc>
                <a:spcPct val="90000"/>
              </a:lnSpc>
              <a:spcBef>
                <a:spcPts val="0"/>
              </a:spcBef>
              <a:spcAft>
                <a:spcPts val="0"/>
              </a:spcAft>
              <a:buSzPts val="2800"/>
              <a:buNone/>
            </a:pPr>
            <a:endParaRPr/>
          </a:p>
        </p:txBody>
      </p:sp>
      <p:pic>
        <p:nvPicPr>
          <p:cNvPr id="189" name="Google Shape;189;p1" descr="Aperçu de l’image"/>
          <p:cNvPicPr preferRelativeResize="0"/>
          <p:nvPr/>
        </p:nvPicPr>
        <p:blipFill rotWithShape="1">
          <a:blip r:embed="rId3">
            <a:alphaModFix/>
          </a:blip>
          <a:srcRect/>
          <a:stretch/>
        </p:blipFill>
        <p:spPr>
          <a:xfrm>
            <a:off x="0" y="0"/>
            <a:ext cx="9144000" cy="5143501"/>
          </a:xfrm>
          <a:prstGeom prst="rect">
            <a:avLst/>
          </a:prstGeom>
          <a:noFill/>
          <a:ln>
            <a:noFill/>
          </a:ln>
        </p:spPr>
      </p:pic>
      <p:sp>
        <p:nvSpPr>
          <p:cNvPr id="190" name="Google Shape;190;p1"/>
          <p:cNvSpPr txBox="1"/>
          <p:nvPr/>
        </p:nvSpPr>
        <p:spPr>
          <a:xfrm>
            <a:off x="668593" y="687637"/>
            <a:ext cx="5564700" cy="1066500"/>
          </a:xfrm>
          <a:prstGeom prst="rect">
            <a:avLst/>
          </a:prstGeom>
          <a:noFill/>
          <a:ln>
            <a:noFill/>
          </a:ln>
        </p:spPr>
        <p:txBody>
          <a:bodyPr spcFirstLastPara="1" wrap="square" lIns="68550" tIns="34275" rIns="68550" bIns="34275" anchor="t" anchorCtr="0">
            <a:spAutoFit/>
          </a:bodyPr>
          <a:lstStyle/>
          <a:p>
            <a:pPr marL="0" marR="0" lvl="0" indent="0" algn="l" rtl="0">
              <a:lnSpc>
                <a:spcPct val="90000"/>
              </a:lnSpc>
              <a:spcBef>
                <a:spcPts val="0"/>
              </a:spcBef>
              <a:spcAft>
                <a:spcPts val="0"/>
              </a:spcAft>
              <a:buNone/>
            </a:pPr>
            <a:r>
              <a:rPr lang="fr-CA" sz="3600" b="1" i="0" u="none" strike="noStrike" cap="none">
                <a:solidFill>
                  <a:schemeClr val="lt1"/>
                </a:solidFill>
                <a:latin typeface="Old Standard TT"/>
                <a:ea typeface="Old Standard TT"/>
                <a:cs typeface="Old Standard TT"/>
                <a:sym typeface="Old Standard TT"/>
              </a:rPr>
              <a:t>Les bienfaits de la nature: </a:t>
            </a:r>
            <a:endParaRPr sz="3600" b="1" i="0" u="none" strike="noStrike" cap="none">
              <a:solidFill>
                <a:schemeClr val="lt1"/>
              </a:solidFill>
              <a:latin typeface="Old Standard TT"/>
              <a:ea typeface="Old Standard TT"/>
              <a:cs typeface="Old Standard TT"/>
              <a:sym typeface="Old Standard TT"/>
            </a:endParaRPr>
          </a:p>
          <a:p>
            <a:pPr marL="0" marR="0" lvl="0" indent="0" algn="l" rtl="0">
              <a:lnSpc>
                <a:spcPct val="90000"/>
              </a:lnSpc>
              <a:spcBef>
                <a:spcPts val="0"/>
              </a:spcBef>
              <a:spcAft>
                <a:spcPts val="0"/>
              </a:spcAft>
              <a:buNone/>
            </a:pPr>
            <a:r>
              <a:rPr lang="fr-CA" sz="3600" b="1" i="0" u="none" strike="noStrike" cap="none">
                <a:solidFill>
                  <a:schemeClr val="lt1"/>
                </a:solidFill>
                <a:latin typeface="Old Standard TT"/>
                <a:ea typeface="Old Standard TT"/>
                <a:cs typeface="Old Standard TT"/>
                <a:sym typeface="Old Standard TT"/>
              </a:rPr>
              <a:t>mythe ou réalité?</a:t>
            </a:r>
            <a:endParaRPr sz="3600" b="1" i="0" u="none" strike="noStrike" cap="none">
              <a:solidFill>
                <a:schemeClr val="lt1"/>
              </a:solidFill>
              <a:latin typeface="Old Standard TT"/>
              <a:ea typeface="Old Standard TT"/>
              <a:cs typeface="Old Standard TT"/>
              <a:sym typeface="Old Standard TT"/>
            </a:endParaRPr>
          </a:p>
        </p:txBody>
      </p:sp>
      <p:sp>
        <p:nvSpPr>
          <p:cNvPr id="191" name="Google Shape;191;p1"/>
          <p:cNvSpPr txBox="1"/>
          <p:nvPr/>
        </p:nvSpPr>
        <p:spPr>
          <a:xfrm>
            <a:off x="613239" y="2858332"/>
            <a:ext cx="5119500" cy="1454100"/>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fr-CA" sz="1800" b="1" i="0" u="none" strike="noStrike" cap="none" dirty="0">
                <a:solidFill>
                  <a:schemeClr val="lt1"/>
                </a:solidFill>
                <a:latin typeface="Old Standard TT"/>
                <a:ea typeface="Old Standard TT"/>
                <a:cs typeface="Old Standard TT"/>
                <a:sym typeface="Old Standard TT"/>
              </a:rPr>
              <a:t>Dre Caroline Laberge MD</a:t>
            </a:r>
            <a:endParaRPr sz="1800" b="1" i="0" u="none" strike="noStrike" cap="none" dirty="0">
              <a:solidFill>
                <a:schemeClr val="lt1"/>
              </a:solidFill>
              <a:latin typeface="Old Standard TT"/>
              <a:ea typeface="Old Standard TT"/>
              <a:cs typeface="Old Standard TT"/>
              <a:sym typeface="Old Standard TT"/>
            </a:endParaRPr>
          </a:p>
          <a:p>
            <a:pPr marL="0" marR="0" lvl="0" indent="0" algn="l" rtl="0">
              <a:lnSpc>
                <a:spcPct val="100000"/>
              </a:lnSpc>
              <a:spcBef>
                <a:spcPts val="0"/>
              </a:spcBef>
              <a:spcAft>
                <a:spcPts val="0"/>
              </a:spcAft>
              <a:buClr>
                <a:srgbClr val="000000"/>
              </a:buClr>
              <a:buSzPts val="1800"/>
              <a:buFont typeface="Arial"/>
              <a:buNone/>
            </a:pPr>
            <a:r>
              <a:rPr lang="fr-CA" sz="1800" b="1" i="0" u="none" strike="noStrike" cap="none" dirty="0">
                <a:solidFill>
                  <a:schemeClr val="lt1"/>
                </a:solidFill>
                <a:latin typeface="Old Standard TT"/>
                <a:ea typeface="Old Standard TT"/>
                <a:cs typeface="Old Standard TT"/>
                <a:sym typeface="Old Standard TT"/>
              </a:rPr>
              <a:t>Dre Johanne </a:t>
            </a:r>
            <a:r>
              <a:rPr lang="fr-CA" sz="1800" b="1" i="0" u="none" strike="noStrike" cap="none" dirty="0" err="1">
                <a:solidFill>
                  <a:schemeClr val="lt1"/>
                </a:solidFill>
                <a:latin typeface="Old Standard TT"/>
                <a:ea typeface="Old Standard TT"/>
                <a:cs typeface="Old Standard TT"/>
                <a:sym typeface="Old Standard TT"/>
              </a:rPr>
              <a:t>Elsener</a:t>
            </a:r>
            <a:r>
              <a:rPr lang="fr-CA" sz="1800" b="1" i="0" u="none" strike="noStrike" cap="none" dirty="0">
                <a:solidFill>
                  <a:schemeClr val="lt1"/>
                </a:solidFill>
                <a:latin typeface="Old Standard TT"/>
                <a:ea typeface="Old Standard TT"/>
                <a:cs typeface="Old Standard TT"/>
                <a:sym typeface="Old Standard TT"/>
              </a:rPr>
              <a:t> MV </a:t>
            </a:r>
            <a:r>
              <a:rPr lang="fr-CA" sz="1800" b="1" i="0" u="none" strike="noStrike" cap="none" dirty="0" err="1">
                <a:solidFill>
                  <a:schemeClr val="lt1"/>
                </a:solidFill>
                <a:latin typeface="Old Standard TT"/>
                <a:ea typeface="Old Standard TT"/>
                <a:cs typeface="Old Standard TT"/>
                <a:sym typeface="Old Standard TT"/>
              </a:rPr>
              <a:t>MSc</a:t>
            </a:r>
            <a:r>
              <a:rPr lang="fr-CA" sz="1800" b="1" i="0" u="none" strike="noStrike" cap="none" dirty="0">
                <a:solidFill>
                  <a:schemeClr val="lt1"/>
                </a:solidFill>
                <a:latin typeface="Old Standard TT"/>
                <a:ea typeface="Old Standard TT"/>
                <a:cs typeface="Old Standard TT"/>
                <a:sym typeface="Old Standard TT"/>
              </a:rPr>
              <a:t> C.Q.</a:t>
            </a:r>
            <a:endParaRPr dirty="0"/>
          </a:p>
          <a:p>
            <a:pPr marL="0" marR="0" lvl="0" indent="0" algn="l" rtl="0">
              <a:lnSpc>
                <a:spcPct val="100000"/>
              </a:lnSpc>
              <a:spcBef>
                <a:spcPts val="0"/>
              </a:spcBef>
              <a:spcAft>
                <a:spcPts val="0"/>
              </a:spcAft>
              <a:buClr>
                <a:srgbClr val="000000"/>
              </a:buClr>
              <a:buSzPts val="1800"/>
              <a:buFont typeface="Arial"/>
              <a:buNone/>
            </a:pPr>
            <a:endParaRPr sz="1800" b="1" i="0" u="none" strike="noStrike" cap="none" dirty="0">
              <a:solidFill>
                <a:schemeClr val="lt1"/>
              </a:solidFill>
              <a:latin typeface="Old Standard TT"/>
              <a:ea typeface="Old Standard TT"/>
              <a:cs typeface="Old Standard TT"/>
              <a:sym typeface="Old Standard TT"/>
            </a:endParaRPr>
          </a:p>
          <a:p>
            <a:pPr marL="0" marR="0" lvl="0" indent="0" algn="l" rtl="0">
              <a:lnSpc>
                <a:spcPct val="100000"/>
              </a:lnSpc>
              <a:spcBef>
                <a:spcPts val="0"/>
              </a:spcBef>
              <a:spcAft>
                <a:spcPts val="0"/>
              </a:spcAft>
              <a:buClr>
                <a:srgbClr val="000000"/>
              </a:buClr>
              <a:buSzPts val="1800"/>
              <a:buFont typeface="Arial"/>
              <a:buNone/>
            </a:pPr>
            <a:r>
              <a:rPr lang="fr-CA" sz="1800" b="1" i="0" u="none" strike="noStrike" cap="none" dirty="0">
                <a:solidFill>
                  <a:schemeClr val="lt1"/>
                </a:solidFill>
                <a:latin typeface="Old Standard TT"/>
                <a:ea typeface="Old Standard TT"/>
                <a:cs typeface="Old Standard TT"/>
                <a:sym typeface="Old Standard TT"/>
              </a:rPr>
              <a:t>Forum Plein air du Bas St-Laurent</a:t>
            </a:r>
            <a:endParaRPr dirty="0"/>
          </a:p>
          <a:p>
            <a:pPr marL="0" marR="0" lvl="0" indent="0" algn="l" rtl="0">
              <a:lnSpc>
                <a:spcPct val="100000"/>
              </a:lnSpc>
              <a:spcBef>
                <a:spcPts val="0"/>
              </a:spcBef>
              <a:spcAft>
                <a:spcPts val="0"/>
              </a:spcAft>
              <a:buClr>
                <a:srgbClr val="000000"/>
              </a:buClr>
              <a:buSzPts val="1800"/>
              <a:buFont typeface="Arial"/>
              <a:buNone/>
            </a:pPr>
            <a:r>
              <a:rPr lang="fr-CA" sz="1800" b="1" dirty="0">
                <a:solidFill>
                  <a:schemeClr val="lt1"/>
                </a:solidFill>
                <a:latin typeface="Old Standard TT"/>
                <a:ea typeface="Old Standard TT"/>
                <a:cs typeface="Old Standard TT"/>
                <a:sym typeface="Old Standard TT"/>
              </a:rPr>
              <a:t>10</a:t>
            </a:r>
            <a:r>
              <a:rPr lang="fr-CA" sz="1800" b="1" i="0" u="none" strike="noStrike" cap="none" dirty="0">
                <a:solidFill>
                  <a:schemeClr val="lt1"/>
                </a:solidFill>
                <a:latin typeface="Old Standard TT"/>
                <a:ea typeface="Old Standard TT"/>
                <a:cs typeface="Old Standard TT"/>
                <a:sym typeface="Old Standard TT"/>
              </a:rPr>
              <a:t> avril 2025</a:t>
            </a:r>
            <a:endParaRPr sz="1800" b="1" i="0" u="none" strike="noStrike" cap="none" dirty="0">
              <a:solidFill>
                <a:schemeClr val="lt1"/>
              </a:solidFill>
              <a:latin typeface="Old Standard TT"/>
              <a:ea typeface="Old Standard TT"/>
              <a:cs typeface="Old Standard TT"/>
              <a:sym typeface="Old Standard TT"/>
            </a:endParaRPr>
          </a:p>
        </p:txBody>
      </p:sp>
      <p:pic>
        <p:nvPicPr>
          <p:cNvPr id="192" name="Google Shape;192;p1"/>
          <p:cNvPicPr preferRelativeResize="0"/>
          <p:nvPr/>
        </p:nvPicPr>
        <p:blipFill rotWithShape="1">
          <a:blip r:embed="rId4">
            <a:alphaModFix/>
          </a:blip>
          <a:srcRect/>
          <a:stretch/>
        </p:blipFill>
        <p:spPr>
          <a:xfrm>
            <a:off x="7501308" y="3897766"/>
            <a:ext cx="1642694" cy="113733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2"/>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990"/>
              <a:buNone/>
            </a:pPr>
            <a:r>
              <a:rPr lang="fr-CA"/>
              <a:t>Bienfaits sur la santé physique</a:t>
            </a:r>
            <a:endParaRPr/>
          </a:p>
        </p:txBody>
      </p:sp>
      <p:sp>
        <p:nvSpPr>
          <p:cNvPr id="240" name="Google Shape;240;p12"/>
          <p:cNvSpPr txBox="1">
            <a:spLocks noGrp="1"/>
          </p:cNvSpPr>
          <p:nvPr>
            <p:ph type="body" idx="1"/>
          </p:nvPr>
        </p:nvSpPr>
        <p:spPr>
          <a:xfrm>
            <a:off x="311700" y="1171600"/>
            <a:ext cx="6259463" cy="3397200"/>
          </a:xfrm>
          <a:prstGeom prst="rect">
            <a:avLst/>
          </a:prstGeom>
          <a:noFill/>
          <a:ln>
            <a:noFill/>
          </a:ln>
        </p:spPr>
        <p:txBody>
          <a:bodyPr spcFirstLastPara="1" wrap="square" lIns="91425" tIns="91425" rIns="91425" bIns="91425" anchor="t" anchorCtr="0">
            <a:normAutofit fontScale="92500" lnSpcReduction="10000"/>
          </a:bodyPr>
          <a:lstStyle/>
          <a:p>
            <a:pPr marL="0" lvl="0" indent="0" algn="ctr" rtl="0">
              <a:lnSpc>
                <a:spcPct val="100000"/>
              </a:lnSpc>
              <a:spcBef>
                <a:spcPts val="1000"/>
              </a:spcBef>
              <a:spcAft>
                <a:spcPts val="0"/>
              </a:spcAft>
              <a:buClr>
                <a:schemeClr val="dk1"/>
              </a:buClr>
              <a:buSzPct val="47567"/>
              <a:buFont typeface="Arial"/>
              <a:buNone/>
            </a:pPr>
            <a:r>
              <a:rPr lang="fr-CA" sz="2400">
                <a:solidFill>
                  <a:schemeClr val="dk1"/>
                </a:solidFill>
              </a:rPr>
              <a:t>↓ Maladies cardiovasculaires et hypertension artérielle</a:t>
            </a:r>
            <a:endParaRPr sz="2400">
              <a:solidFill>
                <a:schemeClr val="dk1"/>
              </a:solidFill>
            </a:endParaRPr>
          </a:p>
          <a:p>
            <a:pPr marL="0" lvl="0" indent="0" algn="ctr" rtl="0">
              <a:lnSpc>
                <a:spcPct val="100000"/>
              </a:lnSpc>
              <a:spcBef>
                <a:spcPts val="1000"/>
              </a:spcBef>
              <a:spcAft>
                <a:spcPts val="0"/>
              </a:spcAft>
              <a:buClr>
                <a:schemeClr val="dk1"/>
              </a:buClr>
              <a:buSzPct val="47567"/>
              <a:buFont typeface="Arial"/>
              <a:buNone/>
            </a:pPr>
            <a:r>
              <a:rPr lang="fr-CA" sz="2400">
                <a:solidFill>
                  <a:schemeClr val="dk1"/>
                </a:solidFill>
              </a:rPr>
              <a:t>↓Obésité</a:t>
            </a:r>
            <a:endParaRPr sz="2400">
              <a:solidFill>
                <a:schemeClr val="dk1"/>
              </a:solidFill>
            </a:endParaRPr>
          </a:p>
          <a:p>
            <a:pPr marL="0" lvl="0" indent="0" algn="ctr" rtl="0">
              <a:lnSpc>
                <a:spcPct val="100000"/>
              </a:lnSpc>
              <a:spcBef>
                <a:spcPts val="1000"/>
              </a:spcBef>
              <a:spcAft>
                <a:spcPts val="0"/>
              </a:spcAft>
              <a:buClr>
                <a:schemeClr val="dk1"/>
              </a:buClr>
              <a:buSzPct val="47567"/>
              <a:buFont typeface="Arial"/>
              <a:buNone/>
            </a:pPr>
            <a:r>
              <a:rPr lang="fr-CA" sz="2400">
                <a:solidFill>
                  <a:schemeClr val="dk1"/>
                </a:solidFill>
              </a:rPr>
              <a:t>↓ Diabète</a:t>
            </a:r>
            <a:endParaRPr sz="2400">
              <a:solidFill>
                <a:schemeClr val="dk1"/>
              </a:solidFill>
            </a:endParaRPr>
          </a:p>
          <a:p>
            <a:pPr marL="0" lvl="0" indent="0" algn="ctr" rtl="0">
              <a:lnSpc>
                <a:spcPct val="100000"/>
              </a:lnSpc>
              <a:spcBef>
                <a:spcPts val="1000"/>
              </a:spcBef>
              <a:spcAft>
                <a:spcPts val="0"/>
              </a:spcAft>
              <a:buClr>
                <a:schemeClr val="dk1"/>
              </a:buClr>
              <a:buSzPct val="47567"/>
              <a:buFont typeface="Arial"/>
              <a:buNone/>
            </a:pPr>
            <a:r>
              <a:rPr lang="fr-CA" sz="2400">
                <a:solidFill>
                  <a:schemeClr val="dk1"/>
                </a:solidFill>
              </a:rPr>
              <a:t>↓ Douleur chronique</a:t>
            </a:r>
            <a:endParaRPr sz="2400">
              <a:solidFill>
                <a:schemeClr val="dk1"/>
              </a:solidFill>
            </a:endParaRPr>
          </a:p>
          <a:p>
            <a:pPr marL="0" lvl="0" indent="0" algn="ctr" rtl="0">
              <a:lnSpc>
                <a:spcPct val="100000"/>
              </a:lnSpc>
              <a:spcBef>
                <a:spcPts val="1000"/>
              </a:spcBef>
              <a:spcAft>
                <a:spcPts val="0"/>
              </a:spcAft>
              <a:buClr>
                <a:schemeClr val="dk1"/>
              </a:buClr>
              <a:buSzPct val="47567"/>
              <a:buFont typeface="Arial"/>
              <a:buNone/>
            </a:pPr>
            <a:r>
              <a:rPr lang="fr-CA" sz="2400">
                <a:solidFill>
                  <a:schemeClr val="dk1"/>
                </a:solidFill>
              </a:rPr>
              <a:t>↓ Asthme et maladie pulmonaire obstructive chronique</a:t>
            </a:r>
            <a:endParaRPr sz="2400">
              <a:solidFill>
                <a:schemeClr val="dk1"/>
              </a:solidFill>
            </a:endParaRPr>
          </a:p>
          <a:p>
            <a:pPr marL="0" lvl="0" indent="0" algn="ctr" rtl="0">
              <a:lnSpc>
                <a:spcPct val="100000"/>
              </a:lnSpc>
              <a:spcBef>
                <a:spcPts val="1000"/>
              </a:spcBef>
              <a:spcAft>
                <a:spcPts val="0"/>
              </a:spcAft>
              <a:buClr>
                <a:schemeClr val="dk1"/>
              </a:buClr>
              <a:buSzPct val="47567"/>
              <a:buFont typeface="Arial"/>
              <a:buNone/>
            </a:pPr>
            <a:r>
              <a:rPr lang="fr-CA" sz="2400">
                <a:solidFill>
                  <a:schemeClr val="dk1"/>
                </a:solidFill>
              </a:rPr>
              <a:t>↓ Infections respiratoires</a:t>
            </a:r>
            <a:endParaRPr sz="2500"/>
          </a:p>
          <a:p>
            <a:pPr marL="0" lvl="0" indent="0" algn="l" rtl="0">
              <a:lnSpc>
                <a:spcPct val="115000"/>
              </a:lnSpc>
              <a:spcBef>
                <a:spcPts val="1000"/>
              </a:spcBef>
              <a:spcAft>
                <a:spcPts val="1200"/>
              </a:spcAft>
              <a:buSzPct val="108107"/>
              <a:buNone/>
            </a:pPr>
            <a:endParaRPr/>
          </a:p>
        </p:txBody>
      </p:sp>
      <p:pic>
        <p:nvPicPr>
          <p:cNvPr id="241" name="Google Shape;241;p12"/>
          <p:cNvPicPr preferRelativeResize="0"/>
          <p:nvPr/>
        </p:nvPicPr>
        <p:blipFill rotWithShape="1">
          <a:blip r:embed="rId3">
            <a:alphaModFix/>
          </a:blip>
          <a:srcRect/>
          <a:stretch/>
        </p:blipFill>
        <p:spPr>
          <a:xfrm>
            <a:off x="6988956" y="1285217"/>
            <a:ext cx="1933781" cy="3169966"/>
          </a:xfrm>
          <a:prstGeom prst="rect">
            <a:avLst/>
          </a:prstGeom>
          <a:noFill/>
          <a:ln>
            <a:noFill/>
          </a:ln>
        </p:spPr>
      </p:pic>
      <p:sp>
        <p:nvSpPr>
          <p:cNvPr id="242" name="Google Shape;242;p12"/>
          <p:cNvSpPr txBox="1"/>
          <p:nvPr/>
        </p:nvSpPr>
        <p:spPr>
          <a:xfrm>
            <a:off x="7205265" y="4421846"/>
            <a:ext cx="1933781" cy="21544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CA" sz="800" b="0" i="0" u="none" strike="noStrike" cap="none">
                <a:solidFill>
                  <a:schemeClr val="dk1"/>
                </a:solidFill>
                <a:latin typeface="Arial"/>
                <a:ea typeface="Arial"/>
                <a:cs typeface="Arial"/>
                <a:sym typeface="Arial"/>
              </a:rPr>
              <a:t>Image tirée de Prescri-Nature.ca</a:t>
            </a:r>
            <a:endParaRPr sz="800" b="0" i="0" u="none" strike="noStrike" cap="non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11"/>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990"/>
              <a:buNone/>
            </a:pPr>
            <a:r>
              <a:rPr lang="fr-CA"/>
              <a:t>Bienfaits sur la santé psychologique</a:t>
            </a:r>
            <a:endParaRPr/>
          </a:p>
        </p:txBody>
      </p:sp>
      <p:sp>
        <p:nvSpPr>
          <p:cNvPr id="248" name="Google Shape;248;p11"/>
          <p:cNvSpPr txBox="1">
            <a:spLocks noGrp="1"/>
          </p:cNvSpPr>
          <p:nvPr>
            <p:ph type="body" idx="1"/>
          </p:nvPr>
        </p:nvSpPr>
        <p:spPr>
          <a:xfrm>
            <a:off x="311700" y="1386673"/>
            <a:ext cx="5435957" cy="3182127"/>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Clr>
                <a:schemeClr val="dk1"/>
              </a:buClr>
              <a:buSzPts val="1100"/>
              <a:buFont typeface="Arial"/>
              <a:buNone/>
            </a:pPr>
            <a:r>
              <a:rPr lang="fr-CA" sz="2500"/>
              <a:t>↓ anxiété</a:t>
            </a:r>
            <a:endParaRPr/>
          </a:p>
          <a:p>
            <a:pPr marL="0" lvl="0" indent="0" algn="ctr" rtl="0">
              <a:lnSpc>
                <a:spcPct val="100000"/>
              </a:lnSpc>
              <a:spcBef>
                <a:spcPts val="0"/>
              </a:spcBef>
              <a:spcAft>
                <a:spcPts val="0"/>
              </a:spcAft>
              <a:buClr>
                <a:schemeClr val="dk1"/>
              </a:buClr>
              <a:buSzPts val="1100"/>
              <a:buFont typeface="Arial"/>
              <a:buNone/>
            </a:pPr>
            <a:r>
              <a:rPr lang="fr-CA" sz="2500"/>
              <a:t>↓ dépression et des émotions négatives</a:t>
            </a:r>
            <a:endParaRPr/>
          </a:p>
          <a:p>
            <a:pPr marL="0" lvl="0" indent="0" algn="ctr" rtl="0">
              <a:lnSpc>
                <a:spcPct val="100000"/>
              </a:lnSpc>
              <a:spcBef>
                <a:spcPts val="0"/>
              </a:spcBef>
              <a:spcAft>
                <a:spcPts val="0"/>
              </a:spcAft>
              <a:buClr>
                <a:schemeClr val="dk1"/>
              </a:buClr>
              <a:buSzPts val="1100"/>
              <a:buFont typeface="Arial"/>
              <a:buNone/>
            </a:pPr>
            <a:r>
              <a:rPr lang="fr-CA" sz="2500"/>
              <a:t>↑ perception globale de bien-être</a:t>
            </a:r>
            <a:endParaRPr/>
          </a:p>
          <a:p>
            <a:pPr marL="0" lvl="0" indent="0" algn="ctr" rtl="0">
              <a:lnSpc>
                <a:spcPct val="100000"/>
              </a:lnSpc>
              <a:spcBef>
                <a:spcPts val="0"/>
              </a:spcBef>
              <a:spcAft>
                <a:spcPts val="0"/>
              </a:spcAft>
              <a:buClr>
                <a:schemeClr val="dk1"/>
              </a:buClr>
              <a:buSzPts val="1100"/>
              <a:buFont typeface="Arial"/>
              <a:buNone/>
            </a:pPr>
            <a:r>
              <a:rPr lang="fr-CA" sz="2500"/>
              <a:t>↓ isolement social </a:t>
            </a:r>
            <a:endParaRPr/>
          </a:p>
          <a:p>
            <a:pPr marL="0" lvl="0" indent="0" algn="ctr" rtl="0">
              <a:lnSpc>
                <a:spcPct val="100000"/>
              </a:lnSpc>
              <a:spcBef>
                <a:spcPts val="0"/>
              </a:spcBef>
              <a:spcAft>
                <a:spcPts val="0"/>
              </a:spcAft>
              <a:buClr>
                <a:schemeClr val="dk1"/>
              </a:buClr>
              <a:buSzPts val="1100"/>
              <a:buFont typeface="Arial"/>
              <a:buNone/>
            </a:pPr>
            <a:r>
              <a:rPr lang="fr-CA" sz="2500"/>
              <a:t>↑ sentiment de connectivité</a:t>
            </a:r>
            <a:endParaRPr/>
          </a:p>
          <a:p>
            <a:pPr marL="0" lvl="0" indent="0" algn="ctr" rtl="0">
              <a:lnSpc>
                <a:spcPct val="100000"/>
              </a:lnSpc>
              <a:spcBef>
                <a:spcPts val="0"/>
              </a:spcBef>
              <a:spcAft>
                <a:spcPts val="0"/>
              </a:spcAft>
              <a:buClr>
                <a:schemeClr val="dk1"/>
              </a:buClr>
              <a:buSzPts val="1100"/>
              <a:buFont typeface="Arial"/>
              <a:buNone/>
            </a:pPr>
            <a:r>
              <a:rPr lang="fr-CA" sz="2500"/>
              <a:t>↓ déclin cognitif</a:t>
            </a:r>
            <a:endParaRPr/>
          </a:p>
        </p:txBody>
      </p:sp>
      <p:pic>
        <p:nvPicPr>
          <p:cNvPr id="249" name="Google Shape;249;p11"/>
          <p:cNvPicPr preferRelativeResize="0"/>
          <p:nvPr/>
        </p:nvPicPr>
        <p:blipFill rotWithShape="1">
          <a:blip r:embed="rId3">
            <a:alphaModFix/>
          </a:blip>
          <a:srcRect/>
          <a:stretch/>
        </p:blipFill>
        <p:spPr>
          <a:xfrm>
            <a:off x="5747657" y="2571750"/>
            <a:ext cx="3295658" cy="2152267"/>
          </a:xfrm>
          <a:prstGeom prst="rect">
            <a:avLst/>
          </a:prstGeom>
          <a:noFill/>
          <a:ln>
            <a:noFill/>
          </a:ln>
        </p:spPr>
      </p:pic>
      <p:sp>
        <p:nvSpPr>
          <p:cNvPr id="250" name="Google Shape;250;p11"/>
          <p:cNvSpPr txBox="1"/>
          <p:nvPr/>
        </p:nvSpPr>
        <p:spPr>
          <a:xfrm flipH="1">
            <a:off x="8060398" y="4698475"/>
            <a:ext cx="1155360" cy="2154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CA" sz="800" b="0" i="0" u="none" strike="noStrike" cap="none">
                <a:solidFill>
                  <a:schemeClr val="dk1"/>
                </a:solidFill>
                <a:latin typeface="Arial"/>
                <a:ea typeface="Arial"/>
                <a:cs typeface="Arial"/>
                <a:sym typeface="Arial"/>
              </a:rPr>
              <a:t>Photo Freepik.com</a:t>
            </a:r>
            <a:endParaRPr sz="800" b="0" i="0" u="none" strike="noStrike" cap="non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66"/>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990"/>
              <a:buNone/>
            </a:pPr>
            <a:r>
              <a:rPr lang="fr-CA"/>
              <a:t>Bienfaits pour les apprentissages</a:t>
            </a:r>
            <a:endParaRPr/>
          </a:p>
        </p:txBody>
      </p:sp>
      <p:sp>
        <p:nvSpPr>
          <p:cNvPr id="256" name="Google Shape;256;p66"/>
          <p:cNvSpPr txBox="1">
            <a:spLocks noGrp="1"/>
          </p:cNvSpPr>
          <p:nvPr>
            <p:ph type="body" idx="1"/>
          </p:nvPr>
        </p:nvSpPr>
        <p:spPr>
          <a:xfrm>
            <a:off x="2918979" y="1438010"/>
            <a:ext cx="5913321" cy="3001257"/>
          </a:xfrm>
          <a:prstGeom prst="rect">
            <a:avLst/>
          </a:prstGeom>
          <a:noFill/>
          <a:ln>
            <a:noFill/>
          </a:ln>
        </p:spPr>
        <p:txBody>
          <a:bodyPr spcFirstLastPara="1" wrap="square" lIns="91425" tIns="91425" rIns="91425" bIns="91425" anchor="t" anchorCtr="0">
            <a:normAutofit fontScale="92500" lnSpcReduction="20000"/>
          </a:bodyPr>
          <a:lstStyle/>
          <a:p>
            <a:pPr marL="0" lvl="0" indent="0" algn="ctr" rtl="0">
              <a:lnSpc>
                <a:spcPct val="120000"/>
              </a:lnSpc>
              <a:spcBef>
                <a:spcPts val="0"/>
              </a:spcBef>
              <a:spcAft>
                <a:spcPts val="0"/>
              </a:spcAft>
              <a:buSzPct val="44044"/>
              <a:buNone/>
            </a:pPr>
            <a:r>
              <a:rPr lang="fr-CA" sz="2700"/>
              <a:t>↑ relaxation et restauration fonctionnelle</a:t>
            </a:r>
            <a:endParaRPr sz="2700"/>
          </a:p>
          <a:p>
            <a:pPr marL="0" lvl="0" indent="0" algn="ctr" rtl="0">
              <a:lnSpc>
                <a:spcPct val="120000"/>
              </a:lnSpc>
              <a:spcBef>
                <a:spcPts val="0"/>
              </a:spcBef>
              <a:spcAft>
                <a:spcPts val="0"/>
              </a:spcAft>
              <a:buClr>
                <a:schemeClr val="dk1"/>
              </a:buClr>
              <a:buSzPct val="44044"/>
              <a:buFont typeface="Arial"/>
              <a:buNone/>
            </a:pPr>
            <a:r>
              <a:rPr lang="fr-CA" sz="2700"/>
              <a:t>↑ attention et concentration</a:t>
            </a:r>
            <a:endParaRPr/>
          </a:p>
          <a:p>
            <a:pPr marL="0" lvl="0" indent="0" algn="ctr" rtl="0">
              <a:lnSpc>
                <a:spcPct val="120000"/>
              </a:lnSpc>
              <a:spcBef>
                <a:spcPts val="0"/>
              </a:spcBef>
              <a:spcAft>
                <a:spcPts val="0"/>
              </a:spcAft>
              <a:buClr>
                <a:schemeClr val="dk1"/>
              </a:buClr>
              <a:buSzPct val="44044"/>
              <a:buFont typeface="Arial"/>
              <a:buNone/>
            </a:pPr>
            <a:r>
              <a:rPr lang="fr-CA" sz="2700"/>
              <a:t>↓ comportements impulsifs et agressifs chez les enfants</a:t>
            </a:r>
            <a:endParaRPr/>
          </a:p>
          <a:p>
            <a:pPr marL="0" lvl="0" indent="0" algn="ctr" rtl="0">
              <a:lnSpc>
                <a:spcPct val="120000"/>
              </a:lnSpc>
              <a:spcBef>
                <a:spcPts val="0"/>
              </a:spcBef>
              <a:spcAft>
                <a:spcPts val="0"/>
              </a:spcAft>
              <a:buClr>
                <a:schemeClr val="dk1"/>
              </a:buClr>
              <a:buSzPct val="44044"/>
              <a:buFont typeface="Arial"/>
              <a:buNone/>
            </a:pPr>
            <a:r>
              <a:rPr lang="fr-CA" sz="2700"/>
              <a:t>↑ qualité des relations sociales</a:t>
            </a:r>
            <a:endParaRPr/>
          </a:p>
          <a:p>
            <a:pPr marL="0" lvl="0" indent="0" algn="ctr" rtl="0">
              <a:lnSpc>
                <a:spcPct val="120000"/>
              </a:lnSpc>
              <a:spcBef>
                <a:spcPts val="0"/>
              </a:spcBef>
              <a:spcAft>
                <a:spcPts val="0"/>
              </a:spcAft>
              <a:buClr>
                <a:schemeClr val="dk1"/>
              </a:buClr>
              <a:buSzPct val="44044"/>
              <a:buFont typeface="Arial"/>
              <a:buNone/>
            </a:pPr>
            <a:r>
              <a:rPr lang="fr-CA" sz="2700"/>
              <a:t>↑ créativité</a:t>
            </a:r>
            <a:endParaRPr/>
          </a:p>
          <a:p>
            <a:pPr marL="0" lvl="0" indent="0" algn="ctr" rtl="0">
              <a:lnSpc>
                <a:spcPct val="120000"/>
              </a:lnSpc>
              <a:spcBef>
                <a:spcPts val="0"/>
              </a:spcBef>
              <a:spcAft>
                <a:spcPts val="0"/>
              </a:spcAft>
              <a:buClr>
                <a:schemeClr val="dk1"/>
              </a:buClr>
              <a:buSzPct val="44044"/>
              <a:buFont typeface="Arial"/>
              <a:buNone/>
            </a:pPr>
            <a:r>
              <a:rPr lang="fr-CA" sz="2700"/>
              <a:t>↑ taux de diplomation</a:t>
            </a:r>
            <a:endParaRPr/>
          </a:p>
        </p:txBody>
      </p:sp>
      <p:pic>
        <p:nvPicPr>
          <p:cNvPr id="257" name="Google Shape;257;p66"/>
          <p:cNvPicPr preferRelativeResize="0"/>
          <p:nvPr/>
        </p:nvPicPr>
        <p:blipFill rotWithShape="1">
          <a:blip r:embed="rId3">
            <a:alphaModFix/>
          </a:blip>
          <a:srcRect r="1" b="2446"/>
          <a:stretch/>
        </p:blipFill>
        <p:spPr>
          <a:xfrm>
            <a:off x="0" y="1058225"/>
            <a:ext cx="2719347" cy="4004268"/>
          </a:xfrm>
          <a:custGeom>
            <a:avLst/>
            <a:gdLst/>
            <a:ahLst/>
            <a:cxnLst/>
            <a:rect l="l" t="t" r="r" b="b"/>
            <a:pathLst>
              <a:path w="4657344" h="6858000" extrusionOk="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a:noFill/>
          <a:ln>
            <a:noFill/>
          </a:ln>
        </p:spPr>
      </p:pic>
      <p:sp>
        <p:nvSpPr>
          <p:cNvPr id="258" name="Google Shape;258;p66"/>
          <p:cNvSpPr txBox="1"/>
          <p:nvPr/>
        </p:nvSpPr>
        <p:spPr>
          <a:xfrm>
            <a:off x="0" y="4819052"/>
            <a:ext cx="2371412" cy="21544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fr-CA" sz="800" b="0" i="0" u="none" strike="noStrike" cap="none">
                <a:solidFill>
                  <a:srgbClr val="FFFFFF"/>
                </a:solidFill>
                <a:latin typeface="Arial"/>
                <a:ea typeface="Arial"/>
                <a:cs typeface="Arial"/>
                <a:sym typeface="Arial"/>
              </a:rPr>
              <a:t>Photo Shane Rounce, Unsplash</a:t>
            </a:r>
            <a:endParaRPr sz="800" b="0" i="0" u="none" strike="noStrike" cap="none">
              <a:solidFill>
                <a:srgbClr val="FFFFFF"/>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67"/>
          <p:cNvSpPr txBox="1">
            <a:spLocks noGrp="1"/>
          </p:cNvSpPr>
          <p:nvPr>
            <p:ph type="title"/>
          </p:nvPr>
        </p:nvSpPr>
        <p:spPr>
          <a:xfrm>
            <a:off x="192346" y="1471787"/>
            <a:ext cx="2351113" cy="2126725"/>
          </a:xfrm>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0"/>
              </a:spcBef>
              <a:spcAft>
                <a:spcPts val="0"/>
              </a:spcAft>
              <a:buSzPts val="3000"/>
              <a:buNone/>
            </a:pPr>
            <a:r>
              <a:rPr lang="fr-CA"/>
              <a:t>Bienfaits sur la santé </a:t>
            </a:r>
            <a:br>
              <a:rPr lang="fr-CA"/>
            </a:br>
            <a:r>
              <a:rPr lang="fr-CA"/>
              <a:t>de la population</a:t>
            </a:r>
            <a:endParaRPr/>
          </a:p>
        </p:txBody>
      </p:sp>
      <p:pic>
        <p:nvPicPr>
          <p:cNvPr id="264" name="Google Shape;264;p67"/>
          <p:cNvPicPr preferRelativeResize="0"/>
          <p:nvPr/>
        </p:nvPicPr>
        <p:blipFill rotWithShape="1">
          <a:blip r:embed="rId3">
            <a:alphaModFix/>
          </a:blip>
          <a:srcRect/>
          <a:stretch/>
        </p:blipFill>
        <p:spPr>
          <a:xfrm>
            <a:off x="2731911" y="33867"/>
            <a:ext cx="6400800" cy="500256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71"/>
          <p:cNvSpPr txBox="1">
            <a:spLocks noGrp="1"/>
          </p:cNvSpPr>
          <p:nvPr>
            <p:ph type="title"/>
          </p:nvPr>
        </p:nvSpPr>
        <p:spPr>
          <a:xfrm>
            <a:off x="311699" y="201922"/>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Ce qu’on observe dans le corps humain</a:t>
            </a:r>
            <a:endParaRPr/>
          </a:p>
        </p:txBody>
      </p:sp>
      <p:pic>
        <p:nvPicPr>
          <p:cNvPr id="270" name="Google Shape;270;p71"/>
          <p:cNvPicPr preferRelativeResize="0"/>
          <p:nvPr/>
        </p:nvPicPr>
        <p:blipFill rotWithShape="1">
          <a:blip r:embed="rId3">
            <a:alphaModFix/>
          </a:blip>
          <a:srcRect/>
          <a:stretch/>
        </p:blipFill>
        <p:spPr>
          <a:xfrm>
            <a:off x="1764010" y="881037"/>
            <a:ext cx="5615977" cy="3762702"/>
          </a:xfrm>
          <a:prstGeom prst="rect">
            <a:avLst/>
          </a:prstGeom>
          <a:noFill/>
          <a:ln w="12700" cap="flat" cmpd="thickThin">
            <a:solidFill>
              <a:schemeClr val="dk2"/>
            </a:solidFill>
            <a:prstDash val="solid"/>
            <a:miter lim="800000"/>
            <a:headEnd type="none" w="sm" len="sm"/>
            <a:tailEnd type="none" w="sm" len="sm"/>
          </a:ln>
        </p:spPr>
      </p:pic>
      <p:sp>
        <p:nvSpPr>
          <p:cNvPr id="271" name="Google Shape;271;p71"/>
          <p:cNvSpPr txBox="1"/>
          <p:nvPr/>
        </p:nvSpPr>
        <p:spPr>
          <a:xfrm>
            <a:off x="511277" y="4709654"/>
            <a:ext cx="8321023"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CA" sz="1000" b="0" i="0" u="none" strike="noStrike" cap="none">
                <a:solidFill>
                  <a:srgbClr val="000000"/>
                </a:solidFill>
                <a:latin typeface="Arial"/>
                <a:ea typeface="Arial"/>
                <a:cs typeface="Arial"/>
                <a:sym typeface="Arial"/>
              </a:rPr>
              <a:t>Qing Li. Effets des forêts et des bains de forêt (shinrin-yoku) sur la santé humaine : une revue de la littérature. Revue forestière française, 2018</a:t>
            </a:r>
            <a:endParaRPr sz="10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68"/>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Comment ça fonctionne? Mécanismes directs</a:t>
            </a:r>
            <a:endParaRPr/>
          </a:p>
        </p:txBody>
      </p:sp>
      <p:sp>
        <p:nvSpPr>
          <p:cNvPr id="277" name="Google Shape;277;p68"/>
          <p:cNvSpPr txBox="1">
            <a:spLocks noGrp="1"/>
          </p:cNvSpPr>
          <p:nvPr>
            <p:ph type="body" idx="1"/>
          </p:nvPr>
        </p:nvSpPr>
        <p:spPr>
          <a:xfrm>
            <a:off x="311700" y="1171599"/>
            <a:ext cx="6328689" cy="3784449"/>
          </a:xfrm>
          <a:prstGeom prst="rect">
            <a:avLst/>
          </a:prstGeom>
          <a:noFill/>
          <a:ln>
            <a:noFill/>
          </a:ln>
        </p:spPr>
        <p:txBody>
          <a:bodyPr spcFirstLastPara="1" wrap="square" lIns="91425" tIns="91425" rIns="91425" bIns="91425" anchor="t" anchorCtr="0">
            <a:normAutofit fontScale="62500" lnSpcReduction="20000"/>
          </a:bodyPr>
          <a:lstStyle/>
          <a:p>
            <a:pPr marL="171450" lvl="0" indent="-171481" algn="l" rtl="0">
              <a:lnSpc>
                <a:spcPct val="160000"/>
              </a:lnSpc>
              <a:spcBef>
                <a:spcPts val="0"/>
              </a:spcBef>
              <a:spcAft>
                <a:spcPts val="0"/>
              </a:spcAft>
              <a:buSzPct val="100000"/>
              <a:buChar char="•"/>
            </a:pPr>
            <a:r>
              <a:rPr lang="fr-CA" sz="2500" b="1" dirty="0"/>
              <a:t>Lumière naturelle </a:t>
            </a:r>
            <a:r>
              <a:rPr lang="fr-CA" sz="2500" dirty="0"/>
              <a:t>– verte et bleue</a:t>
            </a:r>
            <a:endParaRPr dirty="0"/>
          </a:p>
          <a:p>
            <a:pPr marL="628650" lvl="1" indent="-171450" algn="l" rtl="0">
              <a:lnSpc>
                <a:spcPct val="160000"/>
              </a:lnSpc>
              <a:spcBef>
                <a:spcPts val="0"/>
              </a:spcBef>
              <a:spcAft>
                <a:spcPts val="0"/>
              </a:spcAft>
              <a:buSzPct val="100000"/>
              <a:buChar char="•"/>
            </a:pPr>
            <a:r>
              <a:rPr lang="fr-CA" sz="2200" dirty="0"/>
              <a:t>Régule la sécrétion de mélatonine (horloge biologique)</a:t>
            </a:r>
            <a:endParaRPr dirty="0"/>
          </a:p>
          <a:p>
            <a:pPr marL="628650" lvl="1" indent="-171450" algn="l" rtl="0">
              <a:lnSpc>
                <a:spcPct val="160000"/>
              </a:lnSpc>
              <a:spcBef>
                <a:spcPts val="0"/>
              </a:spcBef>
              <a:spcAft>
                <a:spcPts val="0"/>
              </a:spcAft>
              <a:buSzPct val="100000"/>
              <a:buChar char="•"/>
            </a:pPr>
            <a:r>
              <a:rPr lang="fr-CA" sz="2200" dirty="0"/>
              <a:t>Augmente sa sécrétion de sérotonine (hormone du bonheur) </a:t>
            </a:r>
          </a:p>
          <a:p>
            <a:pPr marL="171450" indent="-171450">
              <a:lnSpc>
                <a:spcPct val="160000"/>
              </a:lnSpc>
              <a:buSzPct val="100000"/>
              <a:buChar char="•"/>
            </a:pPr>
            <a:r>
              <a:rPr lang="fr-CA" sz="2500" b="1" dirty="0"/>
              <a:t>Les formes naturelles </a:t>
            </a:r>
            <a:r>
              <a:rPr lang="fr-CA" sz="2500" dirty="0"/>
              <a:t>(ex fractales): on s’émerveille</a:t>
            </a:r>
          </a:p>
          <a:p>
            <a:pPr marL="628650" lvl="1" indent="-171450">
              <a:lnSpc>
                <a:spcPct val="160000"/>
              </a:lnSpc>
              <a:buSzPct val="100000"/>
              <a:buChar char="•"/>
            </a:pPr>
            <a:r>
              <a:rPr lang="fr-CA" sz="2200" dirty="0"/>
              <a:t>Augmente cytokines pro-inflammatoires (système immunitaire)</a:t>
            </a:r>
          </a:p>
          <a:p>
            <a:pPr marL="628650" lvl="1" indent="-171450">
              <a:lnSpc>
                <a:spcPct val="160000"/>
              </a:lnSpc>
              <a:buSzPct val="100000"/>
              <a:buChar char="•"/>
            </a:pPr>
            <a:r>
              <a:rPr lang="fr-CA" sz="2200" dirty="0"/>
              <a:t>Diminution du stress</a:t>
            </a:r>
            <a:endParaRPr sz="2200" dirty="0"/>
          </a:p>
          <a:p>
            <a:pPr marL="171450" lvl="0" indent="-171481" algn="l" rtl="0">
              <a:lnSpc>
                <a:spcPct val="160000"/>
              </a:lnSpc>
              <a:spcBef>
                <a:spcPts val="0"/>
              </a:spcBef>
              <a:spcAft>
                <a:spcPts val="0"/>
              </a:spcAft>
              <a:buSzPct val="100000"/>
              <a:buChar char="•"/>
            </a:pPr>
            <a:r>
              <a:rPr lang="fr-CA" sz="2500" b="1" dirty="0"/>
              <a:t>Phytoncides</a:t>
            </a:r>
            <a:r>
              <a:rPr lang="fr-CA" sz="2500" dirty="0"/>
              <a:t> -</a:t>
            </a:r>
            <a:r>
              <a:rPr lang="fr-CA" sz="1800" dirty="0"/>
              <a:t> </a:t>
            </a:r>
            <a:r>
              <a:rPr lang="fr-CA" sz="2500" dirty="0"/>
              <a:t>produits chimiques sécrétés par les arbres</a:t>
            </a:r>
            <a:endParaRPr dirty="0"/>
          </a:p>
          <a:p>
            <a:pPr marL="628650" lvl="1" indent="-171450" algn="l" rtl="0">
              <a:lnSpc>
                <a:spcPct val="160000"/>
              </a:lnSpc>
              <a:spcBef>
                <a:spcPts val="0"/>
              </a:spcBef>
              <a:spcAft>
                <a:spcPts val="0"/>
              </a:spcAft>
              <a:buSzPct val="100000"/>
              <a:buChar char="•"/>
            </a:pPr>
            <a:r>
              <a:rPr lang="fr-CA" sz="2200" dirty="0"/>
              <a:t>Stimulation des cellules NK (un élément de notre système immunitaire)</a:t>
            </a:r>
            <a:endParaRPr dirty="0"/>
          </a:p>
          <a:p>
            <a:pPr marL="628650" lvl="1" indent="-171450" algn="l" rtl="0">
              <a:lnSpc>
                <a:spcPct val="160000"/>
              </a:lnSpc>
              <a:spcBef>
                <a:spcPts val="0"/>
              </a:spcBef>
              <a:spcAft>
                <a:spcPts val="0"/>
              </a:spcAft>
              <a:buSzPct val="100000"/>
              <a:buChar char="•"/>
            </a:pPr>
            <a:r>
              <a:rPr lang="fr-CA" sz="2200" dirty="0"/>
              <a:t>Active le système nerveux parasympathique (détente)</a:t>
            </a:r>
            <a:endParaRPr dirty="0"/>
          </a:p>
          <a:p>
            <a:pPr marL="171450" lvl="0" indent="-171481" algn="l" rtl="0">
              <a:lnSpc>
                <a:spcPct val="160000"/>
              </a:lnSpc>
              <a:spcBef>
                <a:spcPts val="0"/>
              </a:spcBef>
              <a:spcAft>
                <a:spcPts val="0"/>
              </a:spcAft>
              <a:buSzPct val="100000"/>
              <a:buChar char="•"/>
            </a:pPr>
            <a:r>
              <a:rPr lang="fr-CA" sz="2500" b="1" dirty="0"/>
              <a:t>Les sons de la nature </a:t>
            </a:r>
            <a:r>
              <a:rPr lang="fr-CA" sz="2500" dirty="0"/>
              <a:t>– silence, sons des feuilles d’arbres, oiseaux </a:t>
            </a:r>
            <a:endParaRPr dirty="0"/>
          </a:p>
          <a:p>
            <a:pPr marL="628650" lvl="1" indent="-171450" algn="l" rtl="0">
              <a:lnSpc>
                <a:spcPct val="160000"/>
              </a:lnSpc>
              <a:spcBef>
                <a:spcPts val="0"/>
              </a:spcBef>
              <a:spcAft>
                <a:spcPts val="0"/>
              </a:spcAft>
              <a:buSzPct val="100000"/>
              <a:buChar char="•"/>
            </a:pPr>
            <a:r>
              <a:rPr lang="fr-CA" sz="2200" dirty="0"/>
              <a:t>Stimulent le système nerveux parasympathique (détente)</a:t>
            </a:r>
            <a:endParaRPr dirty="0"/>
          </a:p>
        </p:txBody>
      </p:sp>
      <p:pic>
        <p:nvPicPr>
          <p:cNvPr id="278" name="Google Shape;278;p68"/>
          <p:cNvPicPr preferRelativeResize="0"/>
          <p:nvPr/>
        </p:nvPicPr>
        <p:blipFill rotWithShape="1">
          <a:blip r:embed="rId3">
            <a:alphaModFix/>
          </a:blip>
          <a:srcRect b="49876"/>
          <a:stretch/>
        </p:blipFill>
        <p:spPr>
          <a:xfrm>
            <a:off x="6734943" y="1286737"/>
            <a:ext cx="2191911" cy="1466107"/>
          </a:xfrm>
          <a:prstGeom prst="rect">
            <a:avLst/>
          </a:prstGeom>
          <a:noFill/>
          <a:ln>
            <a:noFill/>
          </a:ln>
        </p:spPr>
      </p:pic>
      <p:pic>
        <p:nvPicPr>
          <p:cNvPr id="279" name="Google Shape;279;p68"/>
          <p:cNvPicPr preferRelativeResize="0"/>
          <p:nvPr/>
        </p:nvPicPr>
        <p:blipFill rotWithShape="1">
          <a:blip r:embed="rId4">
            <a:alphaModFix/>
          </a:blip>
          <a:srcRect b="11838"/>
          <a:stretch/>
        </p:blipFill>
        <p:spPr>
          <a:xfrm>
            <a:off x="6734943" y="2981356"/>
            <a:ext cx="2191911" cy="1590644"/>
          </a:xfrm>
          <a:prstGeom prst="rect">
            <a:avLst/>
          </a:prstGeom>
          <a:noFill/>
          <a:ln>
            <a:noFill/>
          </a:ln>
        </p:spPr>
      </p:pic>
      <p:sp>
        <p:nvSpPr>
          <p:cNvPr id="280" name="Google Shape;280;p68"/>
          <p:cNvSpPr txBox="1"/>
          <p:nvPr/>
        </p:nvSpPr>
        <p:spPr>
          <a:xfrm>
            <a:off x="8011697" y="4535907"/>
            <a:ext cx="1009711" cy="2154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CA" sz="800" b="0" i="0" u="none" strike="noStrike" cap="none">
                <a:solidFill>
                  <a:schemeClr val="dk1"/>
                </a:solidFill>
                <a:latin typeface="Arial"/>
                <a:ea typeface="Arial"/>
                <a:cs typeface="Arial"/>
                <a:sym typeface="Arial"/>
              </a:rPr>
              <a:t>Photos CLaberge</a:t>
            </a:r>
            <a:endParaRPr sz="800" b="0" i="0" u="none" strike="noStrike" cap="non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70"/>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Comment ça fonctionne? Mécanismes directs</a:t>
            </a:r>
            <a:endParaRPr/>
          </a:p>
        </p:txBody>
      </p:sp>
      <p:sp>
        <p:nvSpPr>
          <p:cNvPr id="286" name="Google Shape;286;p70"/>
          <p:cNvSpPr txBox="1">
            <a:spLocks noGrp="1"/>
          </p:cNvSpPr>
          <p:nvPr>
            <p:ph type="body" idx="1"/>
          </p:nvPr>
        </p:nvSpPr>
        <p:spPr>
          <a:xfrm>
            <a:off x="311700" y="1171600"/>
            <a:ext cx="6330260" cy="3631512"/>
          </a:xfrm>
          <a:prstGeom prst="rect">
            <a:avLst/>
          </a:prstGeom>
          <a:noFill/>
          <a:ln>
            <a:noFill/>
          </a:ln>
        </p:spPr>
        <p:txBody>
          <a:bodyPr spcFirstLastPara="1" wrap="square" lIns="91425" tIns="91425" rIns="91425" bIns="91425" anchor="t" anchorCtr="0">
            <a:normAutofit/>
          </a:bodyPr>
          <a:lstStyle/>
          <a:p>
            <a:pPr marL="171450" lvl="0" indent="-171450" algn="l" rtl="0">
              <a:lnSpc>
                <a:spcPct val="150000"/>
              </a:lnSpc>
              <a:spcBef>
                <a:spcPts val="0"/>
              </a:spcBef>
              <a:spcAft>
                <a:spcPts val="0"/>
              </a:spcAft>
              <a:buSzPts val="1900"/>
              <a:buChar char="•"/>
            </a:pPr>
            <a:r>
              <a:rPr lang="fr-CA" sz="1900" b="1"/>
              <a:t>De l’oxygène</a:t>
            </a:r>
            <a:endParaRPr/>
          </a:p>
          <a:p>
            <a:pPr marL="628650" lvl="1" indent="-171450" algn="l" rtl="0">
              <a:lnSpc>
                <a:spcPct val="100000"/>
              </a:lnSpc>
              <a:spcBef>
                <a:spcPts val="0"/>
              </a:spcBef>
              <a:spcAft>
                <a:spcPts val="0"/>
              </a:spcAft>
              <a:buSzPts val="1500"/>
              <a:buChar char="•"/>
            </a:pPr>
            <a:r>
              <a:rPr lang="fr-CA" sz="1500"/>
              <a:t>La respiration des arbres capte le CO</a:t>
            </a:r>
            <a:r>
              <a:rPr lang="fr-CA" sz="1500" baseline="-25000"/>
              <a:t>2</a:t>
            </a:r>
            <a:r>
              <a:rPr lang="fr-CA" sz="1500"/>
              <a:t> et produit de l’O</a:t>
            </a:r>
            <a:r>
              <a:rPr lang="fr-CA" sz="1500" baseline="-25000"/>
              <a:t>2</a:t>
            </a:r>
            <a:r>
              <a:rPr lang="fr-CA" sz="1500"/>
              <a:t>: notre cerveau fonctionne mieux!</a:t>
            </a:r>
            <a:endParaRPr/>
          </a:p>
          <a:p>
            <a:pPr marL="171450" lvl="0" indent="-171450" algn="l" rtl="0">
              <a:lnSpc>
                <a:spcPct val="150000"/>
              </a:lnSpc>
              <a:spcBef>
                <a:spcPts val="0"/>
              </a:spcBef>
              <a:spcAft>
                <a:spcPts val="0"/>
              </a:spcAft>
              <a:buSzPts val="1900"/>
              <a:buChar char="•"/>
            </a:pPr>
            <a:r>
              <a:rPr lang="fr-CA" sz="1900"/>
              <a:t>Une bactérie bien spéciale: </a:t>
            </a:r>
            <a:r>
              <a:rPr lang="fr-CA" sz="1900" b="1"/>
              <a:t>Mycobactérium vaccae</a:t>
            </a:r>
            <a:endParaRPr sz="1900" b="1"/>
          </a:p>
          <a:p>
            <a:pPr marL="628650" lvl="1" indent="-171450" algn="l" rtl="0">
              <a:lnSpc>
                <a:spcPct val="150000"/>
              </a:lnSpc>
              <a:spcBef>
                <a:spcPts val="0"/>
              </a:spcBef>
              <a:spcAft>
                <a:spcPts val="0"/>
              </a:spcAft>
              <a:buSzPts val="1500"/>
              <a:buChar char="•"/>
            </a:pPr>
            <a:r>
              <a:rPr lang="fr-CA" sz="1500"/>
              <a:t>Rôle d’antidépresseur naturel</a:t>
            </a:r>
            <a:endParaRPr/>
          </a:p>
          <a:p>
            <a:pPr marL="628650" lvl="1" indent="-171450" algn="l" rtl="0">
              <a:lnSpc>
                <a:spcPct val="100000"/>
              </a:lnSpc>
              <a:spcBef>
                <a:spcPts val="0"/>
              </a:spcBef>
              <a:spcAft>
                <a:spcPts val="0"/>
              </a:spcAft>
              <a:buSzPts val="1500"/>
              <a:buChar char="•"/>
            </a:pPr>
            <a:r>
              <a:rPr lang="fr-CA" sz="1500"/>
              <a:t>Action bénéfique sur le système immunitaire et les capacités cognitives</a:t>
            </a:r>
            <a:endParaRPr/>
          </a:p>
          <a:p>
            <a:pPr marL="171450" lvl="0" indent="-171450" algn="l" rtl="0">
              <a:lnSpc>
                <a:spcPct val="110000"/>
              </a:lnSpc>
              <a:spcBef>
                <a:spcPts val="0"/>
              </a:spcBef>
              <a:spcAft>
                <a:spcPts val="0"/>
              </a:spcAft>
              <a:buSzPts val="1900"/>
              <a:buChar char="•"/>
            </a:pPr>
            <a:r>
              <a:rPr lang="fr-CA" sz="1900"/>
              <a:t>Sans compter la multitude de </a:t>
            </a:r>
            <a:r>
              <a:rPr lang="fr-CA" sz="1900" b="1"/>
              <a:t>plantes médicinales </a:t>
            </a:r>
            <a:r>
              <a:rPr lang="fr-CA" sz="1900"/>
              <a:t>découvertes par nos ancêtres...</a:t>
            </a:r>
            <a:endParaRPr/>
          </a:p>
        </p:txBody>
      </p:sp>
      <p:pic>
        <p:nvPicPr>
          <p:cNvPr id="287" name="Google Shape;287;p70"/>
          <p:cNvPicPr preferRelativeResize="0"/>
          <p:nvPr/>
        </p:nvPicPr>
        <p:blipFill rotWithShape="1">
          <a:blip r:embed="rId3">
            <a:alphaModFix/>
          </a:blip>
          <a:srcRect l="16379" r="14051"/>
          <a:stretch/>
        </p:blipFill>
        <p:spPr>
          <a:xfrm>
            <a:off x="6486606" y="1452361"/>
            <a:ext cx="2492466" cy="2687019"/>
          </a:xfrm>
          <a:prstGeom prst="rect">
            <a:avLst/>
          </a:prstGeom>
          <a:noFill/>
          <a:ln>
            <a:noFill/>
          </a:ln>
        </p:spPr>
      </p:pic>
      <p:sp>
        <p:nvSpPr>
          <p:cNvPr id="288" name="Google Shape;288;p70"/>
          <p:cNvSpPr txBox="1"/>
          <p:nvPr/>
        </p:nvSpPr>
        <p:spPr>
          <a:xfrm>
            <a:off x="8051026" y="4124040"/>
            <a:ext cx="1009711" cy="2154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CA" sz="800" b="0" i="0" u="none" strike="noStrike" cap="none">
                <a:solidFill>
                  <a:schemeClr val="dk1"/>
                </a:solidFill>
                <a:latin typeface="Arial"/>
                <a:ea typeface="Arial"/>
                <a:cs typeface="Arial"/>
                <a:sym typeface="Arial"/>
              </a:rPr>
              <a:t>Photos CLaberge</a:t>
            </a:r>
            <a:endParaRPr sz="800" b="0" i="0" u="none" strike="noStrike" cap="none">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72"/>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Comment ça fonctionne? Mécanismes indirects</a:t>
            </a:r>
            <a:endParaRPr/>
          </a:p>
        </p:txBody>
      </p:sp>
      <p:sp>
        <p:nvSpPr>
          <p:cNvPr id="294" name="Google Shape;294;p72"/>
          <p:cNvSpPr txBox="1">
            <a:spLocks noGrp="1"/>
          </p:cNvSpPr>
          <p:nvPr>
            <p:ph type="body" idx="1"/>
          </p:nvPr>
        </p:nvSpPr>
        <p:spPr>
          <a:xfrm>
            <a:off x="311701" y="1628994"/>
            <a:ext cx="5293572" cy="3069480"/>
          </a:xfrm>
          <a:prstGeom prst="rect">
            <a:avLst/>
          </a:prstGeom>
          <a:noFill/>
          <a:ln>
            <a:noFill/>
          </a:ln>
        </p:spPr>
        <p:txBody>
          <a:bodyPr spcFirstLastPara="1" wrap="square" lIns="91425" tIns="91425" rIns="91425" bIns="91425" anchor="t" anchorCtr="0">
            <a:normAutofit/>
          </a:bodyPr>
          <a:lstStyle/>
          <a:p>
            <a:pPr marL="457200" lvl="0" indent="-352167" algn="l" rtl="0">
              <a:lnSpc>
                <a:spcPct val="115000"/>
              </a:lnSpc>
              <a:spcBef>
                <a:spcPts val="0"/>
              </a:spcBef>
              <a:spcAft>
                <a:spcPts val="0"/>
              </a:spcAft>
              <a:buSzPts val="1946"/>
              <a:buFont typeface="Arial"/>
              <a:buChar char="•"/>
            </a:pPr>
            <a:r>
              <a:rPr lang="fr-CA" sz="2000" dirty="0"/>
              <a:t>Encourage l’activité physique</a:t>
            </a:r>
            <a:endParaRPr sz="2000" dirty="0"/>
          </a:p>
          <a:p>
            <a:pPr marL="457200" lvl="0" indent="-352167" algn="l" rtl="0">
              <a:lnSpc>
                <a:spcPct val="115000"/>
              </a:lnSpc>
              <a:spcBef>
                <a:spcPts val="0"/>
              </a:spcBef>
              <a:spcAft>
                <a:spcPts val="0"/>
              </a:spcAft>
              <a:buSzPts val="1946"/>
              <a:buFont typeface="Arial"/>
              <a:buChar char="•"/>
            </a:pPr>
            <a:r>
              <a:rPr lang="fr-CA" sz="2000" dirty="0"/>
              <a:t>Invitation à la pleine conscience</a:t>
            </a:r>
            <a:endParaRPr sz="2000" dirty="0"/>
          </a:p>
          <a:p>
            <a:pPr marL="457200" lvl="0" indent="-352167" algn="l" rtl="0">
              <a:lnSpc>
                <a:spcPct val="115000"/>
              </a:lnSpc>
              <a:spcBef>
                <a:spcPts val="0"/>
              </a:spcBef>
              <a:spcAft>
                <a:spcPts val="0"/>
              </a:spcAft>
              <a:buSzPts val="1946"/>
              <a:buFont typeface="Arial"/>
              <a:buChar char="•"/>
            </a:pPr>
            <a:r>
              <a:rPr lang="fr-CA" sz="2000" dirty="0"/>
              <a:t>Climatisation naturelle, réduction des îlots de chaleur</a:t>
            </a:r>
            <a:endParaRPr sz="2000" dirty="0"/>
          </a:p>
          <a:p>
            <a:pPr marL="457200" lvl="0" indent="-352167" algn="l" rtl="0">
              <a:lnSpc>
                <a:spcPct val="115000"/>
              </a:lnSpc>
              <a:spcBef>
                <a:spcPts val="0"/>
              </a:spcBef>
              <a:spcAft>
                <a:spcPts val="0"/>
              </a:spcAft>
              <a:buSzPts val="1946"/>
              <a:buFont typeface="Arial"/>
              <a:buChar char="•"/>
            </a:pPr>
            <a:r>
              <a:rPr lang="fr-CA" sz="2000" dirty="0"/>
              <a:t>Réduction de la pollution atmosphérique</a:t>
            </a:r>
            <a:endParaRPr sz="2000" dirty="0"/>
          </a:p>
        </p:txBody>
      </p:sp>
      <p:pic>
        <p:nvPicPr>
          <p:cNvPr id="295" name="Google Shape;295;p72"/>
          <p:cNvPicPr preferRelativeResize="0"/>
          <p:nvPr/>
        </p:nvPicPr>
        <p:blipFill rotWithShape="1">
          <a:blip r:embed="rId3">
            <a:alphaModFix/>
          </a:blip>
          <a:srcRect t="19393" b="5957"/>
          <a:stretch/>
        </p:blipFill>
        <p:spPr>
          <a:xfrm>
            <a:off x="5871209" y="1628994"/>
            <a:ext cx="3037284" cy="317766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73"/>
          <p:cNvSpPr txBox="1">
            <a:spLocks noGrp="1"/>
          </p:cNvSpPr>
          <p:nvPr>
            <p:ph type="title"/>
          </p:nvPr>
        </p:nvSpPr>
        <p:spPr>
          <a:xfrm>
            <a:off x="245404" y="1905149"/>
            <a:ext cx="4045200" cy="1333200"/>
          </a:xfrm>
          <a:prstGeom prst="rect">
            <a:avLst/>
          </a:prstGeom>
          <a:noFill/>
          <a:ln>
            <a:noFill/>
          </a:ln>
        </p:spPr>
        <p:txBody>
          <a:bodyPr spcFirstLastPara="1" wrap="square" lIns="91425" tIns="91425" rIns="91425" bIns="91425" anchor="b" anchorCtr="0">
            <a:normAutofit fontScale="90000"/>
          </a:bodyPr>
          <a:lstStyle/>
          <a:p>
            <a:pPr marL="0" lvl="0" indent="0" algn="ctr" rtl="0">
              <a:lnSpc>
                <a:spcPct val="100000"/>
              </a:lnSpc>
              <a:spcBef>
                <a:spcPts val="0"/>
              </a:spcBef>
              <a:spcAft>
                <a:spcPts val="0"/>
              </a:spcAft>
              <a:buClr>
                <a:schemeClr val="dk2"/>
              </a:buClr>
              <a:buSzPct val="111111"/>
              <a:buNone/>
            </a:pPr>
            <a:r>
              <a:rPr lang="fr-CA"/>
              <a:t>La prescription de nature</a:t>
            </a:r>
            <a:endParaRPr/>
          </a:p>
        </p:txBody>
      </p:sp>
      <p:pic>
        <p:nvPicPr>
          <p:cNvPr id="301" name="Google Shape;301;p73"/>
          <p:cNvPicPr preferRelativeResize="0"/>
          <p:nvPr/>
        </p:nvPicPr>
        <p:blipFill rotWithShape="1">
          <a:blip r:embed="rId3">
            <a:alphaModFix/>
          </a:blip>
          <a:srcRect/>
          <a:stretch/>
        </p:blipFill>
        <p:spPr>
          <a:xfrm>
            <a:off x="5014449" y="73741"/>
            <a:ext cx="3687097" cy="499601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74"/>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dirty="0"/>
              <a:t>Les origines de la prescription de nature – 19</a:t>
            </a:r>
            <a:r>
              <a:rPr lang="fr-CA" baseline="30000" dirty="0"/>
              <a:t>e</a:t>
            </a:r>
            <a:r>
              <a:rPr lang="fr-CA" dirty="0"/>
              <a:t> siècle</a:t>
            </a:r>
            <a:endParaRPr dirty="0"/>
          </a:p>
        </p:txBody>
      </p:sp>
      <p:sp>
        <p:nvSpPr>
          <p:cNvPr id="307" name="Google Shape;307;p74"/>
          <p:cNvSpPr txBox="1">
            <a:spLocks noGrp="1"/>
          </p:cNvSpPr>
          <p:nvPr>
            <p:ph type="body" idx="1"/>
          </p:nvPr>
        </p:nvSpPr>
        <p:spPr>
          <a:xfrm>
            <a:off x="311700" y="1171600"/>
            <a:ext cx="5285231" cy="3397200"/>
          </a:xfrm>
          <a:prstGeom prst="rect">
            <a:avLst/>
          </a:prstGeom>
          <a:noFill/>
          <a:ln>
            <a:noFill/>
          </a:ln>
        </p:spPr>
        <p:txBody>
          <a:bodyPr spcFirstLastPara="1" wrap="square" lIns="91425" tIns="91425" rIns="91425" bIns="91425" anchor="t" anchorCtr="0">
            <a:normAutofit/>
          </a:bodyPr>
          <a:lstStyle/>
          <a:p>
            <a:pPr marL="457200" lvl="0" indent="-342900" algn="l" rtl="0">
              <a:lnSpc>
                <a:spcPct val="115000"/>
              </a:lnSpc>
              <a:spcBef>
                <a:spcPts val="0"/>
              </a:spcBef>
              <a:spcAft>
                <a:spcPts val="0"/>
              </a:spcAft>
              <a:buSzPts val="1800"/>
              <a:buFont typeface="Arial"/>
              <a:buChar char="•"/>
            </a:pPr>
            <a:r>
              <a:rPr lang="fr-CA" sz="2000" b="0" i="0" u="none" strike="noStrike">
                <a:solidFill>
                  <a:srgbClr val="000000"/>
                </a:solidFill>
                <a:latin typeface="Old Standard TT"/>
                <a:ea typeface="Old Standard TT"/>
                <a:cs typeface="Old Standard TT"/>
                <a:sym typeface="Old Standard TT"/>
              </a:rPr>
              <a:t>Développement de sanatoriums en nature pour le traitement des tuberculeux</a:t>
            </a:r>
            <a:endParaRPr/>
          </a:p>
          <a:p>
            <a:pPr marL="457200" lvl="0" indent="-342900" algn="l" rtl="0">
              <a:lnSpc>
                <a:spcPct val="115000"/>
              </a:lnSpc>
              <a:spcBef>
                <a:spcPts val="1000"/>
              </a:spcBef>
              <a:spcAft>
                <a:spcPts val="0"/>
              </a:spcAft>
              <a:buSzPts val="1800"/>
              <a:buFont typeface="Arial"/>
              <a:buChar char="•"/>
            </a:pPr>
            <a:r>
              <a:rPr lang="fr-CA" sz="2000" b="0" i="0" u="none" strike="noStrike">
                <a:solidFill>
                  <a:srgbClr val="000000"/>
                </a:solidFill>
                <a:latin typeface="Old Standard TT"/>
                <a:ea typeface="Old Standard TT"/>
                <a:cs typeface="Old Standard TT"/>
                <a:sym typeface="Old Standard TT"/>
              </a:rPr>
              <a:t>Grands parcs urbains</a:t>
            </a:r>
            <a:endParaRPr/>
          </a:p>
          <a:p>
            <a:pPr marL="914400" lvl="1" indent="-317500" algn="l" rtl="0">
              <a:lnSpc>
                <a:spcPct val="115000"/>
              </a:lnSpc>
              <a:spcBef>
                <a:spcPts val="1000"/>
              </a:spcBef>
              <a:spcAft>
                <a:spcPts val="0"/>
              </a:spcAft>
              <a:buSzPts val="1400"/>
              <a:buFont typeface="Courier New"/>
              <a:buChar char="o"/>
            </a:pPr>
            <a:r>
              <a:rPr lang="fr-CA" sz="1500" b="0" i="0" u="none" strike="noStrike">
                <a:solidFill>
                  <a:srgbClr val="000000"/>
                </a:solidFill>
                <a:latin typeface="Old Standard TT"/>
                <a:ea typeface="Old Standard TT"/>
                <a:cs typeface="Old Standard TT"/>
                <a:sym typeface="Old Standard TT"/>
              </a:rPr>
              <a:t>Enjeu de santé publique reconnu</a:t>
            </a:r>
            <a:endParaRPr sz="1500">
              <a:solidFill>
                <a:srgbClr val="000000"/>
              </a:solidFill>
              <a:latin typeface="Old Standard TT"/>
              <a:ea typeface="Old Standard TT"/>
              <a:cs typeface="Old Standard TT"/>
              <a:sym typeface="Old Standard TT"/>
            </a:endParaRPr>
          </a:p>
          <a:p>
            <a:pPr marL="457200" lvl="0" indent="-342900" algn="l" rtl="0">
              <a:lnSpc>
                <a:spcPct val="115000"/>
              </a:lnSpc>
              <a:spcBef>
                <a:spcPts val="1000"/>
              </a:spcBef>
              <a:spcAft>
                <a:spcPts val="0"/>
              </a:spcAft>
              <a:buSzPts val="1800"/>
              <a:buFont typeface="Arial"/>
              <a:buChar char="•"/>
            </a:pPr>
            <a:r>
              <a:rPr lang="fr-CA" sz="1900" b="0" i="0" u="none" strike="noStrike">
                <a:solidFill>
                  <a:srgbClr val="000000"/>
                </a:solidFill>
                <a:latin typeface="Old Standard TT"/>
                <a:ea typeface="Old Standard TT"/>
                <a:cs typeface="Old Standard TT"/>
                <a:sym typeface="Old Standard TT"/>
              </a:rPr>
              <a:t>Développement d’un réseau de parcs récréatifs à l’extérieur des milieux de vie (wilderness) </a:t>
            </a:r>
            <a:endParaRPr/>
          </a:p>
          <a:p>
            <a:pPr marL="457200" lvl="0" indent="-228600" algn="l" rtl="0">
              <a:lnSpc>
                <a:spcPct val="115000"/>
              </a:lnSpc>
              <a:spcBef>
                <a:spcPts val="1000"/>
              </a:spcBef>
              <a:spcAft>
                <a:spcPts val="0"/>
              </a:spcAft>
              <a:buSzPts val="1800"/>
              <a:buNone/>
            </a:pPr>
            <a:endParaRPr/>
          </a:p>
        </p:txBody>
      </p:sp>
      <p:pic>
        <p:nvPicPr>
          <p:cNvPr id="308" name="Google Shape;308;p74"/>
          <p:cNvPicPr preferRelativeResize="0"/>
          <p:nvPr/>
        </p:nvPicPr>
        <p:blipFill rotWithShape="1">
          <a:blip r:embed="rId3">
            <a:alphaModFix/>
          </a:blip>
          <a:srcRect t="5558" r="-3" b="3173"/>
          <a:stretch/>
        </p:blipFill>
        <p:spPr>
          <a:xfrm>
            <a:off x="6375202" y="1171600"/>
            <a:ext cx="2286478" cy="1672084"/>
          </a:xfrm>
          <a:prstGeom prst="rect">
            <a:avLst/>
          </a:prstGeom>
          <a:noFill/>
          <a:ln>
            <a:noFill/>
          </a:ln>
        </p:spPr>
      </p:pic>
      <p:pic>
        <p:nvPicPr>
          <p:cNvPr id="309" name="Google Shape;309;p74"/>
          <p:cNvPicPr preferRelativeResize="0"/>
          <p:nvPr/>
        </p:nvPicPr>
        <p:blipFill rotWithShape="1">
          <a:blip r:embed="rId4">
            <a:alphaModFix/>
          </a:blip>
          <a:srcRect/>
          <a:stretch/>
        </p:blipFill>
        <p:spPr>
          <a:xfrm>
            <a:off x="6375202" y="3119664"/>
            <a:ext cx="2286478" cy="1449136"/>
          </a:xfrm>
          <a:prstGeom prst="rect">
            <a:avLst/>
          </a:prstGeom>
          <a:noFill/>
          <a:ln>
            <a:noFill/>
          </a:ln>
        </p:spPr>
      </p:pic>
      <p:sp>
        <p:nvSpPr>
          <p:cNvPr id="310" name="Google Shape;310;p74"/>
          <p:cNvSpPr txBox="1"/>
          <p:nvPr/>
        </p:nvSpPr>
        <p:spPr>
          <a:xfrm>
            <a:off x="6375200" y="4529472"/>
            <a:ext cx="2356818"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fr-CA" sz="800" b="0" i="0" u="none" strike="noStrike" cap="none">
                <a:solidFill>
                  <a:schemeClr val="dk1"/>
                </a:solidFill>
                <a:latin typeface="Arial"/>
                <a:ea typeface="Arial"/>
                <a:cs typeface="Arial"/>
                <a:sym typeface="Arial"/>
              </a:rPr>
              <a:t>Photo: Stan Honda Agence France-Presse</a:t>
            </a:r>
            <a:endParaRPr/>
          </a:p>
          <a:p>
            <a:pPr marL="0" marR="0" lvl="0" indent="0" algn="r" rtl="0">
              <a:lnSpc>
                <a:spcPct val="100000"/>
              </a:lnSpc>
              <a:spcBef>
                <a:spcPts val="0"/>
              </a:spcBef>
              <a:spcAft>
                <a:spcPts val="0"/>
              </a:spcAft>
              <a:buNone/>
            </a:pPr>
            <a:r>
              <a:rPr lang="fr-CA" sz="800" b="0" i="0" u="none" strike="noStrike" cap="none">
                <a:solidFill>
                  <a:schemeClr val="dk1"/>
                </a:solidFill>
                <a:latin typeface="Arial"/>
                <a:ea typeface="Arial"/>
                <a:cs typeface="Arial"/>
                <a:sym typeface="Arial"/>
              </a:rPr>
              <a:t>Tirée du Devoir, 27 sept 2022</a:t>
            </a:r>
            <a:endParaRPr sz="800" b="0" i="0" u="none" strike="noStrike" cap="none">
              <a:solidFill>
                <a:schemeClr val="dk1"/>
              </a:solidFill>
              <a:latin typeface="Arial"/>
              <a:ea typeface="Arial"/>
              <a:cs typeface="Arial"/>
              <a:sym typeface="Arial"/>
            </a:endParaRPr>
          </a:p>
        </p:txBody>
      </p:sp>
      <p:sp>
        <p:nvSpPr>
          <p:cNvPr id="311" name="Google Shape;311;p74"/>
          <p:cNvSpPr txBox="1"/>
          <p:nvPr/>
        </p:nvSpPr>
        <p:spPr>
          <a:xfrm>
            <a:off x="7462684" y="2794524"/>
            <a:ext cx="1279166" cy="21544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fr-CA" sz="800" b="0" i="0" u="none" strike="noStrike" cap="none">
                <a:solidFill>
                  <a:srgbClr val="000000"/>
                </a:solidFill>
                <a:latin typeface="Arial"/>
                <a:ea typeface="Arial"/>
                <a:cs typeface="Arial"/>
                <a:sym typeface="Arial"/>
              </a:rPr>
              <a:t>Photo: My Switzerland</a:t>
            </a:r>
            <a:endParaRPr sz="8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59"/>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Qui sommes-nous? Johanne Elsener</a:t>
            </a:r>
            <a:endParaRPr/>
          </a:p>
        </p:txBody>
      </p:sp>
      <p:sp>
        <p:nvSpPr>
          <p:cNvPr id="198" name="Google Shape;198;p59"/>
          <p:cNvSpPr txBox="1">
            <a:spLocks noGrp="1"/>
          </p:cNvSpPr>
          <p:nvPr>
            <p:ph type="body" idx="1"/>
          </p:nvPr>
        </p:nvSpPr>
        <p:spPr>
          <a:xfrm>
            <a:off x="311700" y="1171600"/>
            <a:ext cx="6941100" cy="3397200"/>
          </a:xfrm>
          <a:prstGeom prst="rect">
            <a:avLst/>
          </a:prstGeom>
          <a:noFill/>
          <a:ln>
            <a:noFill/>
          </a:ln>
        </p:spPr>
        <p:txBody>
          <a:bodyPr spcFirstLastPara="1" wrap="square" lIns="91425" tIns="91425" rIns="91425" bIns="91425" anchor="t" anchorCtr="0">
            <a:normAutofit/>
          </a:bodyPr>
          <a:lstStyle/>
          <a:p>
            <a:pPr marL="457200" lvl="0" indent="-355600" algn="l" rtl="0">
              <a:lnSpc>
                <a:spcPct val="115000"/>
              </a:lnSpc>
              <a:spcBef>
                <a:spcPts val="0"/>
              </a:spcBef>
              <a:spcAft>
                <a:spcPts val="0"/>
              </a:spcAft>
              <a:buSzPts val="2000"/>
              <a:buChar char="●"/>
            </a:pPr>
            <a:r>
              <a:rPr lang="fr-CA" sz="2000" dirty="0"/>
              <a:t>Médecin vétérinaire avec maîtrise en épidémiologie</a:t>
            </a:r>
            <a:endParaRPr sz="2000" dirty="0"/>
          </a:p>
          <a:p>
            <a:pPr marL="457200" lvl="0" indent="-355600" algn="l" rtl="0">
              <a:lnSpc>
                <a:spcPct val="115000"/>
              </a:lnSpc>
              <a:spcBef>
                <a:spcPts val="0"/>
              </a:spcBef>
              <a:spcAft>
                <a:spcPts val="0"/>
              </a:spcAft>
              <a:buSzPts val="2000"/>
              <a:buChar char="●"/>
            </a:pPr>
            <a:r>
              <a:rPr lang="fr-CA" sz="2000" dirty="0"/>
              <a:t>Co-fondatrice et présidente de Santé Urbanité</a:t>
            </a:r>
            <a:endParaRPr sz="2000" dirty="0"/>
          </a:p>
          <a:p>
            <a:pPr marL="457200" lvl="0" indent="-355600" algn="l" rtl="0">
              <a:lnSpc>
                <a:spcPct val="115000"/>
              </a:lnSpc>
              <a:spcBef>
                <a:spcPts val="0"/>
              </a:spcBef>
              <a:spcAft>
                <a:spcPts val="0"/>
              </a:spcAft>
              <a:buSzPts val="2000"/>
              <a:buChar char="●"/>
            </a:pPr>
            <a:r>
              <a:rPr lang="fr-CA" sz="2000" dirty="0"/>
              <a:t>Co-fondatrice et membre du Collectif </a:t>
            </a:r>
            <a:r>
              <a:rPr lang="fr-CA" sz="2000" dirty="0" err="1"/>
              <a:t>Prescri</a:t>
            </a:r>
            <a:r>
              <a:rPr lang="fr-CA" sz="2000" dirty="0"/>
              <a:t>-Nature</a:t>
            </a:r>
            <a:endParaRPr sz="2000" dirty="0"/>
          </a:p>
          <a:p>
            <a:pPr marL="457200" lvl="0" indent="-355600" algn="l" rtl="0">
              <a:lnSpc>
                <a:spcPct val="115000"/>
              </a:lnSpc>
              <a:spcBef>
                <a:spcPts val="0"/>
              </a:spcBef>
              <a:spcAft>
                <a:spcPts val="0"/>
              </a:spcAft>
              <a:buSzPts val="2000"/>
              <a:buChar char="●"/>
            </a:pPr>
            <a:r>
              <a:rPr lang="fr-CA" sz="2000" dirty="0"/>
              <a:t>Membre de l’Association québécoise des médecins pour l’environnement</a:t>
            </a:r>
            <a:endParaRPr sz="2000" dirty="0"/>
          </a:p>
          <a:p>
            <a:pPr marL="457200" lvl="0" indent="-355600" algn="l" rtl="0">
              <a:spcBef>
                <a:spcPts val="0"/>
              </a:spcBef>
              <a:spcAft>
                <a:spcPts val="0"/>
              </a:spcAft>
              <a:buSzPts val="2000"/>
              <a:buChar char="●"/>
            </a:pPr>
            <a:r>
              <a:rPr lang="fr-CA" sz="2000" dirty="0"/>
              <a:t>Membre du conseil d’administration de Vivre en ville</a:t>
            </a:r>
            <a:endParaRPr sz="2000" dirty="0"/>
          </a:p>
          <a:p>
            <a:pPr marL="457200" lvl="0" indent="-355600" algn="l" rtl="0">
              <a:spcBef>
                <a:spcPts val="0"/>
              </a:spcBef>
              <a:spcAft>
                <a:spcPts val="0"/>
              </a:spcAft>
              <a:buSzPts val="2000"/>
              <a:buChar char="●"/>
            </a:pPr>
            <a:r>
              <a:rPr lang="fr-CA" sz="2000" dirty="0"/>
              <a:t>Membre de l’Ordre national du Québec</a:t>
            </a:r>
            <a:endParaRPr sz="2000" dirty="0"/>
          </a:p>
          <a:p>
            <a:pPr marL="457200" lvl="0" indent="0" algn="l" rtl="0">
              <a:lnSpc>
                <a:spcPct val="115000"/>
              </a:lnSpc>
              <a:spcBef>
                <a:spcPts val="0"/>
              </a:spcBef>
              <a:spcAft>
                <a:spcPts val="0"/>
              </a:spcAft>
              <a:buNone/>
            </a:pPr>
            <a:endParaRPr dirty="0">
              <a:highlight>
                <a:srgbClr val="FFFF00"/>
              </a:highlight>
            </a:endParaRPr>
          </a:p>
        </p:txBody>
      </p:sp>
      <p:pic>
        <p:nvPicPr>
          <p:cNvPr id="199" name="Google Shape;199;p59"/>
          <p:cNvPicPr preferRelativeResize="0"/>
          <p:nvPr/>
        </p:nvPicPr>
        <p:blipFill rotWithShape="1">
          <a:blip r:embed="rId3">
            <a:alphaModFix/>
          </a:blip>
          <a:srcRect t="3890" b="18435"/>
          <a:stretch/>
        </p:blipFill>
        <p:spPr>
          <a:xfrm>
            <a:off x="7322432" y="3160892"/>
            <a:ext cx="1740958" cy="1803023"/>
          </a:xfrm>
          <a:prstGeom prst="rect">
            <a:avLst/>
          </a:prstGeom>
          <a:noFill/>
          <a:ln w="12700" cap="flat" cmpd="sng">
            <a:solidFill>
              <a:schemeClr val="dk2"/>
            </a:solidFill>
            <a:prstDash val="solid"/>
            <a:round/>
            <a:headEnd type="none" w="sm" len="sm"/>
            <a:tailEnd type="none" w="sm" len="sm"/>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75"/>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Les origines de la prescription de nature – 20</a:t>
            </a:r>
            <a:r>
              <a:rPr lang="fr-CA" baseline="30000"/>
              <a:t>e</a:t>
            </a:r>
            <a:r>
              <a:rPr lang="fr-CA"/>
              <a:t> siècle</a:t>
            </a:r>
            <a:endParaRPr/>
          </a:p>
        </p:txBody>
      </p:sp>
      <p:sp>
        <p:nvSpPr>
          <p:cNvPr id="317" name="Google Shape;317;p75"/>
          <p:cNvSpPr txBox="1">
            <a:spLocks noGrp="1"/>
          </p:cNvSpPr>
          <p:nvPr>
            <p:ph type="body" idx="1"/>
          </p:nvPr>
        </p:nvSpPr>
        <p:spPr>
          <a:xfrm>
            <a:off x="311700" y="1114912"/>
            <a:ext cx="5576434" cy="931351"/>
          </a:xfrm>
          <a:prstGeom prst="rect">
            <a:avLst/>
          </a:prstGeom>
          <a:noFill/>
          <a:ln>
            <a:noFill/>
          </a:ln>
        </p:spPr>
        <p:txBody>
          <a:bodyPr spcFirstLastPara="1" wrap="square" lIns="91425" tIns="91425" rIns="91425" bIns="91425" anchor="t" anchorCtr="0">
            <a:normAutofit fontScale="92500"/>
          </a:bodyPr>
          <a:lstStyle/>
          <a:p>
            <a:pPr marL="114300" lvl="0" indent="0" algn="l" rtl="0">
              <a:lnSpc>
                <a:spcPct val="115000"/>
              </a:lnSpc>
              <a:spcBef>
                <a:spcPts val="0"/>
              </a:spcBef>
              <a:spcAft>
                <a:spcPts val="0"/>
              </a:spcAft>
              <a:buSzPct val="88452"/>
              <a:buNone/>
            </a:pPr>
            <a:r>
              <a:rPr lang="fr-CA" sz="2200" b="1" i="0" u="none" strike="noStrike">
                <a:solidFill>
                  <a:srgbClr val="000000"/>
                </a:solidFill>
                <a:latin typeface="Old Standard TT"/>
                <a:ea typeface="Old Standard TT"/>
                <a:cs typeface="Old Standard TT"/>
                <a:sym typeface="Old Standard TT"/>
              </a:rPr>
              <a:t>Shinrin Yoku</a:t>
            </a:r>
            <a:r>
              <a:rPr lang="fr-CA" sz="2200" b="0" i="0" u="none" strike="noStrike">
                <a:solidFill>
                  <a:srgbClr val="000000"/>
                </a:solidFill>
                <a:latin typeface="Old Standard TT"/>
                <a:ea typeface="Old Standard TT"/>
                <a:cs typeface="Old Standard TT"/>
                <a:sym typeface="Old Standard TT"/>
              </a:rPr>
              <a:t> : pratiqué au Japon depuis 1980</a:t>
            </a:r>
            <a:endParaRPr/>
          </a:p>
          <a:p>
            <a:pPr marL="914400" lvl="1" indent="-317500" algn="l" rtl="0">
              <a:lnSpc>
                <a:spcPct val="115000"/>
              </a:lnSpc>
              <a:spcBef>
                <a:spcPts val="0"/>
              </a:spcBef>
              <a:spcAft>
                <a:spcPts val="0"/>
              </a:spcAft>
              <a:buSzPct val="72072"/>
              <a:buFont typeface="Courier New"/>
              <a:buChar char="o"/>
            </a:pPr>
            <a:r>
              <a:rPr lang="fr-CA" sz="2100">
                <a:solidFill>
                  <a:srgbClr val="000000"/>
                </a:solidFill>
                <a:latin typeface="Old Standard TT"/>
                <a:ea typeface="Old Standard TT"/>
                <a:cs typeface="Old Standard TT"/>
                <a:sym typeface="Old Standard TT"/>
              </a:rPr>
              <a:t>Nombreuses recherches Dr Qing Li</a:t>
            </a:r>
            <a:endParaRPr sz="2100" b="0" i="0" u="none" strike="noStrike">
              <a:solidFill>
                <a:srgbClr val="00695C"/>
              </a:solidFill>
              <a:latin typeface="Old Standard TT"/>
              <a:ea typeface="Old Standard TT"/>
              <a:cs typeface="Old Standard TT"/>
              <a:sym typeface="Old Standard TT"/>
            </a:endParaRPr>
          </a:p>
        </p:txBody>
      </p:sp>
      <p:pic>
        <p:nvPicPr>
          <p:cNvPr id="318" name="Google Shape;318;p75"/>
          <p:cNvPicPr preferRelativeResize="0"/>
          <p:nvPr/>
        </p:nvPicPr>
        <p:blipFill rotWithShape="1">
          <a:blip r:embed="rId3">
            <a:alphaModFix/>
          </a:blip>
          <a:srcRect r="-4" b="7262"/>
          <a:stretch/>
        </p:blipFill>
        <p:spPr>
          <a:xfrm>
            <a:off x="5888134" y="1240621"/>
            <a:ext cx="2814958" cy="3457854"/>
          </a:xfrm>
          <a:prstGeom prst="rect">
            <a:avLst/>
          </a:prstGeom>
          <a:noFill/>
          <a:ln w="12700" cap="flat" cmpd="sng">
            <a:solidFill>
              <a:schemeClr val="dk2"/>
            </a:solidFill>
            <a:prstDash val="solid"/>
            <a:round/>
            <a:headEnd type="none" w="sm" len="sm"/>
            <a:tailEnd type="none" w="sm" len="sm"/>
          </a:ln>
        </p:spPr>
      </p:pic>
      <p:pic>
        <p:nvPicPr>
          <p:cNvPr id="319" name="Google Shape;319;p75"/>
          <p:cNvPicPr preferRelativeResize="0"/>
          <p:nvPr/>
        </p:nvPicPr>
        <p:blipFill rotWithShape="1">
          <a:blip r:embed="rId4">
            <a:alphaModFix/>
          </a:blip>
          <a:srcRect l="13324" r="16830" b="4"/>
          <a:stretch/>
        </p:blipFill>
        <p:spPr>
          <a:xfrm>
            <a:off x="1783784" y="2102951"/>
            <a:ext cx="2944166" cy="221417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77"/>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Les origines de la prescription de nature – 21</a:t>
            </a:r>
            <a:r>
              <a:rPr lang="fr-CA" baseline="30000"/>
              <a:t>e</a:t>
            </a:r>
            <a:r>
              <a:rPr lang="fr-CA"/>
              <a:t> siècle</a:t>
            </a:r>
            <a:endParaRPr/>
          </a:p>
        </p:txBody>
      </p:sp>
      <p:sp>
        <p:nvSpPr>
          <p:cNvPr id="325" name="Google Shape;325;p77"/>
          <p:cNvSpPr txBox="1">
            <a:spLocks noGrp="1"/>
          </p:cNvSpPr>
          <p:nvPr>
            <p:ph type="body" idx="1"/>
          </p:nvPr>
        </p:nvSpPr>
        <p:spPr>
          <a:xfrm>
            <a:off x="311700" y="1171600"/>
            <a:ext cx="8520600" cy="3397200"/>
          </a:xfrm>
          <a:prstGeom prst="rect">
            <a:avLst/>
          </a:prstGeom>
          <a:noFill/>
          <a:ln>
            <a:noFill/>
          </a:ln>
        </p:spPr>
        <p:txBody>
          <a:bodyPr spcFirstLastPara="1" wrap="square" lIns="91425" tIns="91425" rIns="91425" bIns="91425" anchor="t" anchorCtr="0">
            <a:normAutofit/>
          </a:bodyPr>
          <a:lstStyle/>
          <a:p>
            <a:pPr marL="457200" lvl="0" indent="-342900" algn="l" rtl="0">
              <a:lnSpc>
                <a:spcPct val="100000"/>
              </a:lnSpc>
              <a:spcBef>
                <a:spcPts val="0"/>
              </a:spcBef>
              <a:spcAft>
                <a:spcPts val="0"/>
              </a:spcAft>
              <a:buSzPts val="1800"/>
              <a:buFont typeface="Arial"/>
              <a:buChar char="•"/>
            </a:pPr>
            <a:r>
              <a:rPr lang="fr-CA" sz="1800" b="0" i="0" u="none" strike="noStrike">
                <a:solidFill>
                  <a:srgbClr val="000000"/>
                </a:solidFill>
                <a:latin typeface="Old Standard TT"/>
                <a:ea typeface="Old Standard TT"/>
                <a:cs typeface="Old Standard TT"/>
                <a:sym typeface="Old Standard TT"/>
              </a:rPr>
              <a:t>Prescription Trails (1999) puis PaRx America (2010) aux États-Unis</a:t>
            </a:r>
            <a:endParaRPr/>
          </a:p>
          <a:p>
            <a:pPr marL="457200" lvl="0" indent="-342900" algn="l" rtl="0">
              <a:lnSpc>
                <a:spcPct val="100000"/>
              </a:lnSpc>
              <a:spcBef>
                <a:spcPts val="0"/>
              </a:spcBef>
              <a:spcAft>
                <a:spcPts val="0"/>
              </a:spcAft>
              <a:buSzPts val="1800"/>
              <a:buFont typeface="Arial"/>
              <a:buChar char="•"/>
            </a:pPr>
            <a:r>
              <a:rPr lang="fr-CA" sz="1800" b="0" i="0" u="none" strike="noStrike">
                <a:solidFill>
                  <a:srgbClr val="000000"/>
                </a:solidFill>
                <a:latin typeface="Old Standard TT"/>
                <a:ea typeface="Old Standard TT"/>
                <a:cs typeface="Old Standard TT"/>
                <a:sym typeface="Old Standard TT"/>
              </a:rPr>
              <a:t>Nature Prescriptions en Écosse (2018)</a:t>
            </a:r>
            <a:endParaRPr>
              <a:solidFill>
                <a:srgbClr val="00695C"/>
              </a:solidFill>
              <a:latin typeface="Old Standard TT"/>
              <a:ea typeface="Old Standard TT"/>
              <a:cs typeface="Old Standard TT"/>
              <a:sym typeface="Old Standard TT"/>
            </a:endParaRPr>
          </a:p>
          <a:p>
            <a:pPr marL="457200" lvl="0" indent="-342900" algn="l" rtl="0">
              <a:lnSpc>
                <a:spcPct val="100000"/>
              </a:lnSpc>
              <a:spcBef>
                <a:spcPts val="0"/>
              </a:spcBef>
              <a:spcAft>
                <a:spcPts val="0"/>
              </a:spcAft>
              <a:buSzPts val="1800"/>
              <a:buFont typeface="Arial"/>
              <a:buChar char="•"/>
            </a:pPr>
            <a:r>
              <a:rPr lang="fr-CA" sz="1800" b="0" i="0" u="none" strike="noStrike">
                <a:solidFill>
                  <a:srgbClr val="000000"/>
                </a:solidFill>
                <a:latin typeface="Old Standard TT"/>
                <a:ea typeface="Old Standard TT"/>
                <a:cs typeface="Old Standard TT"/>
                <a:sym typeface="Old Standard TT"/>
              </a:rPr>
              <a:t>PaRx en Colombie-Britannique (2020)</a:t>
            </a:r>
            <a:endParaRPr/>
          </a:p>
          <a:p>
            <a:pPr marL="457200" lvl="0" indent="-342900" algn="l" rtl="0">
              <a:lnSpc>
                <a:spcPct val="100000"/>
              </a:lnSpc>
              <a:spcBef>
                <a:spcPts val="0"/>
              </a:spcBef>
              <a:spcAft>
                <a:spcPts val="1000"/>
              </a:spcAft>
              <a:buSzPts val="1800"/>
              <a:buFont typeface="Arial"/>
              <a:buChar char="•"/>
            </a:pPr>
            <a:r>
              <a:rPr lang="fr-CA" b="0" i="0" u="none" strike="noStrike">
                <a:solidFill>
                  <a:srgbClr val="000000"/>
                </a:solidFill>
                <a:latin typeface="Old Standard TT"/>
                <a:ea typeface="Old Standard TT"/>
                <a:cs typeface="Old Standard TT"/>
                <a:sym typeface="Old Standard TT"/>
              </a:rPr>
              <a:t>Green social prescribing Royaume-Uni (2021)</a:t>
            </a:r>
            <a:endParaRPr b="0" i="0" u="none" strike="noStrike">
              <a:solidFill>
                <a:srgbClr val="00695C"/>
              </a:solidFill>
              <a:latin typeface="Old Standard TT"/>
              <a:ea typeface="Old Standard TT"/>
              <a:cs typeface="Old Standard TT"/>
              <a:sym typeface="Old Standard TT"/>
            </a:endParaRPr>
          </a:p>
        </p:txBody>
      </p:sp>
      <p:pic>
        <p:nvPicPr>
          <p:cNvPr id="326" name="Google Shape;326;p77"/>
          <p:cNvPicPr preferRelativeResize="0"/>
          <p:nvPr/>
        </p:nvPicPr>
        <p:blipFill rotWithShape="1">
          <a:blip r:embed="rId3">
            <a:alphaModFix/>
          </a:blip>
          <a:srcRect l="136" r="1689" b="-5"/>
          <a:stretch/>
        </p:blipFill>
        <p:spPr>
          <a:xfrm>
            <a:off x="5089565" y="2381157"/>
            <a:ext cx="1815022" cy="2345631"/>
          </a:xfrm>
          <a:prstGeom prst="rect">
            <a:avLst/>
          </a:prstGeom>
          <a:noFill/>
          <a:ln>
            <a:noFill/>
          </a:ln>
        </p:spPr>
      </p:pic>
      <p:pic>
        <p:nvPicPr>
          <p:cNvPr id="327" name="Google Shape;327;p77"/>
          <p:cNvPicPr preferRelativeResize="0"/>
          <p:nvPr/>
        </p:nvPicPr>
        <p:blipFill rotWithShape="1">
          <a:blip r:embed="rId4">
            <a:alphaModFix/>
          </a:blip>
          <a:srcRect l="14642" r="8228" b="-11"/>
          <a:stretch/>
        </p:blipFill>
        <p:spPr>
          <a:xfrm>
            <a:off x="7127382" y="2381157"/>
            <a:ext cx="1716199" cy="2334947"/>
          </a:xfrm>
          <a:prstGeom prst="rect">
            <a:avLst/>
          </a:prstGeom>
          <a:noFill/>
          <a:ln>
            <a:noFill/>
          </a:ln>
        </p:spPr>
      </p:pic>
      <p:pic>
        <p:nvPicPr>
          <p:cNvPr id="328" name="Google Shape;328;p77"/>
          <p:cNvPicPr preferRelativeResize="0"/>
          <p:nvPr/>
        </p:nvPicPr>
        <p:blipFill rotWithShape="1">
          <a:blip r:embed="rId5">
            <a:alphaModFix/>
          </a:blip>
          <a:srcRect/>
          <a:stretch/>
        </p:blipFill>
        <p:spPr>
          <a:xfrm>
            <a:off x="649326" y="2616906"/>
            <a:ext cx="2347879" cy="961782"/>
          </a:xfrm>
          <a:prstGeom prst="rect">
            <a:avLst/>
          </a:prstGeom>
          <a:noFill/>
          <a:ln w="19050" cap="flat" cmpd="sng">
            <a:solidFill>
              <a:srgbClr val="7F7F7F"/>
            </a:solidFill>
            <a:prstDash val="solid"/>
            <a:round/>
            <a:headEnd type="none" w="sm" len="sm"/>
            <a:tailEnd type="none" w="sm" len="sm"/>
          </a:ln>
        </p:spPr>
      </p:pic>
      <p:pic>
        <p:nvPicPr>
          <p:cNvPr id="329" name="Google Shape;329;p77"/>
          <p:cNvPicPr preferRelativeResize="0"/>
          <p:nvPr/>
        </p:nvPicPr>
        <p:blipFill rotWithShape="1">
          <a:blip r:embed="rId6">
            <a:alphaModFix/>
          </a:blip>
          <a:srcRect r="41831" b="33888"/>
          <a:stretch/>
        </p:blipFill>
        <p:spPr>
          <a:xfrm>
            <a:off x="1332114" y="3692894"/>
            <a:ext cx="3479238" cy="1240788"/>
          </a:xfrm>
          <a:prstGeom prst="rect">
            <a:avLst/>
          </a:prstGeom>
          <a:noFill/>
          <a:ln>
            <a:noFill/>
          </a:ln>
        </p:spPr>
      </p:pic>
      <p:sp>
        <p:nvSpPr>
          <p:cNvPr id="330" name="Google Shape;330;p77"/>
          <p:cNvSpPr txBox="1"/>
          <p:nvPr/>
        </p:nvSpPr>
        <p:spPr>
          <a:xfrm>
            <a:off x="5358925" y="4692921"/>
            <a:ext cx="1359324"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CA" sz="1400" b="0" i="0" u="none" strike="noStrike" cap="none">
                <a:solidFill>
                  <a:srgbClr val="000000"/>
                </a:solidFill>
                <a:latin typeface="Arial"/>
                <a:ea typeface="Arial"/>
                <a:cs typeface="Arial"/>
                <a:sym typeface="Arial"/>
              </a:rPr>
              <a:t>Dr Robert Zarr</a:t>
            </a:r>
            <a:endParaRPr sz="1400" b="0" i="0" u="none" strike="noStrike" cap="none">
              <a:solidFill>
                <a:srgbClr val="00695C"/>
              </a:solidFill>
              <a:latin typeface="Arial"/>
              <a:ea typeface="Arial"/>
              <a:cs typeface="Arial"/>
              <a:sym typeface="Arial"/>
            </a:endParaRPr>
          </a:p>
        </p:txBody>
      </p:sp>
      <p:sp>
        <p:nvSpPr>
          <p:cNvPr id="331" name="Google Shape;331;p77"/>
          <p:cNvSpPr txBox="1"/>
          <p:nvPr/>
        </p:nvSpPr>
        <p:spPr>
          <a:xfrm>
            <a:off x="7244271" y="4681632"/>
            <a:ext cx="1716199"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CA" sz="1400" b="0" i="0" u="none" strike="noStrike" cap="none">
                <a:solidFill>
                  <a:srgbClr val="000000"/>
                </a:solidFill>
                <a:latin typeface="Arial"/>
                <a:ea typeface="Arial"/>
                <a:cs typeface="Arial"/>
                <a:sym typeface="Arial"/>
              </a:rPr>
              <a:t>Dre Melissa Lem</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36"/>
        <p:cNvGrpSpPr/>
        <p:nvPr/>
      </p:nvGrpSpPr>
      <p:grpSpPr>
        <a:xfrm>
          <a:off x="0" y="0"/>
          <a:ext cx="0" cy="0"/>
          <a:chOff x="0" y="0"/>
          <a:chExt cx="0" cy="0"/>
        </a:xfrm>
      </p:grpSpPr>
      <p:pic>
        <p:nvPicPr>
          <p:cNvPr id="337" name="Google Shape;337;p22" descr="A picture containing text, electronics, display, monitor&#10;&#10;Description automatically generated"/>
          <p:cNvPicPr preferRelativeResize="0"/>
          <p:nvPr/>
        </p:nvPicPr>
        <p:blipFill rotWithShape="1">
          <a:blip r:embed="rId3">
            <a:alphaModFix/>
          </a:blip>
          <a:srcRect/>
          <a:stretch/>
        </p:blipFill>
        <p:spPr>
          <a:xfrm>
            <a:off x="185974" y="406397"/>
            <a:ext cx="4957526" cy="4127300"/>
          </a:xfrm>
          <a:prstGeom prst="rect">
            <a:avLst/>
          </a:prstGeom>
          <a:noFill/>
          <a:ln>
            <a:noFill/>
          </a:ln>
        </p:spPr>
      </p:pic>
      <p:sp>
        <p:nvSpPr>
          <p:cNvPr id="338" name="Google Shape;338;p22"/>
          <p:cNvSpPr txBox="1"/>
          <p:nvPr/>
        </p:nvSpPr>
        <p:spPr>
          <a:xfrm>
            <a:off x="5440200" y="0"/>
            <a:ext cx="3703800" cy="5143500"/>
          </a:xfrm>
          <a:prstGeom prst="rect">
            <a:avLst/>
          </a:prstGeom>
          <a:solidFill>
            <a:schemeClr val="accent1"/>
          </a:solidFill>
          <a:ln>
            <a:noFill/>
          </a:ln>
        </p:spPr>
        <p:txBody>
          <a:bodyPr spcFirstLastPara="1" wrap="square" lIns="0" tIns="0" rIns="0" bIns="0" anchor="ctr" anchorCtr="0">
            <a:normAutofit/>
          </a:bodyPr>
          <a:lstStyle/>
          <a:p>
            <a:pPr marL="0" marR="0" lvl="0" indent="0" algn="l" rtl="0">
              <a:lnSpc>
                <a:spcPct val="100000"/>
              </a:lnSpc>
              <a:spcBef>
                <a:spcPts val="0"/>
              </a:spcBef>
              <a:spcAft>
                <a:spcPts val="0"/>
              </a:spcAft>
              <a:buClr>
                <a:srgbClr val="000000"/>
              </a:buClr>
              <a:buSzPts val="1800"/>
              <a:buFont typeface="Avenir"/>
              <a:buNone/>
            </a:pPr>
            <a:r>
              <a:rPr lang="fr-CA" sz="1800" b="0" i="0" u="none" strike="noStrike" cap="none">
                <a:solidFill>
                  <a:schemeClr val="dk2"/>
                </a:solidFill>
                <a:latin typeface="Avenir"/>
                <a:ea typeface="Avenir"/>
                <a:cs typeface="Avenir"/>
                <a:sym typeface="Avenir"/>
              </a:rPr>
              <a:t>                             </a:t>
            </a:r>
            <a:endParaRPr sz="2300" b="0" i="0" u="none" strike="noStrike" cap="none">
              <a:solidFill>
                <a:schemeClr val="dk2"/>
              </a:solidFill>
              <a:latin typeface="Avenir"/>
              <a:ea typeface="Avenir"/>
              <a:cs typeface="Avenir"/>
              <a:sym typeface="Avenir"/>
            </a:endParaRPr>
          </a:p>
        </p:txBody>
      </p:sp>
      <p:sp>
        <p:nvSpPr>
          <p:cNvPr id="339" name="Google Shape;339;p22"/>
          <p:cNvSpPr/>
          <p:nvPr/>
        </p:nvSpPr>
        <p:spPr>
          <a:xfrm>
            <a:off x="5358750" y="3532064"/>
            <a:ext cx="3866700" cy="661500"/>
          </a:xfrm>
          <a:prstGeom prst="rect">
            <a:avLst/>
          </a:prstGeom>
          <a:noFill/>
          <a:ln>
            <a:noFill/>
          </a:ln>
        </p:spPr>
        <p:txBody>
          <a:bodyPr spcFirstLastPara="1" wrap="square" lIns="68550" tIns="107975" rIns="68550" bIns="8997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fr-CA" sz="2700" b="0" i="0" u="none" strike="noStrike" cap="none">
                <a:solidFill>
                  <a:schemeClr val="dk2"/>
                </a:solidFill>
                <a:latin typeface="Old Standard TT"/>
                <a:ea typeface="Old Standard TT"/>
                <a:cs typeface="Old Standard TT"/>
                <a:sym typeface="Old Standard TT"/>
              </a:rPr>
              <a:t>prescri-nature.ca</a:t>
            </a:r>
            <a:endParaRPr sz="2700" b="0" i="0" u="none" strike="noStrike" cap="none">
              <a:solidFill>
                <a:schemeClr val="dk2"/>
              </a:solidFill>
              <a:latin typeface="Old Standard TT"/>
              <a:ea typeface="Old Standard TT"/>
              <a:cs typeface="Old Standard TT"/>
              <a:sym typeface="Old Standard TT"/>
            </a:endParaRPr>
          </a:p>
        </p:txBody>
      </p:sp>
      <p:pic>
        <p:nvPicPr>
          <p:cNvPr id="340" name="Google Shape;340;p22"/>
          <p:cNvPicPr preferRelativeResize="0"/>
          <p:nvPr/>
        </p:nvPicPr>
        <p:blipFill rotWithShape="1">
          <a:blip r:embed="rId4">
            <a:alphaModFix/>
          </a:blip>
          <a:srcRect/>
          <a:stretch/>
        </p:blipFill>
        <p:spPr>
          <a:xfrm>
            <a:off x="7958139" y="4309891"/>
            <a:ext cx="891238" cy="543488"/>
          </a:xfrm>
          <a:prstGeom prst="rect">
            <a:avLst/>
          </a:prstGeom>
          <a:noFill/>
          <a:ln>
            <a:noFill/>
          </a:ln>
        </p:spPr>
      </p:pic>
      <p:pic>
        <p:nvPicPr>
          <p:cNvPr id="341" name="Google Shape;341;p22"/>
          <p:cNvPicPr preferRelativeResize="0"/>
          <p:nvPr/>
        </p:nvPicPr>
        <p:blipFill rotWithShape="1">
          <a:blip r:embed="rId5">
            <a:alphaModFix/>
          </a:blip>
          <a:srcRect/>
          <a:stretch/>
        </p:blipFill>
        <p:spPr>
          <a:xfrm>
            <a:off x="5886498" y="1398044"/>
            <a:ext cx="2811203" cy="1946425"/>
          </a:xfrm>
          <a:prstGeom prst="rect">
            <a:avLst/>
          </a:prstGeom>
          <a:noFill/>
          <a:ln>
            <a:noFill/>
          </a:ln>
        </p:spPr>
      </p:pic>
      <p:sp>
        <p:nvSpPr>
          <p:cNvPr id="342" name="Google Shape;342;p22"/>
          <p:cNvSpPr/>
          <p:nvPr/>
        </p:nvSpPr>
        <p:spPr>
          <a:xfrm>
            <a:off x="442975" y="553725"/>
            <a:ext cx="4417500" cy="3447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43" name="Google Shape;343;p22"/>
          <p:cNvPicPr preferRelativeResize="0"/>
          <p:nvPr/>
        </p:nvPicPr>
        <p:blipFill rotWithShape="1">
          <a:blip r:embed="rId6">
            <a:alphaModFix/>
          </a:blip>
          <a:srcRect r="3631"/>
          <a:stretch/>
        </p:blipFill>
        <p:spPr>
          <a:xfrm>
            <a:off x="357225" y="699022"/>
            <a:ext cx="4589000" cy="2399699"/>
          </a:xfrm>
          <a:prstGeom prst="rect">
            <a:avLst/>
          </a:prstGeom>
          <a:noFill/>
          <a:ln>
            <a:noFill/>
          </a:ln>
        </p:spPr>
      </p:pic>
      <p:sp>
        <p:nvSpPr>
          <p:cNvPr id="344" name="Google Shape;344;p22"/>
          <p:cNvSpPr/>
          <p:nvPr/>
        </p:nvSpPr>
        <p:spPr>
          <a:xfrm>
            <a:off x="316375" y="3247925"/>
            <a:ext cx="4700700" cy="4530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5" name="Google Shape;345;p22"/>
          <p:cNvSpPr txBox="1">
            <a:spLocks noGrp="1"/>
          </p:cNvSpPr>
          <p:nvPr>
            <p:ph type="title"/>
          </p:nvPr>
        </p:nvSpPr>
        <p:spPr>
          <a:xfrm>
            <a:off x="5440200" y="392422"/>
            <a:ext cx="3607350" cy="613200"/>
          </a:xfrm>
          <a:prstGeom prst="rect">
            <a:avLst/>
          </a:prstGeom>
          <a:noFill/>
          <a:ln>
            <a:noFill/>
          </a:ln>
        </p:spPr>
        <p:txBody>
          <a:bodyPr spcFirstLastPara="1" wrap="square" lIns="68575" tIns="34275" rIns="68575" bIns="34275" anchor="ctr" anchorCtr="0">
            <a:normAutofit fontScale="90000"/>
          </a:bodyPr>
          <a:lstStyle/>
          <a:p>
            <a:pPr marL="0" lvl="0" indent="0" algn="ctr" rtl="0">
              <a:lnSpc>
                <a:spcPct val="90000"/>
              </a:lnSpc>
              <a:spcBef>
                <a:spcPts val="0"/>
              </a:spcBef>
              <a:spcAft>
                <a:spcPts val="0"/>
              </a:spcAft>
              <a:buSzPct val="66666"/>
              <a:buNone/>
            </a:pPr>
            <a:r>
              <a:rPr lang="fr-CA">
                <a:solidFill>
                  <a:schemeClr val="dk2"/>
                </a:solidFill>
              </a:rPr>
              <a:t>Lancement au Québec en mai 2022</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349"/>
        <p:cNvGrpSpPr/>
        <p:nvPr/>
      </p:nvGrpSpPr>
      <p:grpSpPr>
        <a:xfrm>
          <a:off x="0" y="0"/>
          <a:ext cx="0" cy="0"/>
          <a:chOff x="0" y="0"/>
          <a:chExt cx="0" cy="0"/>
        </a:xfrm>
      </p:grpSpPr>
      <p:sp>
        <p:nvSpPr>
          <p:cNvPr id="350" name="Google Shape;350;p19"/>
          <p:cNvSpPr txBox="1">
            <a:spLocks noGrp="1"/>
          </p:cNvSpPr>
          <p:nvPr>
            <p:ph type="title"/>
          </p:nvPr>
        </p:nvSpPr>
        <p:spPr>
          <a:xfrm>
            <a:off x="311700" y="445025"/>
            <a:ext cx="5566586"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L’équipe</a:t>
            </a:r>
            <a:endParaRPr/>
          </a:p>
        </p:txBody>
      </p:sp>
      <p:sp>
        <p:nvSpPr>
          <p:cNvPr id="351" name="Google Shape;351;p19"/>
          <p:cNvSpPr txBox="1">
            <a:spLocks noGrp="1"/>
          </p:cNvSpPr>
          <p:nvPr>
            <p:ph type="body" idx="1"/>
          </p:nvPr>
        </p:nvSpPr>
        <p:spPr>
          <a:xfrm>
            <a:off x="311700" y="1171600"/>
            <a:ext cx="6334800" cy="3520500"/>
          </a:xfrm>
          <a:prstGeom prst="rect">
            <a:avLst/>
          </a:prstGeom>
          <a:noFill/>
          <a:ln>
            <a:noFill/>
          </a:ln>
        </p:spPr>
        <p:txBody>
          <a:bodyPr spcFirstLastPara="1" wrap="square" lIns="91425" tIns="91425" rIns="91425" bIns="91425" anchor="t" anchorCtr="0">
            <a:normAutofit fontScale="92500"/>
          </a:bodyPr>
          <a:lstStyle/>
          <a:p>
            <a:pPr marL="457200" lvl="0" indent="-342900" algn="l" rtl="0">
              <a:lnSpc>
                <a:spcPct val="115000"/>
              </a:lnSpc>
              <a:spcBef>
                <a:spcPts val="0"/>
              </a:spcBef>
              <a:spcAft>
                <a:spcPts val="0"/>
              </a:spcAft>
              <a:buSzPct val="108107"/>
              <a:buChar char="●"/>
            </a:pPr>
            <a:r>
              <a:rPr lang="fr-CA"/>
              <a:t>Collectif de membres bénévoles, composé de : </a:t>
            </a:r>
            <a:endParaRPr/>
          </a:p>
          <a:p>
            <a:pPr marL="914400" lvl="1" indent="-317500" algn="l" rtl="0">
              <a:lnSpc>
                <a:spcPct val="115000"/>
              </a:lnSpc>
              <a:spcBef>
                <a:spcPts val="0"/>
              </a:spcBef>
              <a:spcAft>
                <a:spcPts val="0"/>
              </a:spcAft>
              <a:buSzPct val="108108"/>
              <a:buChar char="○"/>
            </a:pPr>
            <a:r>
              <a:rPr lang="fr-CA" b="1"/>
              <a:t>Dre Isabelle Bradette</a:t>
            </a:r>
            <a:r>
              <a:rPr lang="fr-CA"/>
              <a:t>, médecin à l’urgence, professeure adjointe (Université de Sherbrooke)</a:t>
            </a:r>
            <a:endParaRPr/>
          </a:p>
          <a:p>
            <a:pPr marL="914400" lvl="1" indent="-317500" algn="l" rtl="0">
              <a:lnSpc>
                <a:spcPct val="115000"/>
              </a:lnSpc>
              <a:spcBef>
                <a:spcPts val="0"/>
              </a:spcBef>
              <a:spcAft>
                <a:spcPts val="0"/>
              </a:spcAft>
              <a:buSzPct val="108108"/>
              <a:buChar char="○"/>
            </a:pPr>
            <a:r>
              <a:rPr lang="fr-CA" b="1"/>
              <a:t>Dre Caroline Laberge</a:t>
            </a:r>
            <a:r>
              <a:rPr lang="fr-CA"/>
              <a:t>, médecin de famille, professeure agrégée de clinique (Université Laval)</a:t>
            </a:r>
            <a:endParaRPr/>
          </a:p>
          <a:p>
            <a:pPr marL="914400" lvl="1" indent="-317500" algn="l" rtl="0">
              <a:lnSpc>
                <a:spcPct val="115000"/>
              </a:lnSpc>
              <a:spcBef>
                <a:spcPts val="0"/>
              </a:spcBef>
              <a:spcAft>
                <a:spcPts val="0"/>
              </a:spcAft>
              <a:buSzPct val="108108"/>
              <a:buChar char="○"/>
            </a:pPr>
            <a:r>
              <a:rPr lang="fr-CA" b="1"/>
              <a:t>Dre Claudel Pétrin-Desrosiers</a:t>
            </a:r>
            <a:r>
              <a:rPr lang="fr-CA"/>
              <a:t>, médecin de famille, professeure adjointe de clinique (Université de Montréal), présidente de l’Association québécoise des médecins pour l’environnement (AQME)</a:t>
            </a:r>
            <a:endParaRPr/>
          </a:p>
          <a:p>
            <a:pPr marL="914400" lvl="1" indent="-317500" algn="l" rtl="0">
              <a:lnSpc>
                <a:spcPct val="115000"/>
              </a:lnSpc>
              <a:spcBef>
                <a:spcPts val="0"/>
              </a:spcBef>
              <a:spcAft>
                <a:spcPts val="0"/>
              </a:spcAft>
              <a:buSzPct val="108108"/>
              <a:buChar char="○"/>
            </a:pPr>
            <a:r>
              <a:rPr lang="fr-CA" b="1"/>
              <a:t>Dre Johanne Elsener, </a:t>
            </a:r>
            <a:r>
              <a:rPr lang="fr-CA"/>
              <a:t>médecin vétérinaire, présidente de Santé Urbanité</a:t>
            </a:r>
            <a:endParaRPr/>
          </a:p>
          <a:p>
            <a:pPr marL="914400" lvl="1" indent="-317500" algn="l" rtl="0">
              <a:lnSpc>
                <a:spcPct val="115000"/>
              </a:lnSpc>
              <a:spcBef>
                <a:spcPts val="0"/>
              </a:spcBef>
              <a:spcAft>
                <a:spcPts val="0"/>
              </a:spcAft>
              <a:buSzPct val="108108"/>
              <a:buChar char="○"/>
            </a:pPr>
            <a:r>
              <a:rPr lang="fr-CA" b="1"/>
              <a:t>Dre Sarah Bergeron</a:t>
            </a:r>
            <a:r>
              <a:rPr lang="fr-CA"/>
              <a:t>, médecin de famille</a:t>
            </a:r>
            <a:endParaRPr/>
          </a:p>
          <a:p>
            <a:pPr marL="914400" lvl="1" indent="-317500" algn="l" rtl="0">
              <a:lnSpc>
                <a:spcPct val="115000"/>
              </a:lnSpc>
              <a:spcBef>
                <a:spcPts val="0"/>
              </a:spcBef>
              <a:spcAft>
                <a:spcPts val="0"/>
              </a:spcAft>
              <a:buSzPct val="108108"/>
              <a:buChar char="○"/>
            </a:pPr>
            <a:r>
              <a:rPr lang="fr-CA" b="1"/>
              <a:t>Emmett-Phil Coriat</a:t>
            </a:r>
            <a:r>
              <a:rPr lang="fr-CA"/>
              <a:t>, pharmacien, guide de sylvothérapie</a:t>
            </a:r>
            <a:endParaRPr/>
          </a:p>
          <a:p>
            <a:pPr marL="457200" lvl="0" indent="-342900" algn="l" rtl="0">
              <a:lnSpc>
                <a:spcPct val="115000"/>
              </a:lnSpc>
              <a:spcBef>
                <a:spcPts val="0"/>
              </a:spcBef>
              <a:spcAft>
                <a:spcPts val="0"/>
              </a:spcAft>
              <a:buSzPct val="108107"/>
              <a:buChar char="●"/>
            </a:pPr>
            <a:r>
              <a:rPr lang="fr-CA"/>
              <a:t>Comité provincial et branche francophone de l’initiative </a:t>
            </a:r>
            <a:r>
              <a:rPr lang="fr-CA" u="sng">
                <a:solidFill>
                  <a:schemeClr val="hlink"/>
                </a:solidFill>
                <a:hlinkClick r:id="rId3"/>
              </a:rPr>
              <a:t>PaRx</a:t>
            </a:r>
            <a:r>
              <a:rPr lang="fr-CA"/>
              <a:t> - Park Prescriptions</a:t>
            </a:r>
            <a:endParaRPr/>
          </a:p>
        </p:txBody>
      </p:sp>
      <p:grpSp>
        <p:nvGrpSpPr>
          <p:cNvPr id="352" name="Google Shape;352;p19"/>
          <p:cNvGrpSpPr/>
          <p:nvPr/>
        </p:nvGrpSpPr>
        <p:grpSpPr>
          <a:xfrm>
            <a:off x="6961248" y="1171611"/>
            <a:ext cx="1992264" cy="3050157"/>
            <a:chOff x="6974323" y="1171611"/>
            <a:chExt cx="1992264" cy="3050157"/>
          </a:xfrm>
        </p:grpSpPr>
        <p:pic>
          <p:nvPicPr>
            <p:cNvPr id="353" name="Google Shape;353;p19"/>
            <p:cNvPicPr preferRelativeResize="0"/>
            <p:nvPr/>
          </p:nvPicPr>
          <p:blipFill rotWithShape="1">
            <a:blip r:embed="rId4">
              <a:alphaModFix/>
            </a:blip>
            <a:srcRect/>
            <a:stretch/>
          </p:blipFill>
          <p:spPr>
            <a:xfrm>
              <a:off x="6974350" y="3285768"/>
              <a:ext cx="932400" cy="936000"/>
            </a:xfrm>
            <a:prstGeom prst="rect">
              <a:avLst/>
            </a:prstGeom>
            <a:noFill/>
            <a:ln>
              <a:noFill/>
            </a:ln>
          </p:spPr>
        </p:pic>
        <p:pic>
          <p:nvPicPr>
            <p:cNvPr id="354" name="Google Shape;354;p19"/>
            <p:cNvPicPr preferRelativeResize="0"/>
            <p:nvPr/>
          </p:nvPicPr>
          <p:blipFill rotWithShape="1">
            <a:blip r:embed="rId5">
              <a:alphaModFix/>
            </a:blip>
            <a:srcRect/>
            <a:stretch/>
          </p:blipFill>
          <p:spPr>
            <a:xfrm>
              <a:off x="6974323" y="1175338"/>
              <a:ext cx="932422" cy="936440"/>
            </a:xfrm>
            <a:prstGeom prst="rect">
              <a:avLst/>
            </a:prstGeom>
            <a:noFill/>
            <a:ln>
              <a:noFill/>
            </a:ln>
          </p:spPr>
        </p:pic>
        <p:pic>
          <p:nvPicPr>
            <p:cNvPr id="355" name="Google Shape;355;p19"/>
            <p:cNvPicPr preferRelativeResize="0"/>
            <p:nvPr/>
          </p:nvPicPr>
          <p:blipFill rotWithShape="1">
            <a:blip r:embed="rId6">
              <a:alphaModFix/>
            </a:blip>
            <a:srcRect/>
            <a:stretch/>
          </p:blipFill>
          <p:spPr>
            <a:xfrm>
              <a:off x="6974350" y="2230781"/>
              <a:ext cx="932400" cy="936000"/>
            </a:xfrm>
            <a:prstGeom prst="rect">
              <a:avLst/>
            </a:prstGeom>
            <a:noFill/>
            <a:ln>
              <a:noFill/>
            </a:ln>
          </p:spPr>
        </p:pic>
        <p:pic>
          <p:nvPicPr>
            <p:cNvPr id="356" name="Google Shape;356;p19"/>
            <p:cNvPicPr preferRelativeResize="0"/>
            <p:nvPr/>
          </p:nvPicPr>
          <p:blipFill rotWithShape="1">
            <a:blip r:embed="rId7">
              <a:alphaModFix/>
            </a:blip>
            <a:srcRect/>
            <a:stretch/>
          </p:blipFill>
          <p:spPr>
            <a:xfrm>
              <a:off x="8034187" y="1171611"/>
              <a:ext cx="932399" cy="936443"/>
            </a:xfrm>
            <a:prstGeom prst="rect">
              <a:avLst/>
            </a:prstGeom>
            <a:noFill/>
            <a:ln>
              <a:noFill/>
            </a:ln>
          </p:spPr>
        </p:pic>
        <p:pic>
          <p:nvPicPr>
            <p:cNvPr id="357" name="Google Shape;357;p19"/>
            <p:cNvPicPr preferRelativeResize="0"/>
            <p:nvPr/>
          </p:nvPicPr>
          <p:blipFill rotWithShape="1">
            <a:blip r:embed="rId8">
              <a:alphaModFix/>
            </a:blip>
            <a:srcRect/>
            <a:stretch/>
          </p:blipFill>
          <p:spPr>
            <a:xfrm>
              <a:off x="8034187" y="2228098"/>
              <a:ext cx="932400" cy="937616"/>
            </a:xfrm>
            <a:prstGeom prst="rect">
              <a:avLst/>
            </a:prstGeom>
            <a:noFill/>
            <a:ln>
              <a:noFill/>
            </a:ln>
          </p:spPr>
        </p:pic>
        <p:pic>
          <p:nvPicPr>
            <p:cNvPr id="358" name="Google Shape;358;p19"/>
            <p:cNvPicPr preferRelativeResize="0"/>
            <p:nvPr/>
          </p:nvPicPr>
          <p:blipFill rotWithShape="1">
            <a:blip r:embed="rId9">
              <a:alphaModFix/>
            </a:blip>
            <a:srcRect/>
            <a:stretch/>
          </p:blipFill>
          <p:spPr>
            <a:xfrm>
              <a:off x="8034165" y="3285768"/>
              <a:ext cx="932400" cy="936000"/>
            </a:xfrm>
            <a:prstGeom prst="rect">
              <a:avLst/>
            </a:prstGeom>
            <a:noFill/>
            <a:ln>
              <a:noFill/>
            </a:ln>
          </p:spPr>
        </p:pic>
      </p:grpSp>
      <p:pic>
        <p:nvPicPr>
          <p:cNvPr id="359" name="Google Shape;359;p19"/>
          <p:cNvPicPr preferRelativeResize="0"/>
          <p:nvPr/>
        </p:nvPicPr>
        <p:blipFill rotWithShape="1">
          <a:blip r:embed="rId10">
            <a:alphaModFix/>
          </a:blip>
          <a:srcRect/>
          <a:stretch/>
        </p:blipFill>
        <p:spPr>
          <a:xfrm>
            <a:off x="7907277" y="171132"/>
            <a:ext cx="1160025" cy="750600"/>
          </a:xfrm>
          <a:prstGeom prst="rect">
            <a:avLst/>
          </a:prstGeom>
          <a:noFill/>
          <a:ln>
            <a:noFill/>
          </a:ln>
        </p:spPr>
      </p:pic>
      <p:pic>
        <p:nvPicPr>
          <p:cNvPr id="360" name="Google Shape;360;p19"/>
          <p:cNvPicPr preferRelativeResize="0"/>
          <p:nvPr/>
        </p:nvPicPr>
        <p:blipFill rotWithShape="1">
          <a:blip r:embed="rId11">
            <a:alphaModFix/>
          </a:blip>
          <a:srcRect/>
          <a:stretch/>
        </p:blipFill>
        <p:spPr>
          <a:xfrm>
            <a:off x="6884934" y="171132"/>
            <a:ext cx="1085050" cy="8507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rgbClr val="FFFBEC"/>
        </a:solidFill>
        <a:effectLst/>
      </p:bgPr>
    </p:bg>
    <p:spTree>
      <p:nvGrpSpPr>
        <p:cNvPr id="1" name="Shape 364"/>
        <p:cNvGrpSpPr/>
        <p:nvPr/>
      </p:nvGrpSpPr>
      <p:grpSpPr>
        <a:xfrm>
          <a:off x="0" y="0"/>
          <a:ext cx="0" cy="0"/>
          <a:chOff x="0" y="0"/>
          <a:chExt cx="0" cy="0"/>
        </a:xfrm>
      </p:grpSpPr>
      <p:pic>
        <p:nvPicPr>
          <p:cNvPr id="365" name="Google Shape;365;p20"/>
          <p:cNvPicPr preferRelativeResize="0"/>
          <p:nvPr/>
        </p:nvPicPr>
        <p:blipFill rotWithShape="1">
          <a:blip r:embed="rId3">
            <a:alphaModFix/>
          </a:blip>
          <a:srcRect/>
          <a:stretch/>
        </p:blipFill>
        <p:spPr>
          <a:xfrm>
            <a:off x="200767" y="947827"/>
            <a:ext cx="1317825" cy="387425"/>
          </a:xfrm>
          <a:prstGeom prst="rect">
            <a:avLst/>
          </a:prstGeom>
          <a:noFill/>
          <a:ln>
            <a:noFill/>
          </a:ln>
        </p:spPr>
      </p:pic>
      <p:pic>
        <p:nvPicPr>
          <p:cNvPr id="366" name="Google Shape;366;p20"/>
          <p:cNvPicPr preferRelativeResize="0"/>
          <p:nvPr/>
        </p:nvPicPr>
        <p:blipFill rotWithShape="1">
          <a:blip r:embed="rId4">
            <a:alphaModFix/>
          </a:blip>
          <a:srcRect/>
          <a:stretch/>
        </p:blipFill>
        <p:spPr>
          <a:xfrm>
            <a:off x="1513946" y="829282"/>
            <a:ext cx="1169900" cy="649950"/>
          </a:xfrm>
          <a:prstGeom prst="rect">
            <a:avLst/>
          </a:prstGeom>
          <a:noFill/>
          <a:ln>
            <a:noFill/>
          </a:ln>
        </p:spPr>
      </p:pic>
      <p:pic>
        <p:nvPicPr>
          <p:cNvPr id="367" name="Google Shape;367;p20"/>
          <p:cNvPicPr preferRelativeResize="0"/>
          <p:nvPr/>
        </p:nvPicPr>
        <p:blipFill rotWithShape="1">
          <a:blip r:embed="rId5">
            <a:alphaModFix/>
          </a:blip>
          <a:srcRect/>
          <a:stretch/>
        </p:blipFill>
        <p:spPr>
          <a:xfrm>
            <a:off x="2882850" y="894762"/>
            <a:ext cx="1317826" cy="614637"/>
          </a:xfrm>
          <a:prstGeom prst="rect">
            <a:avLst/>
          </a:prstGeom>
          <a:noFill/>
          <a:ln>
            <a:noFill/>
          </a:ln>
        </p:spPr>
      </p:pic>
      <p:pic>
        <p:nvPicPr>
          <p:cNvPr id="368" name="Google Shape;368;p20"/>
          <p:cNvPicPr preferRelativeResize="0"/>
          <p:nvPr/>
        </p:nvPicPr>
        <p:blipFill rotWithShape="1">
          <a:blip r:embed="rId6">
            <a:alphaModFix/>
          </a:blip>
          <a:srcRect/>
          <a:stretch/>
        </p:blipFill>
        <p:spPr>
          <a:xfrm>
            <a:off x="4437179" y="912118"/>
            <a:ext cx="1173198" cy="554996"/>
          </a:xfrm>
          <a:prstGeom prst="rect">
            <a:avLst/>
          </a:prstGeom>
          <a:noFill/>
          <a:ln>
            <a:noFill/>
          </a:ln>
        </p:spPr>
      </p:pic>
      <p:pic>
        <p:nvPicPr>
          <p:cNvPr id="369" name="Google Shape;369;p20"/>
          <p:cNvPicPr preferRelativeResize="0"/>
          <p:nvPr/>
        </p:nvPicPr>
        <p:blipFill rotWithShape="1">
          <a:blip r:embed="rId7">
            <a:alphaModFix/>
          </a:blip>
          <a:srcRect/>
          <a:stretch/>
        </p:blipFill>
        <p:spPr>
          <a:xfrm>
            <a:off x="1999002" y="80451"/>
            <a:ext cx="1678932" cy="748026"/>
          </a:xfrm>
          <a:prstGeom prst="rect">
            <a:avLst/>
          </a:prstGeom>
          <a:noFill/>
          <a:ln>
            <a:noFill/>
          </a:ln>
        </p:spPr>
      </p:pic>
      <p:pic>
        <p:nvPicPr>
          <p:cNvPr id="370" name="Google Shape;370;p20"/>
          <p:cNvPicPr preferRelativeResize="0"/>
          <p:nvPr/>
        </p:nvPicPr>
        <p:blipFill rotWithShape="1">
          <a:blip r:embed="rId8">
            <a:alphaModFix/>
          </a:blip>
          <a:srcRect/>
          <a:stretch/>
        </p:blipFill>
        <p:spPr>
          <a:xfrm>
            <a:off x="5756006" y="933331"/>
            <a:ext cx="1804230" cy="488950"/>
          </a:xfrm>
          <a:prstGeom prst="rect">
            <a:avLst/>
          </a:prstGeom>
          <a:noFill/>
          <a:ln>
            <a:noFill/>
          </a:ln>
        </p:spPr>
      </p:pic>
      <p:pic>
        <p:nvPicPr>
          <p:cNvPr id="371" name="Google Shape;371;p20"/>
          <p:cNvPicPr preferRelativeResize="0"/>
          <p:nvPr/>
        </p:nvPicPr>
        <p:blipFill rotWithShape="1">
          <a:blip r:embed="rId9">
            <a:alphaModFix/>
          </a:blip>
          <a:srcRect/>
          <a:stretch/>
        </p:blipFill>
        <p:spPr>
          <a:xfrm>
            <a:off x="198599" y="1619264"/>
            <a:ext cx="1194205" cy="710075"/>
          </a:xfrm>
          <a:prstGeom prst="rect">
            <a:avLst/>
          </a:prstGeom>
          <a:noFill/>
          <a:ln>
            <a:noFill/>
          </a:ln>
        </p:spPr>
      </p:pic>
      <p:pic>
        <p:nvPicPr>
          <p:cNvPr id="372" name="Google Shape;372;p20"/>
          <p:cNvPicPr preferRelativeResize="0"/>
          <p:nvPr/>
        </p:nvPicPr>
        <p:blipFill rotWithShape="1">
          <a:blip r:embed="rId10">
            <a:alphaModFix/>
          </a:blip>
          <a:srcRect/>
          <a:stretch/>
        </p:blipFill>
        <p:spPr>
          <a:xfrm>
            <a:off x="1745289" y="1729409"/>
            <a:ext cx="1587200" cy="624663"/>
          </a:xfrm>
          <a:prstGeom prst="rect">
            <a:avLst/>
          </a:prstGeom>
          <a:noFill/>
          <a:ln>
            <a:noFill/>
          </a:ln>
        </p:spPr>
      </p:pic>
      <p:pic>
        <p:nvPicPr>
          <p:cNvPr id="373" name="Google Shape;373;p20"/>
          <p:cNvPicPr preferRelativeResize="0"/>
          <p:nvPr/>
        </p:nvPicPr>
        <p:blipFill rotWithShape="1">
          <a:blip r:embed="rId11">
            <a:alphaModFix/>
          </a:blip>
          <a:srcRect/>
          <a:stretch/>
        </p:blipFill>
        <p:spPr>
          <a:xfrm>
            <a:off x="3439009" y="1696539"/>
            <a:ext cx="1718365" cy="614625"/>
          </a:xfrm>
          <a:prstGeom prst="rect">
            <a:avLst/>
          </a:prstGeom>
          <a:noFill/>
          <a:ln>
            <a:noFill/>
          </a:ln>
        </p:spPr>
      </p:pic>
      <p:pic>
        <p:nvPicPr>
          <p:cNvPr id="374" name="Google Shape;374;p20"/>
          <p:cNvPicPr preferRelativeResize="0"/>
          <p:nvPr/>
        </p:nvPicPr>
        <p:blipFill rotWithShape="1">
          <a:blip r:embed="rId12">
            <a:alphaModFix/>
          </a:blip>
          <a:srcRect r="27053"/>
          <a:stretch/>
        </p:blipFill>
        <p:spPr>
          <a:xfrm>
            <a:off x="-76575" y="2613353"/>
            <a:ext cx="2755388" cy="596122"/>
          </a:xfrm>
          <a:prstGeom prst="rect">
            <a:avLst/>
          </a:prstGeom>
          <a:noFill/>
          <a:ln>
            <a:noFill/>
          </a:ln>
        </p:spPr>
      </p:pic>
      <p:pic>
        <p:nvPicPr>
          <p:cNvPr id="375" name="Google Shape;375;p20"/>
          <p:cNvPicPr preferRelativeResize="0"/>
          <p:nvPr/>
        </p:nvPicPr>
        <p:blipFill rotWithShape="1">
          <a:blip r:embed="rId13">
            <a:alphaModFix/>
          </a:blip>
          <a:srcRect/>
          <a:stretch/>
        </p:blipFill>
        <p:spPr>
          <a:xfrm>
            <a:off x="2972668" y="2500998"/>
            <a:ext cx="1349556" cy="651497"/>
          </a:xfrm>
          <a:prstGeom prst="rect">
            <a:avLst/>
          </a:prstGeom>
          <a:noFill/>
          <a:ln>
            <a:noFill/>
          </a:ln>
        </p:spPr>
      </p:pic>
      <p:pic>
        <p:nvPicPr>
          <p:cNvPr id="376" name="Google Shape;376;p20"/>
          <p:cNvPicPr preferRelativeResize="0"/>
          <p:nvPr/>
        </p:nvPicPr>
        <p:blipFill rotWithShape="1">
          <a:blip r:embed="rId14">
            <a:alphaModFix/>
          </a:blip>
          <a:srcRect/>
          <a:stretch/>
        </p:blipFill>
        <p:spPr>
          <a:xfrm>
            <a:off x="4771093" y="2358750"/>
            <a:ext cx="1321638" cy="741893"/>
          </a:xfrm>
          <a:prstGeom prst="rect">
            <a:avLst/>
          </a:prstGeom>
          <a:noFill/>
          <a:ln>
            <a:noFill/>
          </a:ln>
        </p:spPr>
      </p:pic>
      <p:pic>
        <p:nvPicPr>
          <p:cNvPr id="377" name="Google Shape;377;p20"/>
          <p:cNvPicPr preferRelativeResize="0"/>
          <p:nvPr/>
        </p:nvPicPr>
        <p:blipFill rotWithShape="1">
          <a:blip r:embed="rId15">
            <a:alphaModFix/>
          </a:blip>
          <a:srcRect/>
          <a:stretch/>
        </p:blipFill>
        <p:spPr>
          <a:xfrm>
            <a:off x="5263895" y="1707086"/>
            <a:ext cx="1889950" cy="493964"/>
          </a:xfrm>
          <a:prstGeom prst="rect">
            <a:avLst/>
          </a:prstGeom>
          <a:noFill/>
          <a:ln>
            <a:noFill/>
          </a:ln>
        </p:spPr>
      </p:pic>
      <p:pic>
        <p:nvPicPr>
          <p:cNvPr id="378" name="Google Shape;378;p20"/>
          <p:cNvPicPr preferRelativeResize="0"/>
          <p:nvPr/>
        </p:nvPicPr>
        <p:blipFill rotWithShape="1">
          <a:blip r:embed="rId16">
            <a:alphaModFix/>
          </a:blip>
          <a:srcRect/>
          <a:stretch/>
        </p:blipFill>
        <p:spPr>
          <a:xfrm>
            <a:off x="7560233" y="1643456"/>
            <a:ext cx="1427569" cy="643478"/>
          </a:xfrm>
          <a:prstGeom prst="rect">
            <a:avLst/>
          </a:prstGeom>
          <a:noFill/>
          <a:ln>
            <a:noFill/>
          </a:ln>
        </p:spPr>
      </p:pic>
      <p:pic>
        <p:nvPicPr>
          <p:cNvPr id="379" name="Google Shape;379;p20"/>
          <p:cNvPicPr preferRelativeResize="0"/>
          <p:nvPr/>
        </p:nvPicPr>
        <p:blipFill rotWithShape="1">
          <a:blip r:embed="rId17">
            <a:alphaModFix/>
          </a:blip>
          <a:srcRect/>
          <a:stretch/>
        </p:blipFill>
        <p:spPr>
          <a:xfrm>
            <a:off x="331151" y="3476678"/>
            <a:ext cx="1549573" cy="445523"/>
          </a:xfrm>
          <a:prstGeom prst="rect">
            <a:avLst/>
          </a:prstGeom>
          <a:noFill/>
          <a:ln>
            <a:noFill/>
          </a:ln>
        </p:spPr>
      </p:pic>
      <p:pic>
        <p:nvPicPr>
          <p:cNvPr id="380" name="Google Shape;380;p20"/>
          <p:cNvPicPr preferRelativeResize="0"/>
          <p:nvPr/>
        </p:nvPicPr>
        <p:blipFill rotWithShape="1">
          <a:blip r:embed="rId18">
            <a:alphaModFix/>
          </a:blip>
          <a:srcRect/>
          <a:stretch/>
        </p:blipFill>
        <p:spPr>
          <a:xfrm>
            <a:off x="2249300" y="3478276"/>
            <a:ext cx="2072924" cy="387425"/>
          </a:xfrm>
          <a:prstGeom prst="rect">
            <a:avLst/>
          </a:prstGeom>
          <a:noFill/>
          <a:ln>
            <a:noFill/>
          </a:ln>
        </p:spPr>
      </p:pic>
      <p:pic>
        <p:nvPicPr>
          <p:cNvPr id="381" name="Google Shape;381;p20"/>
          <p:cNvPicPr preferRelativeResize="0"/>
          <p:nvPr/>
        </p:nvPicPr>
        <p:blipFill rotWithShape="1">
          <a:blip r:embed="rId19">
            <a:alphaModFix/>
          </a:blip>
          <a:srcRect/>
          <a:stretch/>
        </p:blipFill>
        <p:spPr>
          <a:xfrm>
            <a:off x="4690801" y="3200113"/>
            <a:ext cx="954287" cy="943751"/>
          </a:xfrm>
          <a:prstGeom prst="rect">
            <a:avLst/>
          </a:prstGeom>
          <a:noFill/>
          <a:ln>
            <a:noFill/>
          </a:ln>
        </p:spPr>
      </p:pic>
      <p:pic>
        <p:nvPicPr>
          <p:cNvPr id="382" name="Google Shape;382;p20"/>
          <p:cNvPicPr preferRelativeResize="0"/>
          <p:nvPr/>
        </p:nvPicPr>
        <p:blipFill rotWithShape="1">
          <a:blip r:embed="rId20">
            <a:alphaModFix/>
          </a:blip>
          <a:srcRect/>
          <a:stretch/>
        </p:blipFill>
        <p:spPr>
          <a:xfrm>
            <a:off x="5945730" y="3316951"/>
            <a:ext cx="1481896" cy="710075"/>
          </a:xfrm>
          <a:prstGeom prst="rect">
            <a:avLst/>
          </a:prstGeom>
          <a:noFill/>
          <a:ln>
            <a:noFill/>
          </a:ln>
        </p:spPr>
      </p:pic>
      <p:pic>
        <p:nvPicPr>
          <p:cNvPr id="383" name="Google Shape;383;p20"/>
          <p:cNvPicPr preferRelativeResize="0"/>
          <p:nvPr/>
        </p:nvPicPr>
        <p:blipFill rotWithShape="1">
          <a:blip r:embed="rId21">
            <a:alphaModFix/>
          </a:blip>
          <a:srcRect/>
          <a:stretch/>
        </p:blipFill>
        <p:spPr>
          <a:xfrm>
            <a:off x="7956752" y="2389906"/>
            <a:ext cx="942251" cy="1033212"/>
          </a:xfrm>
          <a:prstGeom prst="rect">
            <a:avLst/>
          </a:prstGeom>
          <a:noFill/>
          <a:ln>
            <a:noFill/>
          </a:ln>
        </p:spPr>
      </p:pic>
      <p:pic>
        <p:nvPicPr>
          <p:cNvPr id="384" name="Google Shape;384;p20"/>
          <p:cNvPicPr preferRelativeResize="0"/>
          <p:nvPr/>
        </p:nvPicPr>
        <p:blipFill rotWithShape="1">
          <a:blip r:embed="rId22">
            <a:alphaModFix/>
          </a:blip>
          <a:srcRect/>
          <a:stretch/>
        </p:blipFill>
        <p:spPr>
          <a:xfrm>
            <a:off x="3647446" y="4256257"/>
            <a:ext cx="1260253" cy="733650"/>
          </a:xfrm>
          <a:prstGeom prst="rect">
            <a:avLst/>
          </a:prstGeom>
          <a:noFill/>
          <a:ln>
            <a:noFill/>
          </a:ln>
        </p:spPr>
      </p:pic>
      <p:pic>
        <p:nvPicPr>
          <p:cNvPr id="385" name="Google Shape;385;p20"/>
          <p:cNvPicPr preferRelativeResize="0"/>
          <p:nvPr/>
        </p:nvPicPr>
        <p:blipFill rotWithShape="1">
          <a:blip r:embed="rId23">
            <a:alphaModFix/>
          </a:blip>
          <a:srcRect/>
          <a:stretch/>
        </p:blipFill>
        <p:spPr>
          <a:xfrm>
            <a:off x="2203386" y="4305720"/>
            <a:ext cx="1137247" cy="547656"/>
          </a:xfrm>
          <a:prstGeom prst="rect">
            <a:avLst/>
          </a:prstGeom>
          <a:noFill/>
          <a:ln>
            <a:noFill/>
          </a:ln>
        </p:spPr>
      </p:pic>
      <p:pic>
        <p:nvPicPr>
          <p:cNvPr id="386" name="Google Shape;386;p20"/>
          <p:cNvPicPr preferRelativeResize="0"/>
          <p:nvPr/>
        </p:nvPicPr>
        <p:blipFill rotWithShape="1">
          <a:blip r:embed="rId24">
            <a:alphaModFix/>
          </a:blip>
          <a:srcRect/>
          <a:stretch/>
        </p:blipFill>
        <p:spPr>
          <a:xfrm>
            <a:off x="7652353" y="3670300"/>
            <a:ext cx="1332260" cy="432212"/>
          </a:xfrm>
          <a:prstGeom prst="rect">
            <a:avLst/>
          </a:prstGeom>
          <a:noFill/>
          <a:ln>
            <a:noFill/>
          </a:ln>
        </p:spPr>
      </p:pic>
      <p:pic>
        <p:nvPicPr>
          <p:cNvPr id="387" name="Google Shape;387;p20"/>
          <p:cNvPicPr preferRelativeResize="0"/>
          <p:nvPr/>
        </p:nvPicPr>
        <p:blipFill rotWithShape="1">
          <a:blip r:embed="rId25">
            <a:alphaModFix/>
          </a:blip>
          <a:srcRect/>
          <a:stretch/>
        </p:blipFill>
        <p:spPr>
          <a:xfrm>
            <a:off x="-37" y="4221749"/>
            <a:ext cx="1779811" cy="703374"/>
          </a:xfrm>
          <a:prstGeom prst="rect">
            <a:avLst/>
          </a:prstGeom>
          <a:noFill/>
          <a:ln>
            <a:noFill/>
          </a:ln>
        </p:spPr>
      </p:pic>
      <p:pic>
        <p:nvPicPr>
          <p:cNvPr id="388" name="Google Shape;388;p20"/>
          <p:cNvPicPr preferRelativeResize="0"/>
          <p:nvPr/>
        </p:nvPicPr>
        <p:blipFill rotWithShape="1">
          <a:blip r:embed="rId26">
            <a:alphaModFix/>
          </a:blip>
          <a:srcRect/>
          <a:stretch/>
        </p:blipFill>
        <p:spPr>
          <a:xfrm>
            <a:off x="5233543" y="4391709"/>
            <a:ext cx="1718376" cy="500524"/>
          </a:xfrm>
          <a:prstGeom prst="rect">
            <a:avLst/>
          </a:prstGeom>
          <a:noFill/>
          <a:ln>
            <a:noFill/>
          </a:ln>
        </p:spPr>
      </p:pic>
      <p:pic>
        <p:nvPicPr>
          <p:cNvPr id="389" name="Google Shape;389;p20"/>
          <p:cNvPicPr preferRelativeResize="0"/>
          <p:nvPr/>
        </p:nvPicPr>
        <p:blipFill rotWithShape="1">
          <a:blip r:embed="rId27">
            <a:alphaModFix/>
          </a:blip>
          <a:srcRect/>
          <a:stretch/>
        </p:blipFill>
        <p:spPr>
          <a:xfrm>
            <a:off x="6305776" y="2408381"/>
            <a:ext cx="1255129" cy="692262"/>
          </a:xfrm>
          <a:prstGeom prst="rect">
            <a:avLst/>
          </a:prstGeom>
          <a:noFill/>
          <a:ln>
            <a:noFill/>
          </a:ln>
        </p:spPr>
      </p:pic>
      <p:pic>
        <p:nvPicPr>
          <p:cNvPr id="390" name="Google Shape;390;p20"/>
          <p:cNvPicPr preferRelativeResize="0"/>
          <p:nvPr/>
        </p:nvPicPr>
        <p:blipFill rotWithShape="1">
          <a:blip r:embed="rId28">
            <a:alphaModFix/>
          </a:blip>
          <a:srcRect/>
          <a:stretch/>
        </p:blipFill>
        <p:spPr>
          <a:xfrm>
            <a:off x="7321705" y="4274208"/>
            <a:ext cx="1577297" cy="735527"/>
          </a:xfrm>
          <a:prstGeom prst="rect">
            <a:avLst/>
          </a:prstGeom>
          <a:noFill/>
          <a:ln>
            <a:noFill/>
          </a:ln>
        </p:spPr>
      </p:pic>
      <p:pic>
        <p:nvPicPr>
          <p:cNvPr id="391" name="Google Shape;391;p20"/>
          <p:cNvPicPr preferRelativeResize="0"/>
          <p:nvPr/>
        </p:nvPicPr>
        <p:blipFill rotWithShape="1">
          <a:blip r:embed="rId29">
            <a:alphaModFix/>
          </a:blip>
          <a:srcRect/>
          <a:stretch/>
        </p:blipFill>
        <p:spPr>
          <a:xfrm>
            <a:off x="5132495" y="209510"/>
            <a:ext cx="1953791" cy="515468"/>
          </a:xfrm>
          <a:prstGeom prst="rect">
            <a:avLst/>
          </a:prstGeom>
          <a:noFill/>
          <a:ln>
            <a:noFill/>
          </a:ln>
        </p:spPr>
      </p:pic>
      <p:pic>
        <p:nvPicPr>
          <p:cNvPr id="392" name="Google Shape;392;p20"/>
          <p:cNvPicPr preferRelativeResize="0"/>
          <p:nvPr/>
        </p:nvPicPr>
        <p:blipFill rotWithShape="1">
          <a:blip r:embed="rId30">
            <a:alphaModFix/>
          </a:blip>
          <a:srcRect/>
          <a:stretch/>
        </p:blipFill>
        <p:spPr>
          <a:xfrm>
            <a:off x="3632072" y="160407"/>
            <a:ext cx="1332237" cy="574966"/>
          </a:xfrm>
          <a:prstGeom prst="rect">
            <a:avLst/>
          </a:prstGeom>
          <a:noFill/>
          <a:ln>
            <a:noFill/>
          </a:ln>
        </p:spPr>
      </p:pic>
      <p:pic>
        <p:nvPicPr>
          <p:cNvPr id="393" name="Google Shape;393;p20"/>
          <p:cNvPicPr preferRelativeResize="0"/>
          <p:nvPr/>
        </p:nvPicPr>
        <p:blipFill rotWithShape="1">
          <a:blip r:embed="rId31">
            <a:alphaModFix/>
          </a:blip>
          <a:srcRect/>
          <a:stretch/>
        </p:blipFill>
        <p:spPr>
          <a:xfrm>
            <a:off x="198599" y="234271"/>
            <a:ext cx="1682125" cy="455254"/>
          </a:xfrm>
          <a:prstGeom prst="rect">
            <a:avLst/>
          </a:prstGeom>
          <a:noFill/>
          <a:ln>
            <a:noFill/>
          </a:ln>
        </p:spPr>
      </p:pic>
      <p:pic>
        <p:nvPicPr>
          <p:cNvPr id="394" name="Google Shape;394;p20"/>
          <p:cNvPicPr preferRelativeResize="0"/>
          <p:nvPr/>
        </p:nvPicPr>
        <p:blipFill rotWithShape="1">
          <a:blip r:embed="rId32">
            <a:alphaModFix/>
          </a:blip>
          <a:srcRect/>
          <a:stretch/>
        </p:blipFill>
        <p:spPr>
          <a:xfrm>
            <a:off x="7178343" y="177169"/>
            <a:ext cx="1864021" cy="687160"/>
          </a:xfrm>
          <a:prstGeom prst="rect">
            <a:avLst/>
          </a:prstGeom>
          <a:noFill/>
          <a:ln>
            <a:noFill/>
          </a:ln>
        </p:spPr>
      </p:pic>
      <p:pic>
        <p:nvPicPr>
          <p:cNvPr id="395" name="Google Shape;395;p20"/>
          <p:cNvPicPr preferRelativeResize="0"/>
          <p:nvPr/>
        </p:nvPicPr>
        <p:blipFill rotWithShape="1">
          <a:blip r:embed="rId33">
            <a:alphaModFix/>
          </a:blip>
          <a:srcRect/>
          <a:stretch/>
        </p:blipFill>
        <p:spPr>
          <a:xfrm>
            <a:off x="7749305" y="946364"/>
            <a:ext cx="1204963" cy="67290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21"/>
          <p:cNvSpPr txBox="1">
            <a:spLocks noGrp="1"/>
          </p:cNvSpPr>
          <p:nvPr>
            <p:ph type="title"/>
          </p:nvPr>
        </p:nvSpPr>
        <p:spPr>
          <a:xfrm>
            <a:off x="276425" y="1315500"/>
            <a:ext cx="4045200" cy="251250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4200"/>
              <a:buNone/>
            </a:pPr>
            <a:r>
              <a:rPr lang="fr-CA"/>
              <a:t>La prescription, simplifiée</a:t>
            </a:r>
            <a:endParaRPr/>
          </a:p>
        </p:txBody>
      </p:sp>
      <p:sp>
        <p:nvSpPr>
          <p:cNvPr id="401" name="Google Shape;401;p21"/>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rmAutofit/>
          </a:bodyPr>
          <a:lstStyle/>
          <a:p>
            <a:pPr marL="0" lvl="0" indent="0" algn="l" rtl="0">
              <a:lnSpc>
                <a:spcPct val="115000"/>
              </a:lnSpc>
              <a:spcBef>
                <a:spcPts val="0"/>
              </a:spcBef>
              <a:spcAft>
                <a:spcPts val="0"/>
              </a:spcAft>
              <a:buSzPts val="1800"/>
              <a:buNone/>
            </a:pPr>
            <a:r>
              <a:rPr lang="fr-CA" sz="2500" b="1"/>
              <a:t>20 à 30 minutes</a:t>
            </a:r>
            <a:r>
              <a:rPr lang="fr-CA" sz="2500"/>
              <a:t>, à la fois</a:t>
            </a:r>
            <a:endParaRPr sz="2500"/>
          </a:p>
          <a:p>
            <a:pPr marL="0" lvl="0" indent="0" algn="l" rtl="0">
              <a:lnSpc>
                <a:spcPct val="115000"/>
              </a:lnSpc>
              <a:spcBef>
                <a:spcPts val="1200"/>
              </a:spcBef>
              <a:spcAft>
                <a:spcPts val="0"/>
              </a:spcAft>
              <a:buSzPts val="1800"/>
              <a:buNone/>
            </a:pPr>
            <a:r>
              <a:rPr lang="fr-CA" sz="2500" i="1"/>
              <a:t>pour un total de</a:t>
            </a:r>
            <a:endParaRPr sz="2500" i="1"/>
          </a:p>
          <a:p>
            <a:pPr marL="0" lvl="0" indent="0" algn="l" rtl="0">
              <a:lnSpc>
                <a:spcPct val="115000"/>
              </a:lnSpc>
              <a:spcBef>
                <a:spcPts val="1200"/>
              </a:spcBef>
              <a:spcAft>
                <a:spcPts val="1200"/>
              </a:spcAft>
              <a:buSzPts val="1800"/>
              <a:buNone/>
            </a:pPr>
            <a:r>
              <a:rPr lang="fr-CA" sz="2500" b="1"/>
              <a:t>2 à 3 heures</a:t>
            </a:r>
            <a:r>
              <a:rPr lang="fr-CA" sz="2500"/>
              <a:t> par semaine</a:t>
            </a:r>
            <a:endParaRPr sz="25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24"/>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990"/>
              <a:buNone/>
            </a:pPr>
            <a:r>
              <a:rPr lang="fr-CA"/>
              <a:t>Pourquoi “prescrire” ?</a:t>
            </a:r>
            <a:endParaRPr/>
          </a:p>
        </p:txBody>
      </p:sp>
      <p:sp>
        <p:nvSpPr>
          <p:cNvPr id="407" name="Google Shape;407;p24"/>
          <p:cNvSpPr txBox="1">
            <a:spLocks noGrp="1"/>
          </p:cNvSpPr>
          <p:nvPr>
            <p:ph type="body" idx="1"/>
          </p:nvPr>
        </p:nvSpPr>
        <p:spPr>
          <a:xfrm>
            <a:off x="311700" y="1171600"/>
            <a:ext cx="8520600" cy="3397200"/>
          </a:xfrm>
          <a:prstGeom prst="rect">
            <a:avLst/>
          </a:prstGeom>
          <a:noFill/>
          <a:ln>
            <a:noFill/>
          </a:ln>
        </p:spPr>
        <p:txBody>
          <a:bodyPr spcFirstLastPara="1" wrap="square" lIns="91425" tIns="91425" rIns="91425" bIns="91425" anchor="t" anchorCtr="0">
            <a:normAutofit fontScale="92500" lnSpcReduction="10000"/>
          </a:bodyPr>
          <a:lstStyle/>
          <a:p>
            <a:pPr marL="0" lvl="0" indent="0" algn="l" rtl="0">
              <a:lnSpc>
                <a:spcPct val="100000"/>
              </a:lnSpc>
              <a:spcBef>
                <a:spcPts val="0"/>
              </a:spcBef>
              <a:spcAft>
                <a:spcPts val="0"/>
              </a:spcAft>
              <a:buSzPct val="76311"/>
              <a:buNone/>
            </a:pPr>
            <a:r>
              <a:rPr lang="fr-CA" sz="2550">
                <a:solidFill>
                  <a:srgbClr val="000000"/>
                </a:solidFill>
              </a:rPr>
              <a:t>Le terme prescription peut être vu dans son sens large à titre de recommandation clinique.</a:t>
            </a:r>
            <a:endParaRPr sz="2550">
              <a:solidFill>
                <a:srgbClr val="000000"/>
              </a:solidFill>
            </a:endParaRPr>
          </a:p>
          <a:p>
            <a:pPr marL="0" lvl="0" indent="0" algn="l" rtl="0">
              <a:lnSpc>
                <a:spcPct val="100000"/>
              </a:lnSpc>
              <a:spcBef>
                <a:spcPts val="0"/>
              </a:spcBef>
              <a:spcAft>
                <a:spcPts val="0"/>
              </a:spcAft>
              <a:buSzPct val="68111"/>
              <a:buNone/>
            </a:pPr>
            <a:endParaRPr sz="2857">
              <a:solidFill>
                <a:srgbClr val="000000"/>
              </a:solidFill>
            </a:endParaRPr>
          </a:p>
          <a:p>
            <a:pPr marL="457200" lvl="0" indent="-365168" algn="l" rtl="0">
              <a:lnSpc>
                <a:spcPct val="100000"/>
              </a:lnSpc>
              <a:spcBef>
                <a:spcPts val="0"/>
              </a:spcBef>
              <a:spcAft>
                <a:spcPts val="0"/>
              </a:spcAft>
              <a:buClr>
                <a:schemeClr val="dk2"/>
              </a:buClr>
              <a:buSzPct val="91149"/>
              <a:buChar char="●"/>
            </a:pPr>
            <a:r>
              <a:rPr lang="fr-CA" sz="2550">
                <a:solidFill>
                  <a:srgbClr val="000000"/>
                </a:solidFill>
              </a:rPr>
              <a:t>Facile et efficace</a:t>
            </a:r>
            <a:br>
              <a:rPr lang="fr-CA" sz="2857">
                <a:solidFill>
                  <a:srgbClr val="000000"/>
                </a:solidFill>
              </a:rPr>
            </a:br>
            <a:r>
              <a:rPr lang="fr-CA" sz="1700"/>
              <a:t>Intervention simple et pratique pour améliorer la santé des patients sans effet secondaire!</a:t>
            </a:r>
            <a:endParaRPr sz="1700">
              <a:solidFill>
                <a:srgbClr val="000000"/>
              </a:solidFill>
            </a:endParaRPr>
          </a:p>
          <a:p>
            <a:pPr marL="457200" lvl="0" indent="-365168" algn="l" rtl="0">
              <a:lnSpc>
                <a:spcPct val="100000"/>
              </a:lnSpc>
              <a:spcBef>
                <a:spcPts val="0"/>
              </a:spcBef>
              <a:spcAft>
                <a:spcPts val="0"/>
              </a:spcAft>
              <a:buClr>
                <a:schemeClr val="dk2"/>
              </a:buClr>
              <a:buSzPct val="91149"/>
              <a:buChar char="●"/>
            </a:pPr>
            <a:r>
              <a:rPr lang="fr-CA" sz="2550">
                <a:solidFill>
                  <a:srgbClr val="000000"/>
                </a:solidFill>
              </a:rPr>
              <a:t>L’écrire fonctionne mieux.</a:t>
            </a:r>
            <a:br>
              <a:rPr lang="fr-CA" sz="2857">
                <a:solidFill>
                  <a:srgbClr val="000000"/>
                </a:solidFill>
              </a:rPr>
            </a:br>
            <a:r>
              <a:rPr lang="fr-CA" sz="1700"/>
              <a:t>Une prescription écrite est plus efficace qu’un conseil verbal pour motiver un changement d’habitude de vie.</a:t>
            </a:r>
            <a:endParaRPr sz="1700">
              <a:solidFill>
                <a:srgbClr val="000000"/>
              </a:solidFill>
            </a:endParaRPr>
          </a:p>
          <a:p>
            <a:pPr marL="457200" lvl="0" indent="-365168" algn="l" rtl="0">
              <a:lnSpc>
                <a:spcPct val="100000"/>
              </a:lnSpc>
              <a:spcBef>
                <a:spcPts val="0"/>
              </a:spcBef>
              <a:spcAft>
                <a:spcPts val="0"/>
              </a:spcAft>
              <a:buClr>
                <a:schemeClr val="dk2"/>
              </a:buClr>
              <a:buSzPct val="91149"/>
              <a:buChar char="●"/>
            </a:pPr>
            <a:r>
              <a:rPr lang="fr-CA" sz="2550">
                <a:solidFill>
                  <a:srgbClr val="000000"/>
                </a:solidFill>
              </a:rPr>
              <a:t>Un geste positif pour la planète.</a:t>
            </a:r>
            <a:br>
              <a:rPr lang="fr-CA" sz="2857">
                <a:solidFill>
                  <a:srgbClr val="000000"/>
                </a:solidFill>
              </a:rPr>
            </a:br>
            <a:r>
              <a:rPr lang="fr-CA" sz="1700"/>
              <a:t>Les personnes qui passent du temps dans la nature</a:t>
            </a:r>
            <a:r>
              <a:rPr lang="fr-CA" sz="1700">
                <a:solidFill>
                  <a:schemeClr val="hlink"/>
                </a:solidFill>
                <a:uFill>
                  <a:noFill/>
                </a:uFill>
                <a:hlinkClick r:id="rId3"/>
              </a:rPr>
              <a:t> sont plus susceptibles de la protéger</a:t>
            </a:r>
            <a:r>
              <a:rPr lang="fr-CA" sz="1700"/>
              <a:t> et </a:t>
            </a:r>
            <a:r>
              <a:rPr lang="fr-CA" sz="1700">
                <a:solidFill>
                  <a:srgbClr val="6B9739"/>
                </a:solidFill>
              </a:rPr>
              <a:t>de plaider pour le verdissement urbain</a:t>
            </a:r>
            <a:r>
              <a:rPr lang="fr-CA" sz="1700"/>
              <a:t>.</a:t>
            </a:r>
            <a:endParaRPr sz="1700">
              <a:solidFill>
                <a:srgbClr val="00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26"/>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6900"/>
              <a:buNone/>
            </a:pPr>
            <a:r>
              <a:rPr lang="fr-CA" sz="2600" b="1"/>
              <a:t>Quel type de contact? Le spectre d’immersion</a:t>
            </a:r>
            <a:endParaRPr sz="2600" b="1"/>
          </a:p>
        </p:txBody>
      </p:sp>
      <p:grpSp>
        <p:nvGrpSpPr>
          <p:cNvPr id="413" name="Google Shape;413;p26"/>
          <p:cNvGrpSpPr/>
          <p:nvPr/>
        </p:nvGrpSpPr>
        <p:grpSpPr>
          <a:xfrm>
            <a:off x="697142" y="1358847"/>
            <a:ext cx="7599350" cy="1024432"/>
            <a:chOff x="2494" y="1743656"/>
            <a:chExt cx="8510864" cy="1001400"/>
          </a:xfrm>
        </p:grpSpPr>
        <p:sp>
          <p:nvSpPr>
            <p:cNvPr id="414" name="Google Shape;414;p26"/>
            <p:cNvSpPr/>
            <p:nvPr/>
          </p:nvSpPr>
          <p:spPr>
            <a:xfrm>
              <a:off x="2494" y="1743656"/>
              <a:ext cx="2503200" cy="1001400"/>
            </a:xfrm>
            <a:prstGeom prst="homePlate">
              <a:avLst>
                <a:gd name="adj" fmla="val 50000"/>
              </a:avLst>
            </a:prstGeom>
            <a:solidFill>
              <a:srgbClr val="243925"/>
            </a:solidFill>
            <a:ln w="12700" cap="flat" cmpd="sng">
              <a:solidFill>
                <a:schemeClr val="lt1"/>
              </a:solidFill>
              <a:prstDash val="solid"/>
              <a:round/>
              <a:headEnd type="none" w="sm" len="sm"/>
              <a:tailEnd type="none" w="sm" len="sm"/>
            </a:ln>
          </p:spPr>
          <p:txBody>
            <a:bodyPr spcFirstLastPara="1" wrap="square" lIns="68550" tIns="68550" rIns="68550" bIns="68550" anchor="ctr" anchorCtr="0">
              <a:noAutofit/>
            </a:bodyPr>
            <a:lstStyle/>
            <a:p>
              <a:pPr marL="0" marR="0" lvl="0" indent="0" algn="l" rtl="0">
                <a:lnSpc>
                  <a:spcPct val="100000"/>
                </a:lnSpc>
                <a:spcBef>
                  <a:spcPts val="0"/>
                </a:spcBef>
                <a:spcAft>
                  <a:spcPts val="0"/>
                </a:spcAft>
                <a:buClr>
                  <a:srgbClr val="000000"/>
                </a:buClr>
                <a:buSzPts val="1950"/>
                <a:buFont typeface="Arial"/>
                <a:buNone/>
              </a:pPr>
              <a:endParaRPr sz="1950" b="0" i="0" u="none" strike="noStrike" cap="none">
                <a:solidFill>
                  <a:srgbClr val="000000"/>
                </a:solidFill>
                <a:latin typeface="EB Garamond"/>
                <a:ea typeface="EB Garamond"/>
                <a:cs typeface="EB Garamond"/>
                <a:sym typeface="EB Garamond"/>
              </a:endParaRPr>
            </a:p>
          </p:txBody>
        </p:sp>
        <p:sp>
          <p:nvSpPr>
            <p:cNvPr id="415" name="Google Shape;415;p26"/>
            <p:cNvSpPr txBox="1"/>
            <p:nvPr/>
          </p:nvSpPr>
          <p:spPr>
            <a:xfrm>
              <a:off x="2494" y="1743656"/>
              <a:ext cx="2253000" cy="1001400"/>
            </a:xfrm>
            <a:prstGeom prst="rect">
              <a:avLst/>
            </a:prstGeom>
            <a:noFill/>
            <a:ln>
              <a:noFill/>
            </a:ln>
          </p:spPr>
          <p:txBody>
            <a:bodyPr spcFirstLastPara="1" wrap="square" lIns="87975" tIns="43975" rIns="21975" bIns="43975" anchor="ctr" anchorCtr="0">
              <a:noAutofit/>
            </a:bodyPr>
            <a:lstStyle/>
            <a:p>
              <a:pPr marL="0" marR="0" lvl="0" indent="0" algn="ctr" rtl="0">
                <a:lnSpc>
                  <a:spcPct val="90000"/>
                </a:lnSpc>
                <a:spcBef>
                  <a:spcPts val="0"/>
                </a:spcBef>
                <a:spcAft>
                  <a:spcPts val="0"/>
                </a:spcAft>
                <a:buClr>
                  <a:srgbClr val="000000"/>
                </a:buClr>
                <a:buSzPts val="1950"/>
                <a:buFont typeface="Arial"/>
                <a:buNone/>
              </a:pPr>
              <a:r>
                <a:rPr lang="fr-CA" sz="1950" b="0" i="0" u="none" strike="noStrike" cap="none">
                  <a:solidFill>
                    <a:schemeClr val="lt1"/>
                  </a:solidFill>
                  <a:latin typeface="EB Garamond"/>
                  <a:ea typeface="EB Garamond"/>
                  <a:cs typeface="EB Garamond"/>
                  <a:sym typeface="EB Garamond"/>
                </a:rPr>
                <a:t>Exposition</a:t>
              </a:r>
              <a:endParaRPr sz="1950" b="0" i="0" u="none" strike="noStrike" cap="none">
                <a:solidFill>
                  <a:srgbClr val="000000"/>
                </a:solidFill>
                <a:latin typeface="EB Garamond"/>
                <a:ea typeface="EB Garamond"/>
                <a:cs typeface="EB Garamond"/>
                <a:sym typeface="EB Garamond"/>
              </a:endParaRPr>
            </a:p>
          </p:txBody>
        </p:sp>
        <p:sp>
          <p:nvSpPr>
            <p:cNvPr id="416" name="Google Shape;416;p26"/>
            <p:cNvSpPr/>
            <p:nvPr/>
          </p:nvSpPr>
          <p:spPr>
            <a:xfrm>
              <a:off x="2005049" y="1743656"/>
              <a:ext cx="2503200" cy="1001400"/>
            </a:xfrm>
            <a:prstGeom prst="chevron">
              <a:avLst>
                <a:gd name="adj" fmla="val 50000"/>
              </a:avLst>
            </a:prstGeom>
            <a:solidFill>
              <a:srgbClr val="365A36"/>
            </a:solidFill>
            <a:ln w="12700" cap="flat" cmpd="sng">
              <a:solidFill>
                <a:schemeClr val="lt1"/>
              </a:solidFill>
              <a:prstDash val="solid"/>
              <a:round/>
              <a:headEnd type="none" w="sm" len="sm"/>
              <a:tailEnd type="none" w="sm" len="sm"/>
            </a:ln>
          </p:spPr>
          <p:txBody>
            <a:bodyPr spcFirstLastPara="1" wrap="square" lIns="68550" tIns="68550" rIns="68550" bIns="68550" anchor="ctr" anchorCtr="0">
              <a:noAutofit/>
            </a:bodyPr>
            <a:lstStyle/>
            <a:p>
              <a:pPr marL="0" marR="0" lvl="0" indent="0" algn="l" rtl="0">
                <a:lnSpc>
                  <a:spcPct val="100000"/>
                </a:lnSpc>
                <a:spcBef>
                  <a:spcPts val="0"/>
                </a:spcBef>
                <a:spcAft>
                  <a:spcPts val="0"/>
                </a:spcAft>
                <a:buClr>
                  <a:srgbClr val="000000"/>
                </a:buClr>
                <a:buSzPts val="1950"/>
                <a:buFont typeface="Arial"/>
                <a:buNone/>
              </a:pPr>
              <a:endParaRPr sz="1950" b="0" i="0" u="none" strike="noStrike" cap="none">
                <a:solidFill>
                  <a:srgbClr val="000000"/>
                </a:solidFill>
                <a:latin typeface="EB Garamond"/>
                <a:ea typeface="EB Garamond"/>
                <a:cs typeface="EB Garamond"/>
                <a:sym typeface="EB Garamond"/>
              </a:endParaRPr>
            </a:p>
          </p:txBody>
        </p:sp>
        <p:sp>
          <p:nvSpPr>
            <p:cNvPr id="417" name="Google Shape;417;p26"/>
            <p:cNvSpPr txBox="1"/>
            <p:nvPr/>
          </p:nvSpPr>
          <p:spPr>
            <a:xfrm>
              <a:off x="2505688" y="1743656"/>
              <a:ext cx="1501800" cy="1001400"/>
            </a:xfrm>
            <a:prstGeom prst="rect">
              <a:avLst/>
            </a:prstGeom>
            <a:noFill/>
            <a:ln>
              <a:noFill/>
            </a:ln>
          </p:spPr>
          <p:txBody>
            <a:bodyPr spcFirstLastPara="1" wrap="square" lIns="36000" tIns="24000" rIns="12000" bIns="24000" anchor="ctr" anchorCtr="0">
              <a:noAutofit/>
            </a:bodyPr>
            <a:lstStyle/>
            <a:p>
              <a:pPr marL="0" marR="0" lvl="0" indent="0" algn="ctr" rtl="0">
                <a:lnSpc>
                  <a:spcPct val="90000"/>
                </a:lnSpc>
                <a:spcBef>
                  <a:spcPts val="0"/>
                </a:spcBef>
                <a:spcAft>
                  <a:spcPts val="0"/>
                </a:spcAft>
                <a:buClr>
                  <a:srgbClr val="000000"/>
                </a:buClr>
                <a:buSzPts val="1950"/>
                <a:buFont typeface="Arial"/>
                <a:buNone/>
              </a:pPr>
              <a:r>
                <a:rPr lang="fr-CA" sz="1950" b="0" i="0" u="none" strike="noStrike" cap="none">
                  <a:solidFill>
                    <a:schemeClr val="lt1"/>
                  </a:solidFill>
                  <a:latin typeface="EB Garamond"/>
                  <a:ea typeface="EB Garamond"/>
                  <a:cs typeface="EB Garamond"/>
                  <a:sym typeface="EB Garamond"/>
                </a:rPr>
                <a:t>Exposition quasi passive</a:t>
              </a:r>
              <a:endParaRPr sz="1950" b="0" i="0" u="none" strike="noStrike" cap="none">
                <a:solidFill>
                  <a:srgbClr val="000000"/>
                </a:solidFill>
                <a:latin typeface="EB Garamond"/>
                <a:ea typeface="EB Garamond"/>
                <a:cs typeface="EB Garamond"/>
                <a:sym typeface="EB Garamond"/>
              </a:endParaRPr>
            </a:p>
          </p:txBody>
        </p:sp>
        <p:sp>
          <p:nvSpPr>
            <p:cNvPr id="418" name="Google Shape;418;p26"/>
            <p:cNvSpPr/>
            <p:nvPr/>
          </p:nvSpPr>
          <p:spPr>
            <a:xfrm>
              <a:off x="4007604" y="1743656"/>
              <a:ext cx="2503200" cy="1001400"/>
            </a:xfrm>
            <a:prstGeom prst="chevron">
              <a:avLst>
                <a:gd name="adj" fmla="val 50000"/>
              </a:avLst>
            </a:prstGeom>
            <a:solidFill>
              <a:srgbClr val="7FA263"/>
            </a:solidFill>
            <a:ln w="12700" cap="flat" cmpd="sng">
              <a:solidFill>
                <a:schemeClr val="lt1"/>
              </a:solidFill>
              <a:prstDash val="solid"/>
              <a:round/>
              <a:headEnd type="none" w="sm" len="sm"/>
              <a:tailEnd type="none" w="sm" len="sm"/>
            </a:ln>
          </p:spPr>
          <p:txBody>
            <a:bodyPr spcFirstLastPara="1" wrap="square" lIns="68550" tIns="68550" rIns="68550" bIns="68550" anchor="ctr" anchorCtr="0">
              <a:noAutofit/>
            </a:bodyPr>
            <a:lstStyle/>
            <a:p>
              <a:pPr marL="0" marR="0" lvl="0" indent="0" algn="l" rtl="0">
                <a:lnSpc>
                  <a:spcPct val="100000"/>
                </a:lnSpc>
                <a:spcBef>
                  <a:spcPts val="0"/>
                </a:spcBef>
                <a:spcAft>
                  <a:spcPts val="0"/>
                </a:spcAft>
                <a:buClr>
                  <a:srgbClr val="000000"/>
                </a:buClr>
                <a:buSzPts val="1950"/>
                <a:buFont typeface="Arial"/>
                <a:buNone/>
              </a:pPr>
              <a:endParaRPr sz="1950" b="0" i="0" u="none" strike="noStrike" cap="none">
                <a:solidFill>
                  <a:srgbClr val="000000"/>
                </a:solidFill>
                <a:latin typeface="EB Garamond"/>
                <a:ea typeface="EB Garamond"/>
                <a:cs typeface="EB Garamond"/>
                <a:sym typeface="EB Garamond"/>
              </a:endParaRPr>
            </a:p>
          </p:txBody>
        </p:sp>
        <p:sp>
          <p:nvSpPr>
            <p:cNvPr id="419" name="Google Shape;419;p26"/>
            <p:cNvSpPr txBox="1"/>
            <p:nvPr/>
          </p:nvSpPr>
          <p:spPr>
            <a:xfrm>
              <a:off x="4508243" y="1743656"/>
              <a:ext cx="1501800" cy="1001400"/>
            </a:xfrm>
            <a:prstGeom prst="rect">
              <a:avLst/>
            </a:prstGeom>
            <a:noFill/>
            <a:ln>
              <a:noFill/>
            </a:ln>
          </p:spPr>
          <p:txBody>
            <a:bodyPr spcFirstLastPara="1" wrap="square" lIns="36000" tIns="24000" rIns="12000" bIns="24000" anchor="ctr" anchorCtr="0">
              <a:noAutofit/>
            </a:bodyPr>
            <a:lstStyle/>
            <a:p>
              <a:pPr marL="0" marR="0" lvl="0" indent="0" algn="ctr" rtl="0">
                <a:lnSpc>
                  <a:spcPct val="90000"/>
                </a:lnSpc>
                <a:spcBef>
                  <a:spcPts val="0"/>
                </a:spcBef>
                <a:spcAft>
                  <a:spcPts val="0"/>
                </a:spcAft>
                <a:buClr>
                  <a:srgbClr val="000000"/>
                </a:buClr>
                <a:buSzPts val="1950"/>
                <a:buFont typeface="Arial"/>
                <a:buNone/>
              </a:pPr>
              <a:r>
                <a:rPr lang="fr-CA" sz="1950" b="0" i="0" u="none" strike="noStrike" cap="none">
                  <a:solidFill>
                    <a:schemeClr val="lt1"/>
                  </a:solidFill>
                  <a:latin typeface="EB Garamond"/>
                  <a:ea typeface="EB Garamond"/>
                  <a:cs typeface="EB Garamond"/>
                  <a:sym typeface="EB Garamond"/>
                </a:rPr>
                <a:t>Immersion</a:t>
              </a:r>
              <a:endParaRPr sz="1950" b="0" i="0" u="none" strike="noStrike" cap="none">
                <a:solidFill>
                  <a:srgbClr val="000000"/>
                </a:solidFill>
                <a:latin typeface="EB Garamond"/>
                <a:ea typeface="EB Garamond"/>
                <a:cs typeface="EB Garamond"/>
                <a:sym typeface="EB Garamond"/>
              </a:endParaRPr>
            </a:p>
          </p:txBody>
        </p:sp>
        <p:sp>
          <p:nvSpPr>
            <p:cNvPr id="420" name="Google Shape;420;p26"/>
            <p:cNvSpPr/>
            <p:nvPr/>
          </p:nvSpPr>
          <p:spPr>
            <a:xfrm>
              <a:off x="6010158" y="1743656"/>
              <a:ext cx="2503200" cy="1001400"/>
            </a:xfrm>
            <a:prstGeom prst="chevron">
              <a:avLst>
                <a:gd name="adj" fmla="val 50000"/>
              </a:avLst>
            </a:prstGeom>
            <a:solidFill>
              <a:srgbClr val="ABC997"/>
            </a:solidFill>
            <a:ln w="12700" cap="flat" cmpd="sng">
              <a:solidFill>
                <a:schemeClr val="lt1"/>
              </a:solidFill>
              <a:prstDash val="solid"/>
              <a:round/>
              <a:headEnd type="none" w="sm" len="sm"/>
              <a:tailEnd type="none" w="sm" len="sm"/>
            </a:ln>
          </p:spPr>
          <p:txBody>
            <a:bodyPr spcFirstLastPara="1" wrap="square" lIns="68550" tIns="68550" rIns="68550" bIns="68550" anchor="ctr" anchorCtr="0">
              <a:noAutofit/>
            </a:bodyPr>
            <a:lstStyle/>
            <a:p>
              <a:pPr marL="0" marR="0" lvl="0" indent="0" algn="l" rtl="0">
                <a:lnSpc>
                  <a:spcPct val="100000"/>
                </a:lnSpc>
                <a:spcBef>
                  <a:spcPts val="0"/>
                </a:spcBef>
                <a:spcAft>
                  <a:spcPts val="0"/>
                </a:spcAft>
                <a:buClr>
                  <a:srgbClr val="000000"/>
                </a:buClr>
                <a:buSzPts val="1950"/>
                <a:buFont typeface="Arial"/>
                <a:buNone/>
              </a:pPr>
              <a:endParaRPr sz="1950" b="0" i="0" u="none" strike="noStrike" cap="none">
                <a:solidFill>
                  <a:srgbClr val="000000"/>
                </a:solidFill>
                <a:latin typeface="EB Garamond"/>
                <a:ea typeface="EB Garamond"/>
                <a:cs typeface="EB Garamond"/>
                <a:sym typeface="EB Garamond"/>
              </a:endParaRPr>
            </a:p>
          </p:txBody>
        </p:sp>
        <p:sp>
          <p:nvSpPr>
            <p:cNvPr id="421" name="Google Shape;421;p26"/>
            <p:cNvSpPr txBox="1"/>
            <p:nvPr/>
          </p:nvSpPr>
          <p:spPr>
            <a:xfrm>
              <a:off x="6510797" y="1743656"/>
              <a:ext cx="1501800" cy="1001400"/>
            </a:xfrm>
            <a:prstGeom prst="rect">
              <a:avLst/>
            </a:prstGeom>
            <a:noFill/>
            <a:ln>
              <a:noFill/>
            </a:ln>
          </p:spPr>
          <p:txBody>
            <a:bodyPr spcFirstLastPara="1" wrap="square" lIns="66000" tIns="43975" rIns="21975" bIns="43975" anchor="ctr" anchorCtr="0">
              <a:noAutofit/>
            </a:bodyPr>
            <a:lstStyle/>
            <a:p>
              <a:pPr marL="0" marR="0" lvl="0" indent="0" algn="ctr" rtl="0">
                <a:lnSpc>
                  <a:spcPct val="90000"/>
                </a:lnSpc>
                <a:spcBef>
                  <a:spcPts val="0"/>
                </a:spcBef>
                <a:spcAft>
                  <a:spcPts val="0"/>
                </a:spcAft>
                <a:buClr>
                  <a:srgbClr val="000000"/>
                </a:buClr>
                <a:buSzPts val="1950"/>
                <a:buFont typeface="Arial"/>
                <a:buNone/>
              </a:pPr>
              <a:r>
                <a:rPr lang="fr-CA" sz="1950" b="0" i="0" u="none" strike="noStrike" cap="none">
                  <a:solidFill>
                    <a:schemeClr val="lt1"/>
                  </a:solidFill>
                  <a:latin typeface="EB Garamond"/>
                  <a:ea typeface="EB Garamond"/>
                  <a:cs typeface="EB Garamond"/>
                  <a:sym typeface="EB Garamond"/>
                </a:rPr>
                <a:t>Immersion globale </a:t>
              </a:r>
              <a:endParaRPr sz="1950" b="0" i="0" u="none" strike="noStrike" cap="none">
                <a:solidFill>
                  <a:schemeClr val="lt1"/>
                </a:solidFill>
                <a:latin typeface="EB Garamond"/>
                <a:ea typeface="EB Garamond"/>
                <a:cs typeface="EB Garamond"/>
                <a:sym typeface="EB Garamond"/>
              </a:endParaRPr>
            </a:p>
          </p:txBody>
        </p:sp>
      </p:grpSp>
      <p:cxnSp>
        <p:nvCxnSpPr>
          <p:cNvPr id="422" name="Google Shape;422;p26"/>
          <p:cNvCxnSpPr/>
          <p:nvPr/>
        </p:nvCxnSpPr>
        <p:spPr>
          <a:xfrm rot="10800000" flipH="1">
            <a:off x="741866" y="4127409"/>
            <a:ext cx="7358400" cy="40800"/>
          </a:xfrm>
          <a:prstGeom prst="straightConnector1">
            <a:avLst/>
          </a:prstGeom>
          <a:noFill/>
          <a:ln w="25400" cap="flat" cmpd="sng">
            <a:solidFill>
              <a:srgbClr val="ABC997"/>
            </a:solidFill>
            <a:prstDash val="solid"/>
            <a:round/>
            <a:headEnd type="none" w="sm" len="sm"/>
            <a:tailEnd type="triangle" w="med" len="med"/>
          </a:ln>
          <a:effectLst>
            <a:outerShdw blurRad="40000" dist="20000" dir="5400000" rotWithShape="0">
              <a:srgbClr val="000000">
                <a:alpha val="35686"/>
              </a:srgbClr>
            </a:outerShdw>
          </a:effectLst>
        </p:spPr>
      </p:cxnSp>
      <p:cxnSp>
        <p:nvCxnSpPr>
          <p:cNvPr id="423" name="Google Shape;423;p26"/>
          <p:cNvCxnSpPr/>
          <p:nvPr/>
        </p:nvCxnSpPr>
        <p:spPr>
          <a:xfrm>
            <a:off x="4421095" y="4529969"/>
            <a:ext cx="3690600" cy="0"/>
          </a:xfrm>
          <a:prstGeom prst="straightConnector1">
            <a:avLst/>
          </a:prstGeom>
          <a:noFill/>
          <a:ln w="25400" cap="flat" cmpd="sng">
            <a:solidFill>
              <a:srgbClr val="ABC997"/>
            </a:solidFill>
            <a:prstDash val="solid"/>
            <a:round/>
            <a:headEnd type="none" w="sm" len="sm"/>
            <a:tailEnd type="triangle" w="med" len="med"/>
          </a:ln>
          <a:effectLst>
            <a:outerShdw blurRad="40000" dist="20000" dir="5400000" rotWithShape="0">
              <a:srgbClr val="000000">
                <a:alpha val="35686"/>
              </a:srgbClr>
            </a:outerShdw>
          </a:effectLst>
        </p:spPr>
      </p:cxnSp>
      <p:sp>
        <p:nvSpPr>
          <p:cNvPr id="424" name="Google Shape;424;p26"/>
          <p:cNvSpPr txBox="1"/>
          <p:nvPr/>
        </p:nvSpPr>
        <p:spPr>
          <a:xfrm>
            <a:off x="697142" y="3840766"/>
            <a:ext cx="3389400" cy="300000"/>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fr-CA" sz="1500" b="1" i="0" u="none" strike="noStrike" cap="none">
                <a:solidFill>
                  <a:srgbClr val="000000"/>
                </a:solidFill>
                <a:latin typeface="EB Garamond"/>
                <a:ea typeface="EB Garamond"/>
                <a:cs typeface="EB Garamond"/>
                <a:sym typeface="EB Garamond"/>
              </a:rPr>
              <a:t>Nature</a:t>
            </a:r>
            <a:endParaRPr sz="1050" b="0" i="0" u="none" strike="noStrike" cap="none">
              <a:solidFill>
                <a:srgbClr val="000000"/>
              </a:solidFill>
              <a:latin typeface="EB Garamond"/>
              <a:ea typeface="EB Garamond"/>
              <a:cs typeface="EB Garamond"/>
              <a:sym typeface="EB Garamond"/>
            </a:endParaRPr>
          </a:p>
        </p:txBody>
      </p:sp>
      <p:sp>
        <p:nvSpPr>
          <p:cNvPr id="425" name="Google Shape;425;p26"/>
          <p:cNvSpPr txBox="1"/>
          <p:nvPr/>
        </p:nvSpPr>
        <p:spPr>
          <a:xfrm>
            <a:off x="4421095" y="4223386"/>
            <a:ext cx="3389400" cy="300000"/>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fr-CA" sz="1500" b="1" i="0" u="none" strike="noStrike" cap="none">
                <a:solidFill>
                  <a:srgbClr val="000000"/>
                </a:solidFill>
                <a:latin typeface="EB Garamond"/>
                <a:ea typeface="EB Garamond"/>
                <a:cs typeface="EB Garamond"/>
                <a:sym typeface="EB Garamond"/>
              </a:rPr>
              <a:t>Aventure</a:t>
            </a:r>
            <a:endParaRPr sz="1050" b="0" i="0" u="none" strike="noStrike" cap="none">
              <a:solidFill>
                <a:srgbClr val="000000"/>
              </a:solidFill>
              <a:latin typeface="EB Garamond"/>
              <a:ea typeface="EB Garamond"/>
              <a:cs typeface="EB Garamond"/>
              <a:sym typeface="EB Garamond"/>
            </a:endParaRPr>
          </a:p>
        </p:txBody>
      </p:sp>
      <p:sp>
        <p:nvSpPr>
          <p:cNvPr id="426" name="Google Shape;426;p26"/>
          <p:cNvSpPr txBox="1"/>
          <p:nvPr/>
        </p:nvSpPr>
        <p:spPr>
          <a:xfrm>
            <a:off x="6921088" y="4681028"/>
            <a:ext cx="1991400" cy="300000"/>
          </a:xfrm>
          <a:prstGeom prst="rect">
            <a:avLst/>
          </a:prstGeom>
          <a:noFill/>
          <a:ln>
            <a:noFill/>
          </a:ln>
        </p:spPr>
        <p:txBody>
          <a:bodyPr spcFirstLastPara="1" wrap="square" lIns="68550" tIns="34275" rIns="68550" bIns="3427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fr-CA" sz="1500" b="0" i="0" u="none" strike="noStrike" cap="none">
                <a:solidFill>
                  <a:srgbClr val="000000"/>
                </a:solidFill>
                <a:latin typeface="EB Garamond"/>
                <a:ea typeface="EB Garamond"/>
                <a:cs typeface="EB Garamond"/>
                <a:sym typeface="EB Garamond"/>
              </a:rPr>
              <a:t>Gargano, 2022</a:t>
            </a:r>
            <a:endParaRPr sz="1050" b="0" i="0" u="none" strike="noStrike" cap="none">
              <a:solidFill>
                <a:srgbClr val="000000"/>
              </a:solidFill>
              <a:latin typeface="Arial"/>
              <a:ea typeface="Arial"/>
              <a:cs typeface="Arial"/>
              <a:sym typeface="Arial"/>
            </a:endParaRPr>
          </a:p>
        </p:txBody>
      </p:sp>
      <p:grpSp>
        <p:nvGrpSpPr>
          <p:cNvPr id="427" name="Google Shape;427;p26"/>
          <p:cNvGrpSpPr/>
          <p:nvPr/>
        </p:nvGrpSpPr>
        <p:grpSpPr>
          <a:xfrm>
            <a:off x="741866" y="2669936"/>
            <a:ext cx="7599350" cy="1046136"/>
            <a:chOff x="2494" y="1736140"/>
            <a:chExt cx="8510864" cy="1022616"/>
          </a:xfrm>
        </p:grpSpPr>
        <p:sp>
          <p:nvSpPr>
            <p:cNvPr id="428" name="Google Shape;428;p26"/>
            <p:cNvSpPr/>
            <p:nvPr/>
          </p:nvSpPr>
          <p:spPr>
            <a:xfrm>
              <a:off x="2494" y="1743656"/>
              <a:ext cx="2503200" cy="1001400"/>
            </a:xfrm>
            <a:prstGeom prst="homePlate">
              <a:avLst>
                <a:gd name="adj" fmla="val 50000"/>
              </a:avLst>
            </a:prstGeom>
            <a:solidFill>
              <a:srgbClr val="243925"/>
            </a:solidFill>
            <a:ln w="12700" cap="flat" cmpd="sng">
              <a:solidFill>
                <a:schemeClr val="lt1"/>
              </a:solidFill>
              <a:prstDash val="solid"/>
              <a:round/>
              <a:headEnd type="none" w="sm" len="sm"/>
              <a:tailEnd type="none" w="sm" len="sm"/>
            </a:ln>
          </p:spPr>
          <p:txBody>
            <a:bodyPr spcFirstLastPara="1" wrap="square" lIns="68550" tIns="68550" rIns="68550" bIns="68550" anchor="ctr" anchorCtr="0">
              <a:noAutofit/>
            </a:bodyPr>
            <a:lstStyle/>
            <a:p>
              <a:pPr marL="0" marR="0" lvl="0" indent="0" algn="l" rtl="0">
                <a:lnSpc>
                  <a:spcPct val="100000"/>
                </a:lnSpc>
                <a:spcBef>
                  <a:spcPts val="0"/>
                </a:spcBef>
                <a:spcAft>
                  <a:spcPts val="0"/>
                </a:spcAft>
                <a:buClr>
                  <a:srgbClr val="000000"/>
                </a:buClr>
                <a:buSzPts val="1950"/>
                <a:buFont typeface="Arial"/>
                <a:buNone/>
              </a:pPr>
              <a:endParaRPr sz="1950" b="0" i="0" u="none" strike="noStrike" cap="none">
                <a:solidFill>
                  <a:srgbClr val="000000"/>
                </a:solidFill>
                <a:latin typeface="EB Garamond"/>
                <a:ea typeface="EB Garamond"/>
                <a:cs typeface="EB Garamond"/>
                <a:sym typeface="EB Garamond"/>
              </a:endParaRPr>
            </a:p>
          </p:txBody>
        </p:sp>
        <p:sp>
          <p:nvSpPr>
            <p:cNvPr id="429" name="Google Shape;429;p26"/>
            <p:cNvSpPr txBox="1"/>
            <p:nvPr/>
          </p:nvSpPr>
          <p:spPr>
            <a:xfrm>
              <a:off x="2494" y="1743656"/>
              <a:ext cx="2253000" cy="1001400"/>
            </a:xfrm>
            <a:prstGeom prst="rect">
              <a:avLst/>
            </a:prstGeom>
            <a:noFill/>
            <a:ln>
              <a:noFill/>
            </a:ln>
          </p:spPr>
          <p:txBody>
            <a:bodyPr spcFirstLastPara="1" wrap="square" lIns="87975" tIns="43975" rIns="21975" bIns="43975" anchor="ctr" anchorCtr="0">
              <a:noAutofit/>
            </a:bodyPr>
            <a:lstStyle/>
            <a:p>
              <a:pPr marL="0" marR="0" lvl="0" indent="0" algn="ctr" rtl="0">
                <a:lnSpc>
                  <a:spcPct val="90000"/>
                </a:lnSpc>
                <a:spcBef>
                  <a:spcPts val="0"/>
                </a:spcBef>
                <a:spcAft>
                  <a:spcPts val="0"/>
                </a:spcAft>
                <a:buClr>
                  <a:srgbClr val="000000"/>
                </a:buClr>
                <a:buSzPts val="1950"/>
                <a:buFont typeface="Arial"/>
                <a:buNone/>
              </a:pPr>
              <a:r>
                <a:rPr lang="fr-CA" sz="1200" b="0" i="0" u="none" strike="noStrike" cap="none">
                  <a:solidFill>
                    <a:schemeClr val="lt1"/>
                  </a:solidFill>
                  <a:latin typeface="EB Garamond"/>
                  <a:ea typeface="EB Garamond"/>
                  <a:cs typeface="EB Garamond"/>
                  <a:sym typeface="EB Garamond"/>
                </a:rPr>
                <a:t>Exposition virtuelle, regarder la nature et le paysage via les fenêtres, œuvres d’art</a:t>
              </a:r>
              <a:endParaRPr sz="1200" b="0" i="0" u="none" strike="noStrike" cap="none">
                <a:solidFill>
                  <a:srgbClr val="000000"/>
                </a:solidFill>
                <a:latin typeface="EB Garamond"/>
                <a:ea typeface="EB Garamond"/>
                <a:cs typeface="EB Garamond"/>
                <a:sym typeface="EB Garamond"/>
              </a:endParaRPr>
            </a:p>
          </p:txBody>
        </p:sp>
        <p:sp>
          <p:nvSpPr>
            <p:cNvPr id="430" name="Google Shape;430;p26"/>
            <p:cNvSpPr/>
            <p:nvPr/>
          </p:nvSpPr>
          <p:spPr>
            <a:xfrm>
              <a:off x="2005049" y="1743656"/>
              <a:ext cx="2503200" cy="1001400"/>
            </a:xfrm>
            <a:prstGeom prst="chevron">
              <a:avLst>
                <a:gd name="adj" fmla="val 50000"/>
              </a:avLst>
            </a:prstGeom>
            <a:solidFill>
              <a:srgbClr val="365A36"/>
            </a:solidFill>
            <a:ln w="12700" cap="flat" cmpd="sng">
              <a:solidFill>
                <a:schemeClr val="lt1"/>
              </a:solidFill>
              <a:prstDash val="solid"/>
              <a:round/>
              <a:headEnd type="none" w="sm" len="sm"/>
              <a:tailEnd type="none" w="sm" len="sm"/>
            </a:ln>
          </p:spPr>
          <p:txBody>
            <a:bodyPr spcFirstLastPara="1" wrap="square" lIns="68550" tIns="68550" rIns="68550" bIns="68550" anchor="ctr" anchorCtr="0">
              <a:noAutofit/>
            </a:bodyPr>
            <a:lstStyle/>
            <a:p>
              <a:pPr marL="0" marR="0" lvl="0" indent="0" algn="l" rtl="0">
                <a:lnSpc>
                  <a:spcPct val="100000"/>
                </a:lnSpc>
                <a:spcBef>
                  <a:spcPts val="0"/>
                </a:spcBef>
                <a:spcAft>
                  <a:spcPts val="0"/>
                </a:spcAft>
                <a:buClr>
                  <a:srgbClr val="000000"/>
                </a:buClr>
                <a:buSzPts val="1950"/>
                <a:buFont typeface="Arial"/>
                <a:buNone/>
              </a:pPr>
              <a:endParaRPr sz="1950" b="0" i="0" u="none" strike="noStrike" cap="none">
                <a:solidFill>
                  <a:srgbClr val="000000"/>
                </a:solidFill>
                <a:latin typeface="EB Garamond"/>
                <a:ea typeface="EB Garamond"/>
                <a:cs typeface="EB Garamond"/>
                <a:sym typeface="EB Garamond"/>
              </a:endParaRPr>
            </a:p>
          </p:txBody>
        </p:sp>
        <p:sp>
          <p:nvSpPr>
            <p:cNvPr id="431" name="Google Shape;431;p26"/>
            <p:cNvSpPr txBox="1"/>
            <p:nvPr/>
          </p:nvSpPr>
          <p:spPr>
            <a:xfrm>
              <a:off x="2619199" y="1757356"/>
              <a:ext cx="1501800" cy="1001400"/>
            </a:xfrm>
            <a:prstGeom prst="rect">
              <a:avLst/>
            </a:prstGeom>
            <a:noFill/>
            <a:ln>
              <a:noFill/>
            </a:ln>
          </p:spPr>
          <p:txBody>
            <a:bodyPr spcFirstLastPara="1" wrap="square" lIns="36000" tIns="24000" rIns="12000" bIns="24000" anchor="ctr" anchorCtr="0">
              <a:noAutofit/>
            </a:bodyPr>
            <a:lstStyle/>
            <a:p>
              <a:pPr marL="0" marR="0" lvl="0" indent="0" algn="ctr" rtl="0">
                <a:lnSpc>
                  <a:spcPct val="90000"/>
                </a:lnSpc>
                <a:spcBef>
                  <a:spcPts val="0"/>
                </a:spcBef>
                <a:spcAft>
                  <a:spcPts val="0"/>
                </a:spcAft>
                <a:buClr>
                  <a:srgbClr val="000000"/>
                </a:buClr>
                <a:buSzPts val="1050"/>
                <a:buFont typeface="Arial"/>
                <a:buNone/>
              </a:pPr>
              <a:r>
                <a:rPr lang="fr-CA" sz="1050" b="0" i="0" u="none" strike="noStrike" cap="none">
                  <a:solidFill>
                    <a:schemeClr val="lt1"/>
                  </a:solidFill>
                  <a:latin typeface="EB Garamond"/>
                  <a:ea typeface="EB Garamond"/>
                  <a:cs typeface="EB Garamond"/>
                  <a:sym typeface="EB Garamond"/>
                </a:rPr>
                <a:t>Présence de plantes dans l’environnement  / jardinage / alimentation / relation avec les animaux </a:t>
              </a:r>
              <a:endParaRPr sz="1400" b="0" i="0" u="none" strike="noStrike" cap="none">
                <a:solidFill>
                  <a:srgbClr val="000000"/>
                </a:solidFill>
                <a:latin typeface="Arial"/>
                <a:ea typeface="Arial"/>
                <a:cs typeface="Arial"/>
                <a:sym typeface="Arial"/>
              </a:endParaRPr>
            </a:p>
          </p:txBody>
        </p:sp>
        <p:sp>
          <p:nvSpPr>
            <p:cNvPr id="432" name="Google Shape;432;p26"/>
            <p:cNvSpPr/>
            <p:nvPr/>
          </p:nvSpPr>
          <p:spPr>
            <a:xfrm>
              <a:off x="4007604" y="1743656"/>
              <a:ext cx="2503200" cy="1001400"/>
            </a:xfrm>
            <a:prstGeom prst="chevron">
              <a:avLst>
                <a:gd name="adj" fmla="val 50000"/>
              </a:avLst>
            </a:prstGeom>
            <a:solidFill>
              <a:srgbClr val="7FA263"/>
            </a:solidFill>
            <a:ln w="12700" cap="flat" cmpd="sng">
              <a:solidFill>
                <a:schemeClr val="lt1"/>
              </a:solidFill>
              <a:prstDash val="solid"/>
              <a:round/>
              <a:headEnd type="none" w="sm" len="sm"/>
              <a:tailEnd type="none" w="sm" len="sm"/>
            </a:ln>
          </p:spPr>
          <p:txBody>
            <a:bodyPr spcFirstLastPara="1" wrap="square" lIns="68550" tIns="68550" rIns="68550" bIns="68550" anchor="ctr" anchorCtr="0">
              <a:noAutofit/>
            </a:bodyPr>
            <a:lstStyle/>
            <a:p>
              <a:pPr marL="0" marR="0" lvl="0" indent="0" algn="l" rtl="0">
                <a:lnSpc>
                  <a:spcPct val="100000"/>
                </a:lnSpc>
                <a:spcBef>
                  <a:spcPts val="0"/>
                </a:spcBef>
                <a:spcAft>
                  <a:spcPts val="0"/>
                </a:spcAft>
                <a:buClr>
                  <a:srgbClr val="000000"/>
                </a:buClr>
                <a:buSzPts val="1950"/>
                <a:buFont typeface="Arial"/>
                <a:buNone/>
              </a:pPr>
              <a:endParaRPr sz="1950" b="0" i="0" u="none" strike="noStrike" cap="none">
                <a:solidFill>
                  <a:srgbClr val="000000"/>
                </a:solidFill>
                <a:latin typeface="EB Garamond"/>
                <a:ea typeface="EB Garamond"/>
                <a:cs typeface="EB Garamond"/>
                <a:sym typeface="EB Garamond"/>
              </a:endParaRPr>
            </a:p>
          </p:txBody>
        </p:sp>
        <p:sp>
          <p:nvSpPr>
            <p:cNvPr id="433" name="Google Shape;433;p26"/>
            <p:cNvSpPr txBox="1"/>
            <p:nvPr/>
          </p:nvSpPr>
          <p:spPr>
            <a:xfrm>
              <a:off x="4508241" y="1743656"/>
              <a:ext cx="1632900" cy="1001400"/>
            </a:xfrm>
            <a:prstGeom prst="rect">
              <a:avLst/>
            </a:prstGeom>
            <a:noFill/>
            <a:ln>
              <a:noFill/>
            </a:ln>
          </p:spPr>
          <p:txBody>
            <a:bodyPr spcFirstLastPara="1" wrap="square" lIns="36000" tIns="24000" rIns="12000" bIns="24000" anchor="ctr" anchorCtr="0">
              <a:noAutofit/>
            </a:bodyPr>
            <a:lstStyle/>
            <a:p>
              <a:pPr marL="0" marR="0" lvl="0" indent="0" algn="ctr" rtl="0">
                <a:lnSpc>
                  <a:spcPct val="90000"/>
                </a:lnSpc>
                <a:spcBef>
                  <a:spcPts val="0"/>
                </a:spcBef>
                <a:spcAft>
                  <a:spcPts val="0"/>
                </a:spcAft>
                <a:buClr>
                  <a:srgbClr val="000000"/>
                </a:buClr>
                <a:buSzPts val="1950"/>
                <a:buFont typeface="Arial"/>
                <a:buNone/>
              </a:pPr>
              <a:r>
                <a:rPr lang="fr-CA" sz="1050" b="0" i="0" u="none" strike="noStrike" cap="none">
                  <a:solidFill>
                    <a:schemeClr val="lt1"/>
                  </a:solidFill>
                  <a:latin typeface="EB Garamond"/>
                  <a:ea typeface="EB Garamond"/>
                  <a:cs typeface="EB Garamond"/>
                  <a:sym typeface="EB Garamond"/>
                </a:rPr>
                <a:t>Environnement immédiat (rivière, mer, forêt, montagne) sans la </a:t>
              </a:r>
              <a:r>
                <a:rPr lang="fr-CA" sz="1000" b="0" i="0" u="none" strike="noStrike" cap="none">
                  <a:solidFill>
                    <a:schemeClr val="lt1"/>
                  </a:solidFill>
                  <a:latin typeface="EB Garamond"/>
                  <a:ea typeface="EB Garamond"/>
                  <a:cs typeface="EB Garamond"/>
                  <a:sym typeface="EB Garamond"/>
                </a:rPr>
                <a:t>notion d'aventure (vivre à proximité de milieux naturels, densité des végétaux)</a:t>
              </a:r>
              <a:endParaRPr sz="1000" b="0" i="0" u="none" strike="noStrike" cap="none">
                <a:solidFill>
                  <a:srgbClr val="000000"/>
                </a:solidFill>
                <a:latin typeface="EB Garamond"/>
                <a:ea typeface="EB Garamond"/>
                <a:cs typeface="EB Garamond"/>
                <a:sym typeface="EB Garamond"/>
              </a:endParaRPr>
            </a:p>
          </p:txBody>
        </p:sp>
        <p:sp>
          <p:nvSpPr>
            <p:cNvPr id="434" name="Google Shape;434;p26"/>
            <p:cNvSpPr/>
            <p:nvPr/>
          </p:nvSpPr>
          <p:spPr>
            <a:xfrm>
              <a:off x="6010158" y="1743656"/>
              <a:ext cx="2503200" cy="1001400"/>
            </a:xfrm>
            <a:prstGeom prst="chevron">
              <a:avLst>
                <a:gd name="adj" fmla="val 50000"/>
              </a:avLst>
            </a:prstGeom>
            <a:solidFill>
              <a:srgbClr val="ABC997"/>
            </a:solidFill>
            <a:ln w="12700" cap="flat" cmpd="sng">
              <a:solidFill>
                <a:schemeClr val="lt1"/>
              </a:solidFill>
              <a:prstDash val="solid"/>
              <a:round/>
              <a:headEnd type="none" w="sm" len="sm"/>
              <a:tailEnd type="none" w="sm" len="sm"/>
            </a:ln>
          </p:spPr>
          <p:txBody>
            <a:bodyPr spcFirstLastPara="1" wrap="square" lIns="68550" tIns="68550" rIns="68550" bIns="68550" anchor="ctr" anchorCtr="0">
              <a:noAutofit/>
            </a:bodyPr>
            <a:lstStyle/>
            <a:p>
              <a:pPr marL="0" marR="0" lvl="0" indent="0" algn="l" rtl="0">
                <a:lnSpc>
                  <a:spcPct val="100000"/>
                </a:lnSpc>
                <a:spcBef>
                  <a:spcPts val="0"/>
                </a:spcBef>
                <a:spcAft>
                  <a:spcPts val="0"/>
                </a:spcAft>
                <a:buClr>
                  <a:srgbClr val="000000"/>
                </a:buClr>
                <a:buSzPts val="1950"/>
                <a:buFont typeface="Arial"/>
                <a:buNone/>
              </a:pPr>
              <a:endParaRPr sz="1950" b="0" i="0" u="none" strike="noStrike" cap="none">
                <a:solidFill>
                  <a:srgbClr val="000000"/>
                </a:solidFill>
                <a:latin typeface="EB Garamond"/>
                <a:ea typeface="EB Garamond"/>
                <a:cs typeface="EB Garamond"/>
                <a:sym typeface="EB Garamond"/>
              </a:endParaRPr>
            </a:p>
          </p:txBody>
        </p:sp>
        <p:sp>
          <p:nvSpPr>
            <p:cNvPr id="435" name="Google Shape;435;p26"/>
            <p:cNvSpPr txBox="1"/>
            <p:nvPr/>
          </p:nvSpPr>
          <p:spPr>
            <a:xfrm>
              <a:off x="6616484" y="1736140"/>
              <a:ext cx="1501800" cy="1001400"/>
            </a:xfrm>
            <a:prstGeom prst="rect">
              <a:avLst/>
            </a:prstGeom>
            <a:noFill/>
            <a:ln>
              <a:noFill/>
            </a:ln>
          </p:spPr>
          <p:txBody>
            <a:bodyPr spcFirstLastPara="1" wrap="square" lIns="66000" tIns="43975" rIns="21975" bIns="43975" anchor="ctr" anchorCtr="0">
              <a:noAutofit/>
            </a:bodyPr>
            <a:lstStyle/>
            <a:p>
              <a:pPr marL="0" marR="0" lvl="0" indent="0" algn="just" rtl="0">
                <a:lnSpc>
                  <a:spcPct val="90000"/>
                </a:lnSpc>
                <a:spcBef>
                  <a:spcPts val="0"/>
                </a:spcBef>
                <a:spcAft>
                  <a:spcPts val="0"/>
                </a:spcAft>
                <a:buClr>
                  <a:srgbClr val="000000"/>
                </a:buClr>
                <a:buSzPts val="1200"/>
                <a:buFont typeface="Arial"/>
                <a:buNone/>
              </a:pPr>
              <a:r>
                <a:rPr lang="fr-CA" sz="1200" b="0" i="0" u="none" strike="noStrike" cap="none">
                  <a:solidFill>
                    <a:schemeClr val="lt1"/>
                  </a:solidFill>
                  <a:latin typeface="EB Garamond"/>
                  <a:ea typeface="EB Garamond"/>
                  <a:cs typeface="EB Garamond"/>
                  <a:sym typeface="EB Garamond"/>
                </a:rPr>
                <a:t>Activité physique + nuitées (3 à 30 jours)</a:t>
              </a:r>
              <a:endParaRPr sz="1400" b="0" i="0" u="none" strike="noStrike" cap="none">
                <a:solidFill>
                  <a:srgbClr val="000000"/>
                </a:solidFill>
                <a:latin typeface="Arial"/>
                <a:ea typeface="Arial"/>
                <a:cs typeface="Arial"/>
                <a:sym typeface="Arial"/>
              </a:endParaRPr>
            </a:p>
          </p:txBody>
        </p:sp>
      </p:grpSp>
      <p:sp>
        <p:nvSpPr>
          <p:cNvPr id="436" name="Google Shape;436;p26"/>
          <p:cNvSpPr/>
          <p:nvPr/>
        </p:nvSpPr>
        <p:spPr>
          <a:xfrm>
            <a:off x="1629624" y="2390965"/>
            <a:ext cx="45600" cy="300900"/>
          </a:xfrm>
          <a:prstGeom prst="upDownArrow">
            <a:avLst>
              <a:gd name="adj1" fmla="val 50000"/>
              <a:gd name="adj2" fmla="val 50000"/>
            </a:avLst>
          </a:prstGeom>
          <a:solidFill>
            <a:schemeClr val="accent1"/>
          </a:solidFill>
          <a:ln w="25400" cap="flat" cmpd="sng">
            <a:solidFill>
              <a:srgbClr val="41493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p26"/>
          <p:cNvSpPr/>
          <p:nvPr/>
        </p:nvSpPr>
        <p:spPr>
          <a:xfrm>
            <a:off x="3503691" y="2390965"/>
            <a:ext cx="63300" cy="286800"/>
          </a:xfrm>
          <a:prstGeom prst="upDownArrow">
            <a:avLst>
              <a:gd name="adj1" fmla="val 50000"/>
              <a:gd name="adj2" fmla="val 50000"/>
            </a:avLst>
          </a:prstGeom>
          <a:solidFill>
            <a:schemeClr val="accent1"/>
          </a:solidFill>
          <a:ln w="25400" cap="flat" cmpd="sng">
            <a:solidFill>
              <a:srgbClr val="41493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38" name="Google Shape;438;p26"/>
          <p:cNvSpPr/>
          <p:nvPr/>
        </p:nvSpPr>
        <p:spPr>
          <a:xfrm>
            <a:off x="5332491" y="2390965"/>
            <a:ext cx="45600" cy="286800"/>
          </a:xfrm>
          <a:prstGeom prst="upDownArrow">
            <a:avLst>
              <a:gd name="adj1" fmla="val 50000"/>
              <a:gd name="adj2" fmla="val 50000"/>
            </a:avLst>
          </a:prstGeom>
          <a:solidFill>
            <a:schemeClr val="accent1"/>
          </a:solidFill>
          <a:ln w="25400" cap="flat" cmpd="sng">
            <a:solidFill>
              <a:srgbClr val="41493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439" name="Google Shape;439;p26"/>
          <p:cNvSpPr/>
          <p:nvPr/>
        </p:nvSpPr>
        <p:spPr>
          <a:xfrm>
            <a:off x="7088863" y="2383276"/>
            <a:ext cx="45600" cy="294300"/>
          </a:xfrm>
          <a:prstGeom prst="upDownArrow">
            <a:avLst>
              <a:gd name="adj1" fmla="val 50000"/>
              <a:gd name="adj2" fmla="val 50000"/>
            </a:avLst>
          </a:prstGeom>
          <a:solidFill>
            <a:schemeClr val="accent1"/>
          </a:solidFill>
          <a:ln w="25400" cap="flat" cmpd="sng">
            <a:solidFill>
              <a:srgbClr val="41493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25"/>
          <p:cNvSpPr txBox="1">
            <a:spLocks noGrp="1"/>
          </p:cNvSpPr>
          <p:nvPr>
            <p:ph type="title"/>
          </p:nvPr>
        </p:nvSpPr>
        <p:spPr>
          <a:xfrm>
            <a:off x="311700" y="414545"/>
            <a:ext cx="8520600" cy="61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990"/>
              <a:buNone/>
            </a:pPr>
            <a:r>
              <a:rPr lang="fr-CA"/>
              <a:t>Prescription individuelle vs collective</a:t>
            </a:r>
            <a:endParaRPr/>
          </a:p>
        </p:txBody>
      </p:sp>
      <p:sp>
        <p:nvSpPr>
          <p:cNvPr id="452" name="Google Shape;452;p25"/>
          <p:cNvSpPr txBox="1">
            <a:spLocks noGrp="1"/>
          </p:cNvSpPr>
          <p:nvPr>
            <p:ph type="body" idx="1"/>
          </p:nvPr>
        </p:nvSpPr>
        <p:spPr>
          <a:xfrm>
            <a:off x="401878" y="1171599"/>
            <a:ext cx="5319666" cy="2136340"/>
          </a:xfrm>
          <a:prstGeom prst="rect">
            <a:avLst/>
          </a:prstGeom>
          <a:noFill/>
          <a:ln>
            <a:noFill/>
          </a:ln>
        </p:spPr>
        <p:txBody>
          <a:bodyPr spcFirstLastPara="1" wrap="square" lIns="91425" tIns="91425" rIns="91425" bIns="91425" anchor="t" anchorCtr="0">
            <a:normAutofit lnSpcReduction="10000"/>
          </a:bodyPr>
          <a:lstStyle/>
          <a:p>
            <a:pPr marL="285750" lvl="0" indent="-285750" algn="l" rtl="0">
              <a:lnSpc>
                <a:spcPct val="100000"/>
              </a:lnSpc>
              <a:spcBef>
                <a:spcPts val="0"/>
              </a:spcBef>
              <a:spcAft>
                <a:spcPts val="0"/>
              </a:spcAft>
              <a:buSzPts val="1800"/>
              <a:buFont typeface="Arial"/>
              <a:buChar char="•"/>
            </a:pPr>
            <a:r>
              <a:rPr lang="fr-CA" dirty="0">
                <a:solidFill>
                  <a:srgbClr val="000000"/>
                </a:solidFill>
              </a:rPr>
              <a:t>Intérêt de la démarche en milieu scolaire et communautaire:</a:t>
            </a:r>
            <a:endParaRPr dirty="0"/>
          </a:p>
          <a:p>
            <a:pPr marL="742950" lvl="1" indent="-285750" algn="l" rtl="0">
              <a:lnSpc>
                <a:spcPct val="100000"/>
              </a:lnSpc>
              <a:spcBef>
                <a:spcPts val="0"/>
              </a:spcBef>
              <a:spcAft>
                <a:spcPts val="0"/>
              </a:spcAft>
              <a:buSzPts val="1800"/>
              <a:buFont typeface="Courier New"/>
              <a:buChar char="o"/>
            </a:pPr>
            <a:r>
              <a:rPr lang="fr-CA" sz="1600" dirty="0">
                <a:solidFill>
                  <a:srgbClr val="000000"/>
                </a:solidFill>
              </a:rPr>
              <a:t>Sensibiliser les jeunes aux bienfaits de la nature</a:t>
            </a:r>
            <a:endParaRPr dirty="0"/>
          </a:p>
          <a:p>
            <a:pPr marL="742950" lvl="1" indent="-285750" algn="l" rtl="0">
              <a:lnSpc>
                <a:spcPct val="100000"/>
              </a:lnSpc>
              <a:spcBef>
                <a:spcPts val="0"/>
              </a:spcBef>
              <a:spcAft>
                <a:spcPts val="0"/>
              </a:spcAft>
              <a:buSzPts val="1800"/>
              <a:buFont typeface="Courier New"/>
              <a:buChar char="o"/>
            </a:pPr>
            <a:r>
              <a:rPr lang="fr-CA" sz="1600" dirty="0">
                <a:solidFill>
                  <a:srgbClr val="000000"/>
                </a:solidFill>
              </a:rPr>
              <a:t>Réduire les inégalités sociales</a:t>
            </a:r>
            <a:endParaRPr dirty="0"/>
          </a:p>
          <a:p>
            <a:pPr marL="742950" lvl="1" indent="-285750" algn="l" rtl="0">
              <a:lnSpc>
                <a:spcPct val="100000"/>
              </a:lnSpc>
              <a:spcBef>
                <a:spcPts val="0"/>
              </a:spcBef>
              <a:spcAft>
                <a:spcPts val="0"/>
              </a:spcAft>
              <a:buSzPts val="1800"/>
              <a:buFont typeface="Courier New"/>
              <a:buChar char="o"/>
            </a:pPr>
            <a:r>
              <a:rPr lang="fr-CA" sz="1600" dirty="0">
                <a:solidFill>
                  <a:srgbClr val="000000"/>
                </a:solidFill>
              </a:rPr>
              <a:t>Favoriser la socialisation</a:t>
            </a:r>
            <a:endParaRPr dirty="0"/>
          </a:p>
          <a:p>
            <a:pPr marL="457200" lvl="1" indent="0" algn="l" rtl="0">
              <a:lnSpc>
                <a:spcPct val="100000"/>
              </a:lnSpc>
              <a:spcBef>
                <a:spcPts val="0"/>
              </a:spcBef>
              <a:spcAft>
                <a:spcPts val="0"/>
              </a:spcAft>
              <a:buSzPts val="1800"/>
              <a:buNone/>
            </a:pPr>
            <a:endParaRPr dirty="0">
              <a:solidFill>
                <a:srgbClr val="000000"/>
              </a:solidFill>
            </a:endParaRPr>
          </a:p>
          <a:p>
            <a:pPr marL="285750" lvl="0" indent="-285750" algn="l" rtl="0">
              <a:lnSpc>
                <a:spcPct val="100000"/>
              </a:lnSpc>
              <a:spcBef>
                <a:spcPts val="0"/>
              </a:spcBef>
              <a:spcAft>
                <a:spcPts val="0"/>
              </a:spcAft>
              <a:buSzPts val="1800"/>
              <a:buFont typeface="Arial"/>
              <a:buChar char="•"/>
            </a:pPr>
            <a:r>
              <a:rPr lang="fr-CA" dirty="0">
                <a:solidFill>
                  <a:srgbClr val="000000"/>
                </a:solidFill>
              </a:rPr>
              <a:t>Importance des sorties de groupe en classes vertes, classes rouges</a:t>
            </a:r>
            <a:endParaRPr dirty="0"/>
          </a:p>
        </p:txBody>
      </p:sp>
      <p:pic>
        <p:nvPicPr>
          <p:cNvPr id="453" name="Google Shape;453;p25" descr="Classes plein air - Nature Québec : Nature Québec"/>
          <p:cNvPicPr preferRelativeResize="0"/>
          <p:nvPr/>
        </p:nvPicPr>
        <p:blipFill rotWithShape="1">
          <a:blip r:embed="rId3">
            <a:alphaModFix/>
          </a:blip>
          <a:srcRect/>
          <a:stretch/>
        </p:blipFill>
        <p:spPr>
          <a:xfrm>
            <a:off x="5721544" y="1594625"/>
            <a:ext cx="3110756" cy="3018933"/>
          </a:xfrm>
          <a:prstGeom prst="rect">
            <a:avLst/>
          </a:prstGeom>
          <a:noFill/>
          <a:ln>
            <a:noFill/>
          </a:ln>
        </p:spPr>
      </p:pic>
      <p:sp>
        <p:nvSpPr>
          <p:cNvPr id="454" name="Google Shape;454;p25"/>
          <p:cNvSpPr txBox="1"/>
          <p:nvPr/>
        </p:nvSpPr>
        <p:spPr>
          <a:xfrm>
            <a:off x="7729371" y="4613558"/>
            <a:ext cx="1213794" cy="2154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CA" sz="800" b="0" i="0" u="none" strike="noStrike" cap="none">
                <a:solidFill>
                  <a:srgbClr val="000000"/>
                </a:solidFill>
                <a:latin typeface="Arial"/>
                <a:ea typeface="Arial"/>
                <a:cs typeface="Arial"/>
                <a:sym typeface="Arial"/>
              </a:rPr>
              <a:t>Photo: Nature Québec</a:t>
            </a:r>
            <a:endParaRPr sz="800" b="0" i="0" u="none" strike="noStrike" cap="none">
              <a:solidFill>
                <a:srgbClr val="000000"/>
              </a:solidFill>
              <a:latin typeface="Arial"/>
              <a:ea typeface="Arial"/>
              <a:cs typeface="Arial"/>
              <a:sym typeface="Arial"/>
            </a:endParaRPr>
          </a:p>
        </p:txBody>
      </p:sp>
      <p:pic>
        <p:nvPicPr>
          <p:cNvPr id="455" name="Google Shape;455;p25"/>
          <p:cNvPicPr preferRelativeResize="0"/>
          <p:nvPr/>
        </p:nvPicPr>
        <p:blipFill rotWithShape="1">
          <a:blip r:embed="rId4">
            <a:alphaModFix/>
          </a:blip>
          <a:srcRect/>
          <a:stretch/>
        </p:blipFill>
        <p:spPr>
          <a:xfrm>
            <a:off x="811087" y="3285635"/>
            <a:ext cx="4331709" cy="1327923"/>
          </a:xfrm>
          <a:prstGeom prst="rect">
            <a:avLst/>
          </a:prstGeom>
          <a:noFill/>
          <a:ln>
            <a:noFill/>
          </a:ln>
        </p:spPr>
      </p:pic>
      <p:sp>
        <p:nvSpPr>
          <p:cNvPr id="456" name="Google Shape;456;p25"/>
          <p:cNvSpPr txBox="1"/>
          <p:nvPr/>
        </p:nvSpPr>
        <p:spPr>
          <a:xfrm>
            <a:off x="4232316" y="4613558"/>
            <a:ext cx="1034980" cy="2154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CA" sz="800" b="0" i="0" u="none" strike="noStrike" cap="none">
                <a:solidFill>
                  <a:srgbClr val="000000"/>
                </a:solidFill>
                <a:latin typeface="Arial"/>
                <a:ea typeface="Arial"/>
                <a:cs typeface="Arial"/>
                <a:sym typeface="Arial"/>
              </a:rPr>
              <a:t>Photo écolonature</a:t>
            </a:r>
            <a:endParaRPr sz="800" b="0" i="0" u="none" strike="noStrike" cap="non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CA4EA3-905E-A984-2EE1-9E2024003688}"/>
              </a:ext>
            </a:extLst>
          </p:cNvPr>
          <p:cNvSpPr>
            <a:spLocks noGrp="1"/>
          </p:cNvSpPr>
          <p:nvPr>
            <p:ph type="title"/>
          </p:nvPr>
        </p:nvSpPr>
        <p:spPr>
          <a:xfrm>
            <a:off x="311700" y="445025"/>
            <a:ext cx="6286189" cy="613200"/>
          </a:xfrm>
        </p:spPr>
        <p:txBody>
          <a:bodyPr wrap="square" anchor="ctr">
            <a:normAutofit/>
          </a:bodyPr>
          <a:lstStyle/>
          <a:p>
            <a:pPr>
              <a:lnSpc>
                <a:spcPct val="90000"/>
              </a:lnSpc>
            </a:pPr>
            <a:r>
              <a:rPr lang="fr-FR" sz="2900" dirty="0"/>
              <a:t>Faciliter l’accès à la nature pour tous</a:t>
            </a:r>
          </a:p>
        </p:txBody>
      </p:sp>
      <p:pic>
        <p:nvPicPr>
          <p:cNvPr id="5" name="Image 4">
            <a:extLst>
              <a:ext uri="{FF2B5EF4-FFF2-40B4-BE49-F238E27FC236}">
                <a16:creationId xmlns:a16="http://schemas.microsoft.com/office/drawing/2014/main" id="{E72DCBC5-6E02-54EA-AAB2-94F0DA496199}"/>
              </a:ext>
            </a:extLst>
          </p:cNvPr>
          <p:cNvPicPr>
            <a:picLocks noChangeAspect="1"/>
          </p:cNvPicPr>
          <p:nvPr/>
        </p:nvPicPr>
        <p:blipFill>
          <a:blip r:embed="rId3"/>
          <a:srcRect r="5" b="3074"/>
          <a:stretch/>
        </p:blipFill>
        <p:spPr>
          <a:xfrm>
            <a:off x="311700" y="1248725"/>
            <a:ext cx="4069800" cy="3264408"/>
          </a:xfrm>
          <a:prstGeom prst="rect">
            <a:avLst/>
          </a:prstGeom>
          <a:noFill/>
          <a:ln>
            <a:noFill/>
          </a:ln>
        </p:spPr>
      </p:pic>
      <p:pic>
        <p:nvPicPr>
          <p:cNvPr id="7" name="Image 6">
            <a:extLst>
              <a:ext uri="{FF2B5EF4-FFF2-40B4-BE49-F238E27FC236}">
                <a16:creationId xmlns:a16="http://schemas.microsoft.com/office/drawing/2014/main" id="{2811758F-D857-08D6-1C9A-AFC9836732B6}"/>
              </a:ext>
            </a:extLst>
          </p:cNvPr>
          <p:cNvPicPr>
            <a:picLocks noChangeAspect="1"/>
          </p:cNvPicPr>
          <p:nvPr/>
        </p:nvPicPr>
        <p:blipFill>
          <a:blip r:embed="rId4"/>
          <a:srcRect l="20834" r="19946" b="-1"/>
          <a:stretch/>
        </p:blipFill>
        <p:spPr>
          <a:xfrm>
            <a:off x="6597889" y="135923"/>
            <a:ext cx="2387840" cy="1915299"/>
          </a:xfrm>
          <a:prstGeom prst="rect">
            <a:avLst/>
          </a:prstGeom>
          <a:noFill/>
          <a:ln>
            <a:noFill/>
          </a:ln>
        </p:spPr>
      </p:pic>
      <p:pic>
        <p:nvPicPr>
          <p:cNvPr id="9" name="Image 8">
            <a:extLst>
              <a:ext uri="{FF2B5EF4-FFF2-40B4-BE49-F238E27FC236}">
                <a16:creationId xmlns:a16="http://schemas.microsoft.com/office/drawing/2014/main" id="{6A612995-D006-C805-63C9-796B69E8A995}"/>
              </a:ext>
            </a:extLst>
          </p:cNvPr>
          <p:cNvPicPr>
            <a:picLocks noChangeAspect="1"/>
          </p:cNvPicPr>
          <p:nvPr/>
        </p:nvPicPr>
        <p:blipFill>
          <a:blip r:embed="rId5"/>
          <a:stretch>
            <a:fillRect/>
          </a:stretch>
        </p:blipFill>
        <p:spPr>
          <a:xfrm>
            <a:off x="4846578" y="2153147"/>
            <a:ext cx="4153876" cy="2854430"/>
          </a:xfrm>
          <a:prstGeom prst="rect">
            <a:avLst/>
          </a:prstGeom>
        </p:spPr>
      </p:pic>
    </p:spTree>
    <p:extLst>
      <p:ext uri="{BB962C8B-B14F-4D97-AF65-F5344CB8AC3E}">
        <p14:creationId xmlns:p14="http://schemas.microsoft.com/office/powerpoint/2010/main" val="555052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58"/>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Qui sommes-nous? Caroline Laberge</a:t>
            </a:r>
            <a:endParaRPr/>
          </a:p>
        </p:txBody>
      </p:sp>
      <p:sp>
        <p:nvSpPr>
          <p:cNvPr id="205" name="Google Shape;205;p58"/>
          <p:cNvSpPr txBox="1">
            <a:spLocks noGrp="1"/>
          </p:cNvSpPr>
          <p:nvPr>
            <p:ph type="body" idx="1"/>
          </p:nvPr>
        </p:nvSpPr>
        <p:spPr>
          <a:xfrm>
            <a:off x="311700" y="1171600"/>
            <a:ext cx="8520600" cy="3397200"/>
          </a:xfrm>
          <a:prstGeom prst="rect">
            <a:avLst/>
          </a:prstGeom>
          <a:noFill/>
          <a:ln>
            <a:noFill/>
          </a:ln>
        </p:spPr>
        <p:txBody>
          <a:bodyPr spcFirstLastPara="1" wrap="square" lIns="91425" tIns="91425" rIns="91425" bIns="91425" anchor="t" anchorCtr="0">
            <a:normAutofit/>
          </a:bodyPr>
          <a:lstStyle/>
          <a:p>
            <a:pPr marL="457200" lvl="0" indent="-342900" algn="l" rtl="0">
              <a:lnSpc>
                <a:spcPct val="115000"/>
              </a:lnSpc>
              <a:spcBef>
                <a:spcPts val="0"/>
              </a:spcBef>
              <a:spcAft>
                <a:spcPts val="0"/>
              </a:spcAft>
              <a:buSzPts val="1800"/>
              <a:buFont typeface="Arial"/>
              <a:buChar char="•"/>
            </a:pPr>
            <a:r>
              <a:rPr lang="fr-CA" sz="2000"/>
              <a:t>Médecin de famille</a:t>
            </a:r>
            <a:r>
              <a:rPr lang="fr-CA"/>
              <a:t>,</a:t>
            </a:r>
            <a:r>
              <a:rPr lang="fr-CA" sz="2000"/>
              <a:t> Professeur agrégé de clinique à l’Université Laval, GMF-U Laurier</a:t>
            </a:r>
            <a:endParaRPr sz="2000"/>
          </a:p>
          <a:p>
            <a:pPr marL="457200" lvl="0" indent="-355600" algn="l" rtl="0">
              <a:lnSpc>
                <a:spcPct val="115000"/>
              </a:lnSpc>
              <a:spcBef>
                <a:spcPts val="0"/>
              </a:spcBef>
              <a:spcAft>
                <a:spcPts val="0"/>
              </a:spcAft>
              <a:buSzPts val="2000"/>
              <a:buFont typeface="Arial"/>
              <a:buChar char="•"/>
            </a:pPr>
            <a:r>
              <a:rPr lang="fr-CA" sz="2000"/>
              <a:t>Co-fondatrice et membre du collectif Prescri-Nature</a:t>
            </a:r>
            <a:endParaRPr sz="2000"/>
          </a:p>
          <a:p>
            <a:pPr marL="457200" lvl="0" indent="-355600" algn="l" rtl="0">
              <a:spcBef>
                <a:spcPts val="0"/>
              </a:spcBef>
              <a:spcAft>
                <a:spcPts val="0"/>
              </a:spcAft>
              <a:buSzPts val="2000"/>
              <a:buChar char="•"/>
            </a:pPr>
            <a:r>
              <a:rPr lang="fr-CA" sz="2000"/>
              <a:t>Membre de l’Association québécoise des médecins pour l’environnement</a:t>
            </a:r>
            <a:endParaRPr sz="2000"/>
          </a:p>
          <a:p>
            <a:pPr marL="457200" lvl="0" indent="-355600" algn="l" rtl="0">
              <a:lnSpc>
                <a:spcPct val="115000"/>
              </a:lnSpc>
              <a:spcBef>
                <a:spcPts val="0"/>
              </a:spcBef>
              <a:spcAft>
                <a:spcPts val="0"/>
              </a:spcAft>
              <a:buSzPts val="2000"/>
              <a:buFont typeface="Arial"/>
              <a:buChar char="•"/>
            </a:pPr>
            <a:r>
              <a:rPr lang="fr-CA" sz="2000"/>
              <a:t>Membre du conseil d’administration de Nature Québec</a:t>
            </a:r>
            <a:endParaRPr sz="2000"/>
          </a:p>
        </p:txBody>
      </p:sp>
      <p:pic>
        <p:nvPicPr>
          <p:cNvPr id="206" name="Google Shape;206;p58"/>
          <p:cNvPicPr preferRelativeResize="0"/>
          <p:nvPr/>
        </p:nvPicPr>
        <p:blipFill rotWithShape="1">
          <a:blip r:embed="rId3">
            <a:alphaModFix/>
          </a:blip>
          <a:srcRect/>
          <a:stretch/>
        </p:blipFill>
        <p:spPr>
          <a:xfrm>
            <a:off x="7346338" y="3290790"/>
            <a:ext cx="1686400" cy="1648457"/>
          </a:xfrm>
          <a:prstGeom prst="rect">
            <a:avLst/>
          </a:prstGeom>
          <a:noFill/>
          <a:ln w="12700" cap="flat" cmpd="sng">
            <a:solidFill>
              <a:schemeClr val="dk2"/>
            </a:solidFill>
            <a:prstDash val="solid"/>
            <a:round/>
            <a:headEnd type="none" w="sm" len="sm"/>
            <a:tailEnd type="none" w="sm" len="sm"/>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262F44-635C-9830-5071-4633503061DF}"/>
              </a:ext>
            </a:extLst>
          </p:cNvPr>
          <p:cNvSpPr>
            <a:spLocks noGrp="1"/>
          </p:cNvSpPr>
          <p:nvPr>
            <p:ph type="title" idx="4294967295"/>
          </p:nvPr>
        </p:nvSpPr>
        <p:spPr>
          <a:xfrm>
            <a:off x="741406" y="3983923"/>
            <a:ext cx="7889516" cy="825304"/>
          </a:xfrm>
        </p:spPr>
        <p:txBody>
          <a:bodyPr spcFirstLastPara="1" vert="horz" wrap="square" lIns="68580" tIns="34290" rIns="68580" bIns="34290" rtlCol="0" anchor="t" anchorCtr="0">
            <a:normAutofit fontScale="90000"/>
          </a:bodyPr>
          <a:lstStyle/>
          <a:p>
            <a:pPr algn="ctr">
              <a:lnSpc>
                <a:spcPct val="90000"/>
              </a:lnSpc>
            </a:pPr>
            <a:r>
              <a:rPr lang="en-US" cap="none" dirty="0" err="1">
                <a:ln w="3175" cmpd="sng">
                  <a:noFill/>
                </a:ln>
                <a:solidFill>
                  <a:schemeClr val="bg2"/>
                </a:solidFill>
                <a:effectLst/>
              </a:rPr>
              <a:t>L’intervention</a:t>
            </a:r>
            <a:r>
              <a:rPr lang="en-US" cap="none" dirty="0">
                <a:ln w="3175" cmpd="sng">
                  <a:noFill/>
                </a:ln>
                <a:solidFill>
                  <a:schemeClr val="bg2"/>
                </a:solidFill>
                <a:effectLst/>
              </a:rPr>
              <a:t> </a:t>
            </a:r>
            <a:r>
              <a:rPr lang="en-US" cap="none" dirty="0" err="1">
                <a:ln w="3175" cmpd="sng">
                  <a:noFill/>
                </a:ln>
                <a:solidFill>
                  <a:schemeClr val="bg2"/>
                </a:solidFill>
                <a:effectLst/>
              </a:rPr>
              <a:t>en</a:t>
            </a:r>
            <a:r>
              <a:rPr lang="en-US" cap="none" dirty="0">
                <a:ln w="3175" cmpd="sng">
                  <a:noFill/>
                </a:ln>
                <a:solidFill>
                  <a:schemeClr val="bg2"/>
                </a:solidFill>
                <a:effectLst/>
              </a:rPr>
              <a:t> </a:t>
            </a:r>
            <a:r>
              <a:rPr lang="en-US" cap="none" dirty="0" err="1">
                <a:ln w="3175" cmpd="sng">
                  <a:noFill/>
                </a:ln>
                <a:solidFill>
                  <a:schemeClr val="bg2"/>
                </a:solidFill>
                <a:effectLst/>
              </a:rPr>
              <a:t>contexte</a:t>
            </a:r>
            <a:r>
              <a:rPr lang="en-US" cap="none" dirty="0">
                <a:ln w="3175" cmpd="sng">
                  <a:noFill/>
                </a:ln>
                <a:solidFill>
                  <a:schemeClr val="bg2"/>
                </a:solidFill>
                <a:effectLst/>
              </a:rPr>
              <a:t> de Nature et </a:t>
            </a:r>
            <a:r>
              <a:rPr lang="en-US" dirty="0" err="1">
                <a:ln w="3175" cmpd="sng">
                  <a:noFill/>
                </a:ln>
                <a:solidFill>
                  <a:schemeClr val="bg2"/>
                </a:solidFill>
              </a:rPr>
              <a:t>d</a:t>
            </a:r>
            <a:r>
              <a:rPr lang="en-US" cap="none" dirty="0" err="1">
                <a:ln w="3175" cmpd="sng">
                  <a:noFill/>
                </a:ln>
                <a:solidFill>
                  <a:schemeClr val="bg2"/>
                </a:solidFill>
                <a:effectLst/>
              </a:rPr>
              <a:t>’Aventure</a:t>
            </a:r>
            <a:r>
              <a:rPr lang="en-US" cap="none" dirty="0">
                <a:ln w="3175" cmpd="sng">
                  <a:noFill/>
                </a:ln>
                <a:solidFill>
                  <a:schemeClr val="bg2"/>
                </a:solidFill>
                <a:effectLst/>
              </a:rPr>
              <a:t> (INA)</a:t>
            </a:r>
          </a:p>
        </p:txBody>
      </p:sp>
      <p:pic>
        <p:nvPicPr>
          <p:cNvPr id="5" name="Espace réservé du contenu 4">
            <a:extLst>
              <a:ext uri="{FF2B5EF4-FFF2-40B4-BE49-F238E27FC236}">
                <a16:creationId xmlns:a16="http://schemas.microsoft.com/office/drawing/2014/main" id="{485DA3F7-2E7F-67EC-38E0-05B592BD2A54}"/>
              </a:ext>
            </a:extLst>
          </p:cNvPr>
          <p:cNvPicPr>
            <a:picLocks noChangeAspect="1"/>
          </p:cNvPicPr>
          <p:nvPr/>
        </p:nvPicPr>
        <p:blipFill rotWithShape="1">
          <a:blip r:embed="rId3"/>
          <a:srcRect l="5158" r="3" b="3"/>
          <a:stretch/>
        </p:blipFill>
        <p:spPr>
          <a:xfrm>
            <a:off x="3983549" y="570170"/>
            <a:ext cx="2205637" cy="1124876"/>
          </a:xfrm>
          <a:prstGeom prst="rect">
            <a:avLst/>
          </a:prstGeom>
        </p:spPr>
      </p:pic>
      <p:pic>
        <p:nvPicPr>
          <p:cNvPr id="13" name="Image 12">
            <a:extLst>
              <a:ext uri="{FF2B5EF4-FFF2-40B4-BE49-F238E27FC236}">
                <a16:creationId xmlns:a16="http://schemas.microsoft.com/office/drawing/2014/main" id="{CF21162A-F128-D268-761C-B49CF6FFD4CD}"/>
              </a:ext>
            </a:extLst>
          </p:cNvPr>
          <p:cNvPicPr>
            <a:picLocks noChangeAspect="1"/>
          </p:cNvPicPr>
          <p:nvPr/>
        </p:nvPicPr>
        <p:blipFill>
          <a:blip r:embed="rId4"/>
          <a:stretch>
            <a:fillRect/>
          </a:stretch>
        </p:blipFill>
        <p:spPr>
          <a:xfrm>
            <a:off x="605369" y="658968"/>
            <a:ext cx="3215994" cy="2925209"/>
          </a:xfrm>
          <a:prstGeom prst="rect">
            <a:avLst/>
          </a:prstGeom>
        </p:spPr>
      </p:pic>
      <p:pic>
        <p:nvPicPr>
          <p:cNvPr id="7" name="Image 6">
            <a:extLst>
              <a:ext uri="{FF2B5EF4-FFF2-40B4-BE49-F238E27FC236}">
                <a16:creationId xmlns:a16="http://schemas.microsoft.com/office/drawing/2014/main" id="{F2F201AD-3A9B-C78C-E378-A9ABB5ACE40D}"/>
              </a:ext>
            </a:extLst>
          </p:cNvPr>
          <p:cNvPicPr>
            <a:picLocks noChangeAspect="1"/>
          </p:cNvPicPr>
          <p:nvPr/>
        </p:nvPicPr>
        <p:blipFill>
          <a:blip r:embed="rId5"/>
          <a:stretch>
            <a:fillRect/>
          </a:stretch>
        </p:blipFill>
        <p:spPr>
          <a:xfrm>
            <a:off x="6351373" y="284205"/>
            <a:ext cx="2187259" cy="1124876"/>
          </a:xfrm>
          <a:prstGeom prst="rect">
            <a:avLst/>
          </a:prstGeom>
        </p:spPr>
      </p:pic>
      <p:pic>
        <p:nvPicPr>
          <p:cNvPr id="9" name="Image 8">
            <a:extLst>
              <a:ext uri="{FF2B5EF4-FFF2-40B4-BE49-F238E27FC236}">
                <a16:creationId xmlns:a16="http://schemas.microsoft.com/office/drawing/2014/main" id="{1C88A6A8-E45B-C6DE-040B-CA3E72B7E111}"/>
              </a:ext>
            </a:extLst>
          </p:cNvPr>
          <p:cNvPicPr>
            <a:picLocks noChangeAspect="1"/>
          </p:cNvPicPr>
          <p:nvPr/>
        </p:nvPicPr>
        <p:blipFill>
          <a:blip r:embed="rId6"/>
          <a:stretch>
            <a:fillRect/>
          </a:stretch>
        </p:blipFill>
        <p:spPr>
          <a:xfrm>
            <a:off x="6351373" y="1486714"/>
            <a:ext cx="2477639" cy="2172353"/>
          </a:xfrm>
          <a:prstGeom prst="rect">
            <a:avLst/>
          </a:prstGeom>
        </p:spPr>
      </p:pic>
      <p:pic>
        <p:nvPicPr>
          <p:cNvPr id="4" name="Image 3">
            <a:extLst>
              <a:ext uri="{FF2B5EF4-FFF2-40B4-BE49-F238E27FC236}">
                <a16:creationId xmlns:a16="http://schemas.microsoft.com/office/drawing/2014/main" id="{B7A87901-ED85-BCFE-DC6D-32D6D38D3693}"/>
              </a:ext>
            </a:extLst>
          </p:cNvPr>
          <p:cNvPicPr>
            <a:picLocks noChangeAspect="1"/>
          </p:cNvPicPr>
          <p:nvPr/>
        </p:nvPicPr>
        <p:blipFill>
          <a:blip r:embed="rId7"/>
          <a:stretch>
            <a:fillRect/>
          </a:stretch>
        </p:blipFill>
        <p:spPr>
          <a:xfrm>
            <a:off x="3943848" y="1841157"/>
            <a:ext cx="2274389" cy="1697083"/>
          </a:xfrm>
          <a:prstGeom prst="rect">
            <a:avLst/>
          </a:prstGeom>
        </p:spPr>
      </p:pic>
    </p:spTree>
    <p:extLst>
      <p:ext uri="{BB962C8B-B14F-4D97-AF65-F5344CB8AC3E}">
        <p14:creationId xmlns:p14="http://schemas.microsoft.com/office/powerpoint/2010/main" val="27007050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D98559F6-8147-7DC9-BAA9-FC83F992F52F}"/>
              </a:ext>
            </a:extLst>
          </p:cNvPr>
          <p:cNvSpPr>
            <a:spLocks noGrp="1"/>
          </p:cNvSpPr>
          <p:nvPr>
            <p:ph type="title"/>
          </p:nvPr>
        </p:nvSpPr>
        <p:spPr/>
        <p:txBody>
          <a:bodyPr>
            <a:normAutofit fontScale="90000"/>
          </a:bodyPr>
          <a:lstStyle/>
          <a:p>
            <a:pPr algn="ctr"/>
            <a:r>
              <a:rPr lang="fr-FR" dirty="0"/>
              <a:t>Bienfaits de l’INA</a:t>
            </a:r>
          </a:p>
        </p:txBody>
      </p:sp>
      <p:pic>
        <p:nvPicPr>
          <p:cNvPr id="6" name="Image 5">
            <a:extLst>
              <a:ext uri="{FF2B5EF4-FFF2-40B4-BE49-F238E27FC236}">
                <a16:creationId xmlns:a16="http://schemas.microsoft.com/office/drawing/2014/main" id="{C15FBC78-B3B8-B502-9E6D-3F3B140D5E4D}"/>
              </a:ext>
            </a:extLst>
          </p:cNvPr>
          <p:cNvPicPr>
            <a:picLocks noChangeAspect="1"/>
          </p:cNvPicPr>
          <p:nvPr/>
        </p:nvPicPr>
        <p:blipFill>
          <a:blip r:embed="rId3"/>
          <a:stretch>
            <a:fillRect/>
          </a:stretch>
        </p:blipFill>
        <p:spPr>
          <a:xfrm>
            <a:off x="4572000" y="1366598"/>
            <a:ext cx="4435837" cy="2847951"/>
          </a:xfrm>
          <a:prstGeom prst="rect">
            <a:avLst/>
          </a:prstGeom>
          <a:ln>
            <a:solidFill>
              <a:schemeClr val="bg2"/>
            </a:solidFill>
          </a:ln>
        </p:spPr>
      </p:pic>
      <p:pic>
        <p:nvPicPr>
          <p:cNvPr id="8" name="Image 7">
            <a:extLst>
              <a:ext uri="{FF2B5EF4-FFF2-40B4-BE49-F238E27FC236}">
                <a16:creationId xmlns:a16="http://schemas.microsoft.com/office/drawing/2014/main" id="{AC5025A4-65E7-6748-FF06-AD6EFD29EDCF}"/>
              </a:ext>
            </a:extLst>
          </p:cNvPr>
          <p:cNvPicPr>
            <a:picLocks noChangeAspect="1"/>
          </p:cNvPicPr>
          <p:nvPr/>
        </p:nvPicPr>
        <p:blipFill>
          <a:blip r:embed="rId4"/>
          <a:stretch>
            <a:fillRect/>
          </a:stretch>
        </p:blipFill>
        <p:spPr>
          <a:xfrm>
            <a:off x="74468" y="1366599"/>
            <a:ext cx="4558734" cy="2847951"/>
          </a:xfrm>
          <a:prstGeom prst="rect">
            <a:avLst/>
          </a:prstGeom>
          <a:ln>
            <a:solidFill>
              <a:schemeClr val="bg2"/>
            </a:solidFill>
          </a:ln>
        </p:spPr>
      </p:pic>
      <p:sp>
        <p:nvSpPr>
          <p:cNvPr id="12" name="ZoneTexte 11">
            <a:extLst>
              <a:ext uri="{FF2B5EF4-FFF2-40B4-BE49-F238E27FC236}">
                <a16:creationId xmlns:a16="http://schemas.microsoft.com/office/drawing/2014/main" id="{214A7CCB-2426-8C4C-FE70-F3D1975A7B90}"/>
              </a:ext>
            </a:extLst>
          </p:cNvPr>
          <p:cNvSpPr txBox="1"/>
          <p:nvPr/>
        </p:nvSpPr>
        <p:spPr>
          <a:xfrm>
            <a:off x="74468" y="4434214"/>
            <a:ext cx="8970947" cy="523220"/>
          </a:xfrm>
          <a:prstGeom prst="rect">
            <a:avLst/>
          </a:prstGeom>
          <a:noFill/>
        </p:spPr>
        <p:txBody>
          <a:bodyPr wrap="square" rtlCol="0">
            <a:spAutoFit/>
          </a:bodyPr>
          <a:lstStyle/>
          <a:p>
            <a:r>
              <a:rPr lang="fr-FR" dirty="0">
                <a:solidFill>
                  <a:schemeClr val="tx1"/>
                </a:solidFill>
                <a:latin typeface="EBGaramond"/>
              </a:rPr>
              <a:t>Tiré de l’atelier </a:t>
            </a:r>
            <a:r>
              <a:rPr lang="fr-CA" sz="1400" i="1" dirty="0">
                <a:solidFill>
                  <a:schemeClr val="tx1"/>
                </a:solidFill>
                <a:effectLst/>
                <a:latin typeface="EBGaramond"/>
              </a:rPr>
              <a:t>L'intervention en contexte de nature et d'aventure : </a:t>
            </a:r>
            <a:r>
              <a:rPr lang="fr-CA" sz="1400" i="1" dirty="0" err="1">
                <a:solidFill>
                  <a:schemeClr val="tx1"/>
                </a:solidFill>
                <a:effectLst/>
                <a:latin typeface="EBGaramond"/>
              </a:rPr>
              <a:t>Découvrir</a:t>
            </a:r>
            <a:r>
              <a:rPr lang="fr-CA" sz="1400" i="1" dirty="0">
                <a:solidFill>
                  <a:schemeClr val="tx1"/>
                </a:solidFill>
                <a:effectLst/>
                <a:latin typeface="EBGaramond"/>
              </a:rPr>
              <a:t> ses </a:t>
            </a:r>
            <a:r>
              <a:rPr lang="fr-CA" sz="1400" i="1" dirty="0" err="1">
                <a:solidFill>
                  <a:schemeClr val="tx1"/>
                </a:solidFill>
                <a:effectLst/>
                <a:latin typeface="EBGaramond"/>
              </a:rPr>
              <a:t>possibilités</a:t>
            </a:r>
            <a:r>
              <a:rPr lang="fr-CA" sz="1400" i="1" dirty="0">
                <a:solidFill>
                  <a:schemeClr val="tx1"/>
                </a:solidFill>
                <a:effectLst/>
                <a:latin typeface="EBGaramond"/>
              </a:rPr>
              <a:t> et applications dans la pratique </a:t>
            </a:r>
            <a:r>
              <a:rPr lang="fr-CA" sz="1400" i="1" dirty="0" err="1">
                <a:solidFill>
                  <a:schemeClr val="tx1"/>
                </a:solidFill>
                <a:effectLst/>
                <a:latin typeface="EBGaramond"/>
              </a:rPr>
              <a:t>médicale</a:t>
            </a:r>
            <a:r>
              <a:rPr lang="fr-CA" sz="1400" i="1" dirty="0">
                <a:solidFill>
                  <a:schemeClr val="tx1"/>
                </a:solidFill>
                <a:effectLst/>
                <a:latin typeface="EBGaramond"/>
              </a:rPr>
              <a:t> actuelle</a:t>
            </a:r>
            <a:r>
              <a:rPr lang="fr-CA" sz="1400" dirty="0">
                <a:solidFill>
                  <a:schemeClr val="tx1"/>
                </a:solidFill>
                <a:effectLst/>
                <a:latin typeface="EBGaramond"/>
              </a:rPr>
              <a:t>, Virginie Gargano et Isabelle </a:t>
            </a:r>
            <a:r>
              <a:rPr lang="fr-CA" sz="1400" dirty="0" err="1">
                <a:solidFill>
                  <a:schemeClr val="tx1"/>
                </a:solidFill>
                <a:effectLst/>
                <a:latin typeface="EBGaramond"/>
              </a:rPr>
              <a:t>Bradette</a:t>
            </a:r>
            <a:r>
              <a:rPr lang="fr-CA" sz="1400" dirty="0">
                <a:solidFill>
                  <a:schemeClr val="tx1"/>
                </a:solidFill>
                <a:effectLst/>
                <a:latin typeface="EBGaramond"/>
              </a:rPr>
              <a:t>, octobre 2022</a:t>
            </a:r>
            <a:endParaRPr lang="fr-CA" dirty="0">
              <a:solidFill>
                <a:schemeClr val="tx1"/>
              </a:solidFill>
              <a:effectLst/>
            </a:endParaRPr>
          </a:p>
        </p:txBody>
      </p:sp>
    </p:spTree>
    <p:extLst>
      <p:ext uri="{BB962C8B-B14F-4D97-AF65-F5344CB8AC3E}">
        <p14:creationId xmlns:p14="http://schemas.microsoft.com/office/powerpoint/2010/main" val="29335173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23"/>
          <p:cNvSpPr txBox="1">
            <a:spLocks noGrp="1"/>
          </p:cNvSpPr>
          <p:nvPr>
            <p:ph type="title"/>
          </p:nvPr>
        </p:nvSpPr>
        <p:spPr>
          <a:xfrm>
            <a:off x="180000" y="27500"/>
            <a:ext cx="8733000" cy="994200"/>
          </a:xfrm>
          <a:prstGeom prst="rect">
            <a:avLst/>
          </a:prstGeom>
          <a:noFill/>
          <a:ln>
            <a:noFill/>
          </a:ln>
        </p:spPr>
        <p:txBody>
          <a:bodyPr spcFirstLastPara="1" wrap="square" lIns="68575" tIns="34275" rIns="68575" bIns="34275" anchor="ctr" anchorCtr="0">
            <a:normAutofit/>
          </a:bodyPr>
          <a:lstStyle/>
          <a:p>
            <a:pPr marL="0" lvl="0" indent="0" algn="ctr" rtl="0">
              <a:lnSpc>
                <a:spcPct val="100000"/>
              </a:lnSpc>
              <a:spcBef>
                <a:spcPts val="0"/>
              </a:spcBef>
              <a:spcAft>
                <a:spcPts val="0"/>
              </a:spcAft>
              <a:buClr>
                <a:schemeClr val="dk1"/>
              </a:buClr>
              <a:buSzPts val="1100"/>
              <a:buFont typeface="Arial"/>
              <a:buNone/>
            </a:pPr>
            <a:r>
              <a:rPr lang="fr-CA" sz="2500" b="1"/>
              <a:t>Sur le site web de Prescri-Nature - </a:t>
            </a:r>
            <a:endParaRPr b="1"/>
          </a:p>
          <a:p>
            <a:pPr marL="0" lvl="0" indent="0" algn="ctr" rtl="0">
              <a:lnSpc>
                <a:spcPct val="90000"/>
              </a:lnSpc>
              <a:spcBef>
                <a:spcPts val="0"/>
              </a:spcBef>
              <a:spcAft>
                <a:spcPts val="0"/>
              </a:spcAft>
              <a:buSzPts val="1800"/>
              <a:buNone/>
            </a:pPr>
            <a:r>
              <a:rPr lang="fr-CA" b="1"/>
              <a:t>Bottin des ressources</a:t>
            </a:r>
            <a:endParaRPr b="1"/>
          </a:p>
        </p:txBody>
      </p:sp>
      <p:pic>
        <p:nvPicPr>
          <p:cNvPr id="445" name="Google Shape;445;p23"/>
          <p:cNvPicPr preferRelativeResize="0"/>
          <p:nvPr/>
        </p:nvPicPr>
        <p:blipFill rotWithShape="1">
          <a:blip r:embed="rId3">
            <a:alphaModFix/>
          </a:blip>
          <a:srcRect/>
          <a:stretch/>
        </p:blipFill>
        <p:spPr>
          <a:xfrm>
            <a:off x="106900" y="1131200"/>
            <a:ext cx="4914275" cy="3248424"/>
          </a:xfrm>
          <a:prstGeom prst="rect">
            <a:avLst/>
          </a:prstGeom>
          <a:noFill/>
          <a:ln>
            <a:noFill/>
          </a:ln>
        </p:spPr>
      </p:pic>
      <p:pic>
        <p:nvPicPr>
          <p:cNvPr id="446" name="Google Shape;446;p23"/>
          <p:cNvPicPr preferRelativeResize="0"/>
          <p:nvPr/>
        </p:nvPicPr>
        <p:blipFill rotWithShape="1">
          <a:blip r:embed="rId4">
            <a:alphaModFix/>
          </a:blip>
          <a:srcRect/>
          <a:stretch/>
        </p:blipFill>
        <p:spPr>
          <a:xfrm>
            <a:off x="3130000" y="2232100"/>
            <a:ext cx="6011875" cy="25503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141BF36-4AED-C3BD-FF68-0436214CCFE7}"/>
              </a:ext>
            </a:extLst>
          </p:cNvPr>
          <p:cNvSpPr>
            <a:spLocks noGrp="1"/>
          </p:cNvSpPr>
          <p:nvPr>
            <p:ph type="title"/>
          </p:nvPr>
        </p:nvSpPr>
        <p:spPr>
          <a:xfrm>
            <a:off x="309976" y="253903"/>
            <a:ext cx="6226556" cy="1366966"/>
          </a:xfrm>
        </p:spPr>
        <p:txBody>
          <a:bodyPr>
            <a:noAutofit/>
          </a:bodyPr>
          <a:lstStyle/>
          <a:p>
            <a:r>
              <a:rPr lang="fr-FR" sz="2700" dirty="0"/>
              <a:t>Réduire l’utilisation du système de santé en adoptant une approche basée sur les saines habitudes de vie</a:t>
            </a:r>
          </a:p>
        </p:txBody>
      </p:sp>
      <p:pic>
        <p:nvPicPr>
          <p:cNvPr id="5" name="Google Shape;213;p28">
            <a:extLst>
              <a:ext uri="{FF2B5EF4-FFF2-40B4-BE49-F238E27FC236}">
                <a16:creationId xmlns:a16="http://schemas.microsoft.com/office/drawing/2014/main" id="{18F7D05A-C37D-0947-A5E5-DF5A5B5759BC}"/>
              </a:ext>
            </a:extLst>
          </p:cNvPr>
          <p:cNvPicPr preferRelativeResize="0"/>
          <p:nvPr/>
        </p:nvPicPr>
        <p:blipFill>
          <a:blip r:embed="rId3"/>
          <a:stretch>
            <a:fillRect/>
          </a:stretch>
        </p:blipFill>
        <p:spPr>
          <a:xfrm>
            <a:off x="292910" y="3738390"/>
            <a:ext cx="4210812" cy="1126392"/>
          </a:xfrm>
          <a:prstGeom prst="rect">
            <a:avLst/>
          </a:prstGeom>
          <a:noFill/>
        </p:spPr>
      </p:pic>
      <p:pic>
        <p:nvPicPr>
          <p:cNvPr id="7" name="Image 6">
            <a:extLst>
              <a:ext uri="{FF2B5EF4-FFF2-40B4-BE49-F238E27FC236}">
                <a16:creationId xmlns:a16="http://schemas.microsoft.com/office/drawing/2014/main" id="{12AF17F8-7F0D-AA79-95B5-5D51D154DCF9}"/>
              </a:ext>
            </a:extLst>
          </p:cNvPr>
          <p:cNvPicPr>
            <a:picLocks noChangeAspect="1"/>
          </p:cNvPicPr>
          <p:nvPr/>
        </p:nvPicPr>
        <p:blipFill>
          <a:blip r:embed="rId4"/>
          <a:stretch>
            <a:fillRect/>
          </a:stretch>
        </p:blipFill>
        <p:spPr>
          <a:xfrm>
            <a:off x="6562605" y="52540"/>
            <a:ext cx="2518699" cy="2318885"/>
          </a:xfrm>
          <a:prstGeom prst="rect">
            <a:avLst/>
          </a:prstGeom>
        </p:spPr>
      </p:pic>
      <p:pic>
        <p:nvPicPr>
          <p:cNvPr id="9" name="Image 8">
            <a:extLst>
              <a:ext uri="{FF2B5EF4-FFF2-40B4-BE49-F238E27FC236}">
                <a16:creationId xmlns:a16="http://schemas.microsoft.com/office/drawing/2014/main" id="{78A254D3-B8E8-F0BB-6E8C-1F3373B6B0E2}"/>
              </a:ext>
            </a:extLst>
          </p:cNvPr>
          <p:cNvPicPr>
            <a:picLocks noChangeAspect="1"/>
          </p:cNvPicPr>
          <p:nvPr/>
        </p:nvPicPr>
        <p:blipFill>
          <a:blip r:embed="rId5"/>
          <a:stretch>
            <a:fillRect/>
          </a:stretch>
        </p:blipFill>
        <p:spPr>
          <a:xfrm>
            <a:off x="292910" y="2371425"/>
            <a:ext cx="5829300" cy="1366966"/>
          </a:xfrm>
          <a:prstGeom prst="rect">
            <a:avLst/>
          </a:prstGeom>
        </p:spPr>
      </p:pic>
      <p:pic>
        <p:nvPicPr>
          <p:cNvPr id="10" name="Google Shape;320;p27">
            <a:extLst>
              <a:ext uri="{FF2B5EF4-FFF2-40B4-BE49-F238E27FC236}">
                <a16:creationId xmlns:a16="http://schemas.microsoft.com/office/drawing/2014/main" id="{C04B7D5C-940E-ACC2-AC50-90AB11B49C0D}"/>
              </a:ext>
            </a:extLst>
          </p:cNvPr>
          <p:cNvPicPr preferRelativeResize="0"/>
          <p:nvPr/>
        </p:nvPicPr>
        <p:blipFill>
          <a:blip r:embed="rId6"/>
          <a:srcRect t="2630" r="2" b="9328"/>
          <a:stretch/>
        </p:blipFill>
        <p:spPr>
          <a:xfrm>
            <a:off x="6562605" y="2412364"/>
            <a:ext cx="2427805" cy="2527540"/>
          </a:xfrm>
          <a:prstGeom prst="rect">
            <a:avLst/>
          </a:prstGeom>
          <a:noFill/>
        </p:spPr>
      </p:pic>
      <p:sp>
        <p:nvSpPr>
          <p:cNvPr id="11" name="ZoneTexte 10">
            <a:extLst>
              <a:ext uri="{FF2B5EF4-FFF2-40B4-BE49-F238E27FC236}">
                <a16:creationId xmlns:a16="http://schemas.microsoft.com/office/drawing/2014/main" id="{1B853867-FF59-4D10-B2DE-6F51941BBBF8}"/>
              </a:ext>
            </a:extLst>
          </p:cNvPr>
          <p:cNvSpPr txBox="1"/>
          <p:nvPr/>
        </p:nvSpPr>
        <p:spPr>
          <a:xfrm>
            <a:off x="1253728" y="1791205"/>
            <a:ext cx="4179094" cy="438582"/>
          </a:xfrm>
          <a:prstGeom prst="rect">
            <a:avLst/>
          </a:prstGeom>
          <a:noFill/>
        </p:spPr>
        <p:txBody>
          <a:bodyPr wrap="square" rtlCol="0">
            <a:spAutoFit/>
          </a:bodyPr>
          <a:lstStyle/>
          <a:p>
            <a:r>
              <a:rPr lang="fr-FR" sz="2250" dirty="0">
                <a:solidFill>
                  <a:schemeClr val="dk2"/>
                </a:solidFill>
                <a:latin typeface="Old Standard TT"/>
                <a:sym typeface="Old Standard TT"/>
              </a:rPr>
              <a:t>Prévenir – Traiter – Renverser</a:t>
            </a:r>
          </a:p>
        </p:txBody>
      </p:sp>
    </p:spTree>
    <p:extLst>
      <p:ext uri="{BB962C8B-B14F-4D97-AF65-F5344CB8AC3E}">
        <p14:creationId xmlns:p14="http://schemas.microsoft.com/office/powerpoint/2010/main" val="32855519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10"/>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Tout traitement a ses limites</a:t>
            </a:r>
            <a:endParaRPr/>
          </a:p>
        </p:txBody>
      </p:sp>
      <p:sp>
        <p:nvSpPr>
          <p:cNvPr id="462" name="Google Shape;462;p10"/>
          <p:cNvSpPr txBox="1">
            <a:spLocks noGrp="1"/>
          </p:cNvSpPr>
          <p:nvPr>
            <p:ph type="body" idx="1"/>
          </p:nvPr>
        </p:nvSpPr>
        <p:spPr>
          <a:xfrm>
            <a:off x="311700" y="1171600"/>
            <a:ext cx="8520600" cy="3397200"/>
          </a:xfrm>
          <a:prstGeom prst="rect">
            <a:avLst/>
          </a:prstGeom>
          <a:noFill/>
          <a:ln>
            <a:noFill/>
          </a:ln>
        </p:spPr>
        <p:txBody>
          <a:bodyPr spcFirstLastPara="1" wrap="square" lIns="91425" tIns="91425" rIns="91425" bIns="91425" anchor="t" anchorCtr="0">
            <a:normAutofit/>
          </a:bodyPr>
          <a:lstStyle/>
          <a:p>
            <a:pPr marL="285750" lvl="0" indent="-285750" algn="l" rtl="0">
              <a:lnSpc>
                <a:spcPct val="115000"/>
              </a:lnSpc>
              <a:spcBef>
                <a:spcPts val="1200"/>
              </a:spcBef>
              <a:spcAft>
                <a:spcPts val="0"/>
              </a:spcAft>
              <a:buSzPts val="1800"/>
              <a:buFont typeface="Arial"/>
              <a:buChar char="•"/>
            </a:pPr>
            <a:r>
              <a:rPr lang="fr-CA" sz="2000"/>
              <a:t>La nature n’est pas le traitement pour tous les maux!</a:t>
            </a:r>
            <a:endParaRPr/>
          </a:p>
          <a:p>
            <a:pPr marL="285750" lvl="0" indent="-285750" algn="l" rtl="0">
              <a:lnSpc>
                <a:spcPct val="115000"/>
              </a:lnSpc>
              <a:spcBef>
                <a:spcPts val="1200"/>
              </a:spcBef>
              <a:spcAft>
                <a:spcPts val="0"/>
              </a:spcAft>
              <a:buSzPts val="1800"/>
              <a:buFont typeface="Arial"/>
              <a:buChar char="•"/>
            </a:pPr>
            <a:r>
              <a:rPr lang="fr-CA" sz="2000"/>
              <a:t>Il y a encore de la recherche à faire:</a:t>
            </a:r>
            <a:endParaRPr/>
          </a:p>
          <a:p>
            <a:pPr marL="742950" lvl="1" indent="-285750" algn="l" rtl="0">
              <a:lnSpc>
                <a:spcPct val="115000"/>
              </a:lnSpc>
              <a:spcBef>
                <a:spcPts val="1200"/>
              </a:spcBef>
              <a:spcAft>
                <a:spcPts val="0"/>
              </a:spcAft>
              <a:buSzPts val="1800"/>
              <a:buFont typeface="Courier New"/>
              <a:buChar char="o"/>
            </a:pPr>
            <a:r>
              <a:rPr lang="fr-CA" sz="1600"/>
              <a:t>Continuer de comprendre les mécanismes d’action</a:t>
            </a:r>
            <a:endParaRPr/>
          </a:p>
          <a:p>
            <a:pPr marL="742950" lvl="1" indent="-285750" algn="l" rtl="0">
              <a:lnSpc>
                <a:spcPct val="115000"/>
              </a:lnSpc>
              <a:spcBef>
                <a:spcPts val="1200"/>
              </a:spcBef>
              <a:spcAft>
                <a:spcPts val="0"/>
              </a:spcAft>
              <a:buSzPts val="1800"/>
              <a:buFont typeface="Courier New"/>
              <a:buChar char="o"/>
            </a:pPr>
            <a:r>
              <a:rPr lang="fr-CA" sz="1600"/>
              <a:t>Bénéfices sanitaires</a:t>
            </a:r>
            <a:endParaRPr/>
          </a:p>
          <a:p>
            <a:pPr marL="742950" lvl="1" indent="-285750" algn="l" rtl="0">
              <a:lnSpc>
                <a:spcPct val="115000"/>
              </a:lnSpc>
              <a:spcBef>
                <a:spcPts val="1200"/>
              </a:spcBef>
              <a:spcAft>
                <a:spcPts val="0"/>
              </a:spcAft>
              <a:buSzPts val="1800"/>
              <a:buFont typeface="Courier New"/>
              <a:buChar char="o"/>
            </a:pPr>
            <a:r>
              <a:rPr lang="fr-CA" sz="1600"/>
              <a:t>Rentabilité</a:t>
            </a:r>
            <a:endParaRPr/>
          </a:p>
          <a:p>
            <a:pPr marL="742950" lvl="1" indent="-285750" algn="l" rtl="0">
              <a:lnSpc>
                <a:spcPct val="115000"/>
              </a:lnSpc>
              <a:spcBef>
                <a:spcPts val="1200"/>
              </a:spcBef>
              <a:spcAft>
                <a:spcPts val="0"/>
              </a:spcAft>
              <a:buSzPts val="1800"/>
              <a:buFont typeface="Courier New"/>
              <a:buChar char="o"/>
            </a:pPr>
            <a:r>
              <a:rPr lang="fr-CA" sz="1600"/>
              <a:t>Comment optimiser son utilisation en enseignement?</a:t>
            </a:r>
            <a:endParaRPr sz="1600"/>
          </a:p>
        </p:txBody>
      </p:sp>
      <p:pic>
        <p:nvPicPr>
          <p:cNvPr id="463" name="Google Shape;463;p10" descr="BPDG des médicaments et logistique de la chaîne du froid"/>
          <p:cNvPicPr preferRelativeResize="0"/>
          <p:nvPr/>
        </p:nvPicPr>
        <p:blipFill rotWithShape="1">
          <a:blip r:embed="rId3">
            <a:alphaModFix/>
          </a:blip>
          <a:srcRect/>
          <a:stretch/>
        </p:blipFill>
        <p:spPr>
          <a:xfrm>
            <a:off x="5908431" y="2870200"/>
            <a:ext cx="3156920" cy="2132248"/>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27"/>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Tout traitement doit être applicable </a:t>
            </a:r>
            <a:endParaRPr/>
          </a:p>
        </p:txBody>
      </p:sp>
      <p:sp>
        <p:nvSpPr>
          <p:cNvPr id="469" name="Google Shape;469;p27"/>
          <p:cNvSpPr txBox="1">
            <a:spLocks noGrp="1"/>
          </p:cNvSpPr>
          <p:nvPr>
            <p:ph type="body" idx="1"/>
          </p:nvPr>
        </p:nvSpPr>
        <p:spPr>
          <a:xfrm>
            <a:off x="311700" y="1171600"/>
            <a:ext cx="8520600" cy="3397200"/>
          </a:xfrm>
          <a:prstGeom prst="rect">
            <a:avLst/>
          </a:prstGeom>
          <a:noFill/>
          <a:ln>
            <a:noFill/>
          </a:ln>
        </p:spPr>
        <p:txBody>
          <a:bodyPr spcFirstLastPara="1" wrap="square" lIns="91425" tIns="91425" rIns="91425" bIns="91425" anchor="t" anchorCtr="0">
            <a:noAutofit/>
          </a:bodyPr>
          <a:lstStyle/>
          <a:p>
            <a:pPr marL="285750" lvl="0" indent="-285750" algn="l" rtl="0">
              <a:lnSpc>
                <a:spcPct val="115000"/>
              </a:lnSpc>
              <a:spcBef>
                <a:spcPts val="1200"/>
              </a:spcBef>
              <a:spcAft>
                <a:spcPts val="0"/>
              </a:spcAft>
              <a:buSzPts val="1800"/>
              <a:buFont typeface="Arial"/>
              <a:buChar char="•"/>
            </a:pPr>
            <a:r>
              <a:rPr lang="fr-CA" sz="2100" dirty="0"/>
              <a:t>Pas forcément propice à tous les types d’apprentissage</a:t>
            </a:r>
            <a:endParaRPr sz="2100" dirty="0"/>
          </a:p>
          <a:p>
            <a:pPr marL="285750" lvl="0" indent="-285750" algn="l" rtl="0">
              <a:lnSpc>
                <a:spcPct val="115000"/>
              </a:lnSpc>
              <a:spcBef>
                <a:spcPts val="1200"/>
              </a:spcBef>
              <a:spcAft>
                <a:spcPts val="0"/>
              </a:spcAft>
              <a:buSzPts val="1800"/>
              <a:buFont typeface="Arial"/>
              <a:buChar char="•"/>
            </a:pPr>
            <a:r>
              <a:rPr lang="fr-CA" sz="2100" dirty="0"/>
              <a:t>Classes extérieures à 100%? </a:t>
            </a:r>
            <a:endParaRPr dirty="0"/>
          </a:p>
          <a:p>
            <a:pPr marL="742950" lvl="1" indent="-285750" algn="l" rtl="0">
              <a:lnSpc>
                <a:spcPct val="100000"/>
              </a:lnSpc>
              <a:spcBef>
                <a:spcPts val="1200"/>
              </a:spcBef>
              <a:spcAft>
                <a:spcPts val="0"/>
              </a:spcAft>
              <a:buSzPts val="1400"/>
              <a:buFont typeface="Courier New"/>
              <a:buChar char="o"/>
            </a:pPr>
            <a:r>
              <a:rPr lang="fr-CA" sz="1700" dirty="0"/>
              <a:t>Comment on fait l’hiver, ou lors de grosse pluie?</a:t>
            </a:r>
            <a:endParaRPr dirty="0"/>
          </a:p>
          <a:p>
            <a:pPr marL="742950" lvl="1" indent="-285750" algn="l" rtl="0">
              <a:lnSpc>
                <a:spcPct val="100000"/>
              </a:lnSpc>
              <a:spcBef>
                <a:spcPts val="1200"/>
              </a:spcBef>
              <a:spcAft>
                <a:spcPts val="0"/>
              </a:spcAft>
              <a:buSzPts val="1400"/>
              <a:buFont typeface="Courier New"/>
              <a:buChar char="o"/>
            </a:pPr>
            <a:r>
              <a:rPr lang="fr-CA" sz="1700" dirty="0"/>
              <a:t>Variable selon matières, tranches d’âges?</a:t>
            </a:r>
            <a:endParaRPr dirty="0"/>
          </a:p>
          <a:p>
            <a:pPr marL="342900" lvl="0" indent="-342900" algn="l" rtl="0">
              <a:lnSpc>
                <a:spcPct val="115000"/>
              </a:lnSpc>
              <a:spcBef>
                <a:spcPts val="1200"/>
              </a:spcBef>
              <a:spcAft>
                <a:spcPts val="0"/>
              </a:spcAft>
              <a:buSzPts val="1800"/>
              <a:buFont typeface="Arial"/>
              <a:buChar char="•"/>
            </a:pPr>
            <a:r>
              <a:rPr lang="fr-CA" sz="2100" dirty="0"/>
              <a:t>Ou profiter des bénéfices de la nature suffisamment pour réduire le stress, favoriser la concentration, </a:t>
            </a:r>
            <a:r>
              <a:rPr lang="fr-CA" sz="2100" dirty="0" err="1"/>
              <a:t>etc</a:t>
            </a:r>
            <a:r>
              <a:rPr lang="fr-CA" sz="2100" dirty="0"/>
              <a:t>?</a:t>
            </a:r>
            <a:endParaRPr dirty="0"/>
          </a:p>
          <a:p>
            <a:pPr marL="800100" lvl="1" indent="-317500" algn="l" rtl="0">
              <a:lnSpc>
                <a:spcPct val="115000"/>
              </a:lnSpc>
              <a:spcBef>
                <a:spcPts val="1200"/>
              </a:spcBef>
              <a:spcAft>
                <a:spcPts val="0"/>
              </a:spcAft>
              <a:buSzPts val="1400"/>
              <a:buFont typeface="Courier New"/>
              <a:buChar char="o"/>
            </a:pPr>
            <a:r>
              <a:rPr lang="fr-CA" sz="1700" dirty="0"/>
              <a:t>Récréations suffisamment longues et dans un espace favorisant un contact nature</a:t>
            </a:r>
            <a:endParaRPr sz="1700" dirty="0"/>
          </a:p>
        </p:txBody>
      </p:sp>
      <p:pic>
        <p:nvPicPr>
          <p:cNvPr id="470" name="Google Shape;470;p27"/>
          <p:cNvPicPr preferRelativeResize="0"/>
          <p:nvPr/>
        </p:nvPicPr>
        <p:blipFill>
          <a:blip r:embed="rId3">
            <a:alphaModFix/>
          </a:blip>
          <a:stretch>
            <a:fillRect/>
          </a:stretch>
        </p:blipFill>
        <p:spPr>
          <a:xfrm>
            <a:off x="7026463" y="85951"/>
            <a:ext cx="2045423" cy="1360149"/>
          </a:xfrm>
          <a:prstGeom prst="rect">
            <a:avLst/>
          </a:prstGeom>
          <a:noFill/>
          <a:ln>
            <a:noFill/>
          </a:ln>
        </p:spPr>
      </p:pic>
      <p:sp>
        <p:nvSpPr>
          <p:cNvPr id="471" name="Google Shape;471;p27"/>
          <p:cNvSpPr txBox="1"/>
          <p:nvPr/>
        </p:nvSpPr>
        <p:spPr>
          <a:xfrm>
            <a:off x="7909561" y="1405602"/>
            <a:ext cx="1234439" cy="3077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CA" sz="800" dirty="0">
                <a:solidFill>
                  <a:schemeClr val="dk1"/>
                </a:solidFill>
                <a:latin typeface="+mn-lt"/>
                <a:ea typeface="Old Standard TT"/>
                <a:cs typeface="Old Standard TT"/>
                <a:sym typeface="Old Standard TT"/>
              </a:rPr>
              <a:t>Photo: Actif pour la vie</a:t>
            </a:r>
            <a:endParaRPr sz="800" dirty="0">
              <a:solidFill>
                <a:schemeClr val="dk1"/>
              </a:solidFill>
              <a:latin typeface="+mn-lt"/>
              <a:ea typeface="Old Standard TT"/>
              <a:cs typeface="Old Standard TT"/>
              <a:sym typeface="Old Standard T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28"/>
          <p:cNvSpPr txBox="1">
            <a:spLocks noGrp="1"/>
          </p:cNvSpPr>
          <p:nvPr>
            <p:ph type="title"/>
          </p:nvPr>
        </p:nvSpPr>
        <p:spPr>
          <a:xfrm>
            <a:off x="311700" y="495024"/>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dirty="0"/>
              <a:t>Tout traitement doit être accessible</a:t>
            </a:r>
            <a:endParaRPr dirty="0"/>
          </a:p>
        </p:txBody>
      </p:sp>
      <p:sp>
        <p:nvSpPr>
          <p:cNvPr id="477" name="Google Shape;477;p28"/>
          <p:cNvSpPr txBox="1">
            <a:spLocks noGrp="1"/>
          </p:cNvSpPr>
          <p:nvPr>
            <p:ph type="body" idx="1"/>
          </p:nvPr>
        </p:nvSpPr>
        <p:spPr>
          <a:xfrm>
            <a:off x="311700" y="879508"/>
            <a:ext cx="8623826" cy="2264857"/>
          </a:xfrm>
          <a:prstGeom prst="rect">
            <a:avLst/>
          </a:prstGeom>
          <a:noFill/>
          <a:ln>
            <a:noFill/>
          </a:ln>
        </p:spPr>
        <p:txBody>
          <a:bodyPr spcFirstLastPara="1" wrap="square" lIns="91425" tIns="91425" rIns="91425" bIns="91425" anchor="t" anchorCtr="0">
            <a:normAutofit/>
          </a:bodyPr>
          <a:lstStyle/>
          <a:p>
            <a:pPr marL="342900" lvl="0" indent="-342900" algn="l" rtl="0">
              <a:lnSpc>
                <a:spcPct val="115000"/>
              </a:lnSpc>
              <a:spcBef>
                <a:spcPts val="1200"/>
              </a:spcBef>
              <a:spcAft>
                <a:spcPts val="0"/>
              </a:spcAft>
              <a:buSzPts val="1800"/>
              <a:buFont typeface="Arial"/>
              <a:buChar char="•"/>
            </a:pPr>
            <a:r>
              <a:rPr lang="fr-CA" sz="2000" dirty="0"/>
              <a:t>Pour avoir un contact régulier avec la nature encore faut-il qu’elle soit accessible à proximité!</a:t>
            </a:r>
            <a:endParaRPr dirty="0"/>
          </a:p>
          <a:p>
            <a:pPr marL="342900" lvl="0" indent="-342900" algn="l" rtl="0">
              <a:lnSpc>
                <a:spcPct val="115000"/>
              </a:lnSpc>
              <a:spcBef>
                <a:spcPts val="1200"/>
              </a:spcBef>
              <a:spcAft>
                <a:spcPts val="0"/>
              </a:spcAft>
              <a:buSzPts val="1800"/>
              <a:buFont typeface="Arial"/>
              <a:buChar char="•"/>
            </a:pPr>
            <a:r>
              <a:rPr lang="fr-CA" sz="2000" dirty="0"/>
              <a:t>Le déficit nature peut être bien présent dans nos milieux de vie.</a:t>
            </a:r>
          </a:p>
        </p:txBody>
      </p:sp>
      <p:pic>
        <p:nvPicPr>
          <p:cNvPr id="7" name="Picture 6">
            <a:extLst>
              <a:ext uri="{FF2B5EF4-FFF2-40B4-BE49-F238E27FC236}">
                <a16:creationId xmlns:a16="http://schemas.microsoft.com/office/drawing/2014/main" id="{E8B30089-B518-9371-EA10-08D81AE1BF5B}"/>
              </a:ext>
            </a:extLst>
          </p:cNvPr>
          <p:cNvPicPr>
            <a:picLocks noChangeAspect="1"/>
          </p:cNvPicPr>
          <p:nvPr/>
        </p:nvPicPr>
        <p:blipFill>
          <a:blip r:embed="rId3"/>
          <a:stretch>
            <a:fillRect/>
          </a:stretch>
        </p:blipFill>
        <p:spPr>
          <a:xfrm>
            <a:off x="0" y="2448141"/>
            <a:ext cx="9144000" cy="1226127"/>
          </a:xfrm>
          <a:prstGeom prst="rect">
            <a:avLst/>
          </a:prstGeom>
        </p:spPr>
      </p:pic>
      <p:pic>
        <p:nvPicPr>
          <p:cNvPr id="9" name="Picture 8">
            <a:extLst>
              <a:ext uri="{FF2B5EF4-FFF2-40B4-BE49-F238E27FC236}">
                <a16:creationId xmlns:a16="http://schemas.microsoft.com/office/drawing/2014/main" id="{79FF86F6-92A8-1B09-017D-1FCC14CF35EF}"/>
              </a:ext>
            </a:extLst>
          </p:cNvPr>
          <p:cNvPicPr>
            <a:picLocks noChangeAspect="1"/>
          </p:cNvPicPr>
          <p:nvPr/>
        </p:nvPicPr>
        <p:blipFill>
          <a:blip r:embed="rId4"/>
          <a:stretch>
            <a:fillRect/>
          </a:stretch>
        </p:blipFill>
        <p:spPr>
          <a:xfrm>
            <a:off x="0" y="3788058"/>
            <a:ext cx="9144000" cy="1226127"/>
          </a:xfrm>
          <a:prstGeom prst="rect">
            <a:avLst/>
          </a:prstGeom>
        </p:spPr>
      </p:pic>
      <p:sp>
        <p:nvSpPr>
          <p:cNvPr id="10" name="TextBox 9">
            <a:extLst>
              <a:ext uri="{FF2B5EF4-FFF2-40B4-BE49-F238E27FC236}">
                <a16:creationId xmlns:a16="http://schemas.microsoft.com/office/drawing/2014/main" id="{4BD5636E-31E2-1E68-BAB2-829C4A7E7129}"/>
              </a:ext>
            </a:extLst>
          </p:cNvPr>
          <p:cNvSpPr txBox="1"/>
          <p:nvPr/>
        </p:nvSpPr>
        <p:spPr>
          <a:xfrm>
            <a:off x="3798781" y="3419609"/>
            <a:ext cx="922047" cy="307777"/>
          </a:xfrm>
          <a:prstGeom prst="rect">
            <a:avLst/>
          </a:prstGeom>
          <a:noFill/>
        </p:spPr>
        <p:txBody>
          <a:bodyPr wrap="none" rtlCol="0">
            <a:spAutoFit/>
          </a:bodyPr>
          <a:lstStyle/>
          <a:p>
            <a:r>
              <a:rPr lang="fr-CA" dirty="0"/>
              <a:t>Rimouski</a:t>
            </a:r>
            <a:endParaRPr lang="en-CA" dirty="0"/>
          </a:p>
        </p:txBody>
      </p:sp>
      <p:sp>
        <p:nvSpPr>
          <p:cNvPr id="11" name="TextBox 10">
            <a:extLst>
              <a:ext uri="{FF2B5EF4-FFF2-40B4-BE49-F238E27FC236}">
                <a16:creationId xmlns:a16="http://schemas.microsoft.com/office/drawing/2014/main" id="{FCBC4C0F-34CA-68C1-9D50-D39C6DC654C1}"/>
              </a:ext>
            </a:extLst>
          </p:cNvPr>
          <p:cNvSpPr txBox="1"/>
          <p:nvPr/>
        </p:nvSpPr>
        <p:spPr>
          <a:xfrm>
            <a:off x="3810001" y="4712998"/>
            <a:ext cx="910827" cy="307777"/>
          </a:xfrm>
          <a:prstGeom prst="rect">
            <a:avLst/>
          </a:prstGeom>
          <a:noFill/>
        </p:spPr>
        <p:txBody>
          <a:bodyPr wrap="none" rtlCol="0">
            <a:spAutoFit/>
          </a:bodyPr>
          <a:lstStyle/>
          <a:p>
            <a:r>
              <a:rPr lang="fr-CA" dirty="0"/>
              <a:t>Mont-Joli</a:t>
            </a:r>
            <a:endParaRPr lang="en-CA"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28"/>
          <p:cNvSpPr txBox="1">
            <a:spLocks noGrp="1"/>
          </p:cNvSpPr>
          <p:nvPr>
            <p:ph type="title"/>
          </p:nvPr>
        </p:nvSpPr>
        <p:spPr>
          <a:xfrm>
            <a:off x="311700" y="495024"/>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dirty="0"/>
              <a:t>Tout traitement doit être accessible</a:t>
            </a:r>
            <a:endParaRPr dirty="0"/>
          </a:p>
        </p:txBody>
      </p:sp>
      <p:sp>
        <p:nvSpPr>
          <p:cNvPr id="477" name="Google Shape;477;p28"/>
          <p:cNvSpPr txBox="1">
            <a:spLocks noGrp="1"/>
          </p:cNvSpPr>
          <p:nvPr>
            <p:ph type="body" idx="1"/>
          </p:nvPr>
        </p:nvSpPr>
        <p:spPr>
          <a:xfrm>
            <a:off x="309717" y="1079345"/>
            <a:ext cx="5771534" cy="2264857"/>
          </a:xfrm>
          <a:prstGeom prst="rect">
            <a:avLst/>
          </a:prstGeom>
          <a:noFill/>
          <a:ln>
            <a:noFill/>
          </a:ln>
        </p:spPr>
        <p:txBody>
          <a:bodyPr spcFirstLastPara="1" wrap="square" lIns="91425" tIns="91425" rIns="91425" bIns="91425" anchor="t" anchorCtr="0">
            <a:normAutofit/>
          </a:bodyPr>
          <a:lstStyle/>
          <a:p>
            <a:pPr marL="342900" lvl="0" indent="-342900" algn="l" rtl="0">
              <a:lnSpc>
                <a:spcPct val="115000"/>
              </a:lnSpc>
              <a:spcBef>
                <a:spcPts val="1200"/>
              </a:spcBef>
              <a:spcAft>
                <a:spcPts val="0"/>
              </a:spcAft>
              <a:buSzPts val="1800"/>
              <a:buFont typeface="Arial"/>
              <a:buChar char="•"/>
            </a:pPr>
            <a:r>
              <a:rPr lang="fr-CA" sz="2000" dirty="0"/>
              <a:t>Le déficit nature peut perdurer...</a:t>
            </a:r>
            <a:endParaRPr dirty="0"/>
          </a:p>
        </p:txBody>
      </p:sp>
      <p:pic>
        <p:nvPicPr>
          <p:cNvPr id="478" name="Google Shape;478;p28" descr="Chantier participatif pour une cour d'école plus belle - Faux-la-Montagne"/>
          <p:cNvPicPr preferRelativeResize="0"/>
          <p:nvPr/>
        </p:nvPicPr>
        <p:blipFill rotWithShape="1">
          <a:blip r:embed="rId3">
            <a:alphaModFix/>
          </a:blip>
          <a:srcRect/>
          <a:stretch/>
        </p:blipFill>
        <p:spPr>
          <a:xfrm>
            <a:off x="3549296" y="2141131"/>
            <a:ext cx="2405941" cy="1997764"/>
          </a:xfrm>
          <a:prstGeom prst="rect">
            <a:avLst/>
          </a:prstGeom>
          <a:noFill/>
          <a:ln>
            <a:noFill/>
          </a:ln>
        </p:spPr>
      </p:pic>
      <p:sp>
        <p:nvSpPr>
          <p:cNvPr id="479" name="Google Shape;479;p28"/>
          <p:cNvSpPr txBox="1"/>
          <p:nvPr/>
        </p:nvSpPr>
        <p:spPr>
          <a:xfrm>
            <a:off x="2657951" y="4279993"/>
            <a:ext cx="3423300" cy="3387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
              <a:buFont typeface="Arial"/>
              <a:buNone/>
            </a:pPr>
            <a:r>
              <a:rPr lang="fr-CA" sz="800" b="0" i="0" u="none" strike="noStrike" cap="none" dirty="0">
                <a:solidFill>
                  <a:srgbClr val="000000"/>
                </a:solidFill>
                <a:latin typeface="Arial"/>
                <a:ea typeface="Arial"/>
                <a:cs typeface="Arial"/>
                <a:sym typeface="Arial"/>
              </a:rPr>
              <a:t>École primaire Val-des-Ruisseaux Construction: 2016</a:t>
            </a:r>
            <a:endParaRPr sz="8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800"/>
              <a:buFont typeface="Arial"/>
              <a:buNone/>
            </a:pPr>
            <a:r>
              <a:rPr lang="fr-CA" sz="800" b="0" i="0" u="none" strike="noStrike" cap="none" dirty="0">
                <a:solidFill>
                  <a:srgbClr val="000000"/>
                </a:solidFill>
                <a:latin typeface="Arial"/>
                <a:ea typeface="Arial"/>
                <a:cs typeface="Arial"/>
                <a:sym typeface="Arial"/>
              </a:rPr>
              <a:t>Commission scolaire de Laval</a:t>
            </a:r>
            <a:endParaRPr sz="800" b="0" i="0" u="none" strike="noStrike" cap="none" dirty="0">
              <a:solidFill>
                <a:srgbClr val="000000"/>
              </a:solidFill>
              <a:latin typeface="Arial"/>
              <a:ea typeface="Arial"/>
              <a:cs typeface="Arial"/>
              <a:sym typeface="Arial"/>
            </a:endParaRPr>
          </a:p>
        </p:txBody>
      </p:sp>
      <p:pic>
        <p:nvPicPr>
          <p:cNvPr id="480" name="Google Shape;480;p28"/>
          <p:cNvPicPr preferRelativeResize="0"/>
          <p:nvPr/>
        </p:nvPicPr>
        <p:blipFill rotWithShape="1">
          <a:blip r:embed="rId4">
            <a:alphaModFix/>
          </a:blip>
          <a:srcRect/>
          <a:stretch/>
        </p:blipFill>
        <p:spPr>
          <a:xfrm>
            <a:off x="6170309" y="284650"/>
            <a:ext cx="2722406" cy="3854245"/>
          </a:xfrm>
          <a:prstGeom prst="rect">
            <a:avLst/>
          </a:prstGeom>
          <a:noFill/>
          <a:ln w="12700" cap="flat" cmpd="sng">
            <a:solidFill>
              <a:schemeClr val="dk2"/>
            </a:solidFill>
            <a:prstDash val="solid"/>
            <a:round/>
            <a:headEnd type="none" w="sm" len="sm"/>
            <a:tailEnd type="none" w="sm" len="sm"/>
          </a:ln>
        </p:spPr>
      </p:pic>
      <p:sp>
        <p:nvSpPr>
          <p:cNvPr id="481" name="Google Shape;481;p28"/>
          <p:cNvSpPr txBox="1"/>
          <p:nvPr/>
        </p:nvSpPr>
        <p:spPr>
          <a:xfrm>
            <a:off x="6904500" y="4209537"/>
            <a:ext cx="2011562"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fr-CA" sz="800" b="0" i="0" u="none" strike="noStrike" cap="none" dirty="0">
                <a:solidFill>
                  <a:srgbClr val="000000"/>
                </a:solidFill>
                <a:latin typeface="Arial"/>
                <a:ea typeface="Arial"/>
                <a:cs typeface="Arial"/>
                <a:sym typeface="Arial"/>
              </a:rPr>
              <a:t>École Vaudreuil-Dorion</a:t>
            </a:r>
            <a:endParaRPr sz="8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None/>
            </a:pPr>
            <a:r>
              <a:rPr lang="fr-CA" sz="800" b="0" i="0" u="none" strike="noStrike" cap="none" dirty="0">
                <a:solidFill>
                  <a:srgbClr val="000000"/>
                </a:solidFill>
                <a:latin typeface="Arial"/>
                <a:ea typeface="Arial"/>
                <a:cs typeface="Arial"/>
                <a:sym typeface="Arial"/>
              </a:rPr>
              <a:t>Construction 2021</a:t>
            </a:r>
            <a:endParaRPr dirty="0"/>
          </a:p>
        </p:txBody>
      </p:sp>
      <p:sp>
        <p:nvSpPr>
          <p:cNvPr id="482" name="Google Shape;482;p28"/>
          <p:cNvSpPr txBox="1"/>
          <p:nvPr/>
        </p:nvSpPr>
        <p:spPr>
          <a:xfrm>
            <a:off x="3459702" y="4548091"/>
            <a:ext cx="3289200" cy="2769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fr-CA" sz="600" dirty="0"/>
              <a:t>Photo: https://www.groupegeyser.com/portfolio-item/ecole-primaire-val-des-ruisseaux/</a:t>
            </a:r>
            <a:endParaRPr sz="600" dirty="0"/>
          </a:p>
        </p:txBody>
      </p:sp>
      <p:pic>
        <p:nvPicPr>
          <p:cNvPr id="4" name="Picture 3">
            <a:extLst>
              <a:ext uri="{FF2B5EF4-FFF2-40B4-BE49-F238E27FC236}">
                <a16:creationId xmlns:a16="http://schemas.microsoft.com/office/drawing/2014/main" id="{1BBAD9E8-832C-2C15-1A42-2E8E943BAC19}"/>
              </a:ext>
            </a:extLst>
          </p:cNvPr>
          <p:cNvPicPr>
            <a:picLocks noChangeAspect="1"/>
          </p:cNvPicPr>
          <p:nvPr/>
        </p:nvPicPr>
        <p:blipFill>
          <a:blip r:embed="rId5"/>
          <a:stretch>
            <a:fillRect/>
          </a:stretch>
        </p:blipFill>
        <p:spPr>
          <a:xfrm>
            <a:off x="111715" y="2141131"/>
            <a:ext cx="3269778" cy="1997764"/>
          </a:xfrm>
          <a:prstGeom prst="rect">
            <a:avLst/>
          </a:prstGeom>
        </p:spPr>
      </p:pic>
      <p:sp>
        <p:nvSpPr>
          <p:cNvPr id="6" name="TextBox 5">
            <a:extLst>
              <a:ext uri="{FF2B5EF4-FFF2-40B4-BE49-F238E27FC236}">
                <a16:creationId xmlns:a16="http://schemas.microsoft.com/office/drawing/2014/main" id="{E19B539D-4174-7BDA-2889-519DA5E9C172}"/>
              </a:ext>
            </a:extLst>
          </p:cNvPr>
          <p:cNvSpPr txBox="1"/>
          <p:nvPr/>
        </p:nvSpPr>
        <p:spPr>
          <a:xfrm>
            <a:off x="111715" y="4279993"/>
            <a:ext cx="2763898" cy="430887"/>
          </a:xfrm>
          <a:prstGeom prst="rect">
            <a:avLst/>
          </a:prstGeom>
          <a:noFill/>
        </p:spPr>
        <p:txBody>
          <a:bodyPr wrap="none" rtlCol="0">
            <a:spAutoFit/>
          </a:bodyPr>
          <a:lstStyle/>
          <a:p>
            <a:r>
              <a:rPr lang="fr-CA" sz="800" dirty="0"/>
              <a:t>École primaire du Boisé-des-Prés, Rimouski</a:t>
            </a:r>
          </a:p>
          <a:p>
            <a:r>
              <a:rPr lang="fr-CA" sz="800" dirty="0"/>
              <a:t>Construction 2024</a:t>
            </a:r>
          </a:p>
          <a:p>
            <a:r>
              <a:rPr lang="en-CA" sz="600" dirty="0"/>
              <a:t>Photo: https://journallesoir.ca/2024/06/07/un-lab-ecole-tres-impressionnant/</a:t>
            </a:r>
          </a:p>
        </p:txBody>
      </p:sp>
    </p:spTree>
    <p:extLst>
      <p:ext uri="{BB962C8B-B14F-4D97-AF65-F5344CB8AC3E}">
        <p14:creationId xmlns:p14="http://schemas.microsoft.com/office/powerpoint/2010/main" val="5252779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8"/>
          <p:cNvSpPr/>
          <p:nvPr/>
        </p:nvSpPr>
        <p:spPr>
          <a:xfrm>
            <a:off x="0" y="0"/>
            <a:ext cx="9144000" cy="5143500"/>
          </a:xfrm>
          <a:prstGeom prst="rect">
            <a:avLst/>
          </a:prstGeom>
          <a:solidFill>
            <a:schemeClr val="lt1"/>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59" name="Google Shape;259;p48"/>
          <p:cNvSpPr txBox="1">
            <a:spLocks noGrp="1"/>
          </p:cNvSpPr>
          <p:nvPr>
            <p:ph type="title"/>
          </p:nvPr>
        </p:nvSpPr>
        <p:spPr>
          <a:xfrm>
            <a:off x="628650" y="273844"/>
            <a:ext cx="4670384" cy="994172"/>
          </a:xfrm>
          <a:prstGeom prst="rect">
            <a:avLst/>
          </a:prstGeom>
          <a:noFill/>
          <a:ln>
            <a:noFill/>
          </a:ln>
        </p:spPr>
        <p:txBody>
          <a:bodyPr spcFirstLastPara="1" wrap="square" lIns="68569" tIns="34275" rIns="68569" bIns="34275" anchor="ctr" anchorCtr="0">
            <a:noAutofit/>
          </a:bodyPr>
          <a:lstStyle/>
          <a:p>
            <a:pPr>
              <a:lnSpc>
                <a:spcPct val="90000"/>
              </a:lnSpc>
              <a:buClr>
                <a:srgbClr val="31859B"/>
              </a:buClr>
              <a:buSzPts val="3444"/>
            </a:pPr>
            <a:r>
              <a:rPr lang="fr-CA" sz="2700" dirty="0">
                <a:solidFill>
                  <a:schemeClr val="bg2"/>
                </a:solidFill>
                <a:latin typeface="Old Standard TT" panose="020B0604020202020204" charset="0"/>
                <a:ea typeface="Calibri"/>
                <a:cs typeface="Calibri"/>
                <a:sym typeface="Calibri"/>
              </a:rPr>
              <a:t>Bénéfique pour les élèves</a:t>
            </a:r>
            <a:endParaRPr sz="2700" dirty="0">
              <a:solidFill>
                <a:schemeClr val="bg2"/>
              </a:solidFill>
              <a:latin typeface="Old Standard TT" panose="020B0604020202020204" charset="0"/>
            </a:endParaRPr>
          </a:p>
        </p:txBody>
      </p:sp>
      <p:sp>
        <p:nvSpPr>
          <p:cNvPr id="260" name="Google Shape;260;p48"/>
          <p:cNvSpPr txBox="1">
            <a:spLocks noGrp="1"/>
          </p:cNvSpPr>
          <p:nvPr>
            <p:ph type="body" idx="1"/>
          </p:nvPr>
        </p:nvSpPr>
        <p:spPr>
          <a:xfrm>
            <a:off x="628651" y="1369219"/>
            <a:ext cx="4337320" cy="3263504"/>
          </a:xfrm>
          <a:prstGeom prst="rect">
            <a:avLst/>
          </a:prstGeom>
          <a:noFill/>
          <a:ln>
            <a:noFill/>
          </a:ln>
        </p:spPr>
        <p:txBody>
          <a:bodyPr spcFirstLastPara="1" wrap="square" lIns="68569" tIns="34275" rIns="68569" bIns="34275" anchor="t" anchorCtr="0">
            <a:normAutofit fontScale="92500" lnSpcReduction="20000"/>
          </a:bodyPr>
          <a:lstStyle/>
          <a:p>
            <a:pPr marL="214289" indent="-171450">
              <a:lnSpc>
                <a:spcPct val="90000"/>
              </a:lnSpc>
              <a:buFont typeface="Arial"/>
              <a:buChar char="•"/>
            </a:pPr>
            <a:r>
              <a:rPr lang="fr-CA" sz="1950" dirty="0"/>
              <a:t>↑ activité physique → ↓ indice de masse corporelle </a:t>
            </a:r>
            <a:endParaRPr dirty="0"/>
          </a:p>
          <a:p>
            <a:pPr marL="214289" indent="-171450">
              <a:lnSpc>
                <a:spcPct val="90000"/>
              </a:lnSpc>
              <a:spcBef>
                <a:spcPts val="675"/>
              </a:spcBef>
              <a:buFont typeface="Arial"/>
              <a:buChar char="•"/>
            </a:pPr>
            <a:r>
              <a:rPr lang="fr-CA" sz="1950" dirty="0"/>
              <a:t>Améliore la santé mentale en favorisant le calme, l’attention et la concentration en milieu scolaire</a:t>
            </a:r>
            <a:endParaRPr dirty="0"/>
          </a:p>
          <a:p>
            <a:pPr marL="214289" indent="-171450">
              <a:lnSpc>
                <a:spcPct val="90000"/>
              </a:lnSpc>
              <a:spcBef>
                <a:spcPts val="675"/>
              </a:spcBef>
              <a:buFont typeface="Arial"/>
              <a:buChar char="•"/>
            </a:pPr>
            <a:r>
              <a:rPr lang="fr-CA" sz="1950" dirty="0"/>
              <a:t>↓ stress</a:t>
            </a:r>
            <a:endParaRPr dirty="0"/>
          </a:p>
          <a:p>
            <a:pPr marL="214289" indent="-171450">
              <a:lnSpc>
                <a:spcPct val="90000"/>
              </a:lnSpc>
              <a:spcBef>
                <a:spcPts val="675"/>
              </a:spcBef>
              <a:buFont typeface="Arial"/>
              <a:buChar char="•"/>
            </a:pPr>
            <a:r>
              <a:rPr lang="fr-CA" sz="1950" dirty="0"/>
              <a:t>↓ symptômes dépressifs chez les adolescents</a:t>
            </a:r>
            <a:endParaRPr dirty="0"/>
          </a:p>
          <a:p>
            <a:pPr marL="214289" indent="-171450">
              <a:lnSpc>
                <a:spcPct val="90000"/>
              </a:lnSpc>
              <a:spcBef>
                <a:spcPts val="675"/>
              </a:spcBef>
              <a:buFont typeface="Arial"/>
              <a:buChar char="•"/>
            </a:pPr>
            <a:r>
              <a:rPr lang="fr-CA" sz="1950" dirty="0"/>
              <a:t>↓ TDAH</a:t>
            </a:r>
            <a:endParaRPr dirty="0"/>
          </a:p>
          <a:p>
            <a:pPr marL="214289" indent="-171450">
              <a:lnSpc>
                <a:spcPct val="90000"/>
              </a:lnSpc>
              <a:spcBef>
                <a:spcPts val="675"/>
              </a:spcBef>
              <a:buFont typeface="Arial"/>
              <a:buChar char="•"/>
            </a:pPr>
            <a:r>
              <a:rPr lang="fr-CA" sz="1950" dirty="0"/>
              <a:t>↓ problèmes de comportement</a:t>
            </a:r>
          </a:p>
          <a:p>
            <a:pPr marL="214289" indent="-171450">
              <a:lnSpc>
                <a:spcPct val="90000"/>
              </a:lnSpc>
              <a:spcBef>
                <a:spcPts val="675"/>
              </a:spcBef>
              <a:buFont typeface="Arial"/>
              <a:buChar char="•"/>
            </a:pPr>
            <a:r>
              <a:rPr lang="fr-FR" dirty="0"/>
              <a:t>↑ vues sur arbres et arbustes à partir des fenêtres des salles de classe et cafétéria → ↑ taux de diplomation</a:t>
            </a:r>
          </a:p>
          <a:p>
            <a:pPr marL="42839" indent="0">
              <a:lnSpc>
                <a:spcPct val="90000"/>
              </a:lnSpc>
              <a:spcBef>
                <a:spcPts val="675"/>
              </a:spcBef>
              <a:buNone/>
            </a:pPr>
            <a:endParaRPr lang="en-CA" dirty="0"/>
          </a:p>
          <a:p>
            <a:pPr marL="214289" indent="-85725">
              <a:lnSpc>
                <a:spcPct val="90000"/>
              </a:lnSpc>
              <a:spcBef>
                <a:spcPts val="675"/>
              </a:spcBef>
              <a:buNone/>
            </a:pPr>
            <a:endParaRPr sz="1950" dirty="0"/>
          </a:p>
          <a:p>
            <a:pPr marL="214289" indent="-85725">
              <a:lnSpc>
                <a:spcPct val="90000"/>
              </a:lnSpc>
              <a:spcBef>
                <a:spcPts val="675"/>
              </a:spcBef>
              <a:buNone/>
            </a:pPr>
            <a:endParaRPr sz="1950" dirty="0"/>
          </a:p>
          <a:p>
            <a:pPr marL="214289" indent="-85725">
              <a:lnSpc>
                <a:spcPct val="90000"/>
              </a:lnSpc>
              <a:spcBef>
                <a:spcPts val="675"/>
              </a:spcBef>
              <a:buNone/>
            </a:pPr>
            <a:endParaRPr sz="1950" dirty="0"/>
          </a:p>
        </p:txBody>
      </p:sp>
      <p:pic>
        <p:nvPicPr>
          <p:cNvPr id="261" name="Google Shape;261;p48" descr="Végétalisation de sa cour de récréation : L’école Saint-Fidèle prend un ..."/>
          <p:cNvPicPr preferRelativeResize="0"/>
          <p:nvPr/>
        </p:nvPicPr>
        <p:blipFill rotWithShape="1">
          <a:blip r:embed="rId3">
            <a:alphaModFix/>
          </a:blip>
          <a:srcRect l="25097" r="8057" b="2"/>
          <a:stretch/>
        </p:blipFill>
        <p:spPr>
          <a:xfrm>
            <a:off x="4965970" y="971562"/>
            <a:ext cx="4178030" cy="4171938"/>
          </a:xfrm>
          <a:custGeom>
            <a:avLst/>
            <a:gdLst/>
            <a:ahLst/>
            <a:cxnLst/>
            <a:rect l="l" t="t" r="r" b="b"/>
            <a:pathLst>
              <a:path w="5570706" h="5562584" extrusionOk="0">
                <a:moveTo>
                  <a:pt x="3374687" y="0"/>
                </a:moveTo>
                <a:cubicBezTo>
                  <a:pt x="4190094" y="0"/>
                  <a:pt x="4937956" y="289196"/>
                  <a:pt x="5521301" y="770615"/>
                </a:cubicBezTo>
                <a:lnTo>
                  <a:pt x="5570706" y="815517"/>
                </a:lnTo>
                <a:lnTo>
                  <a:pt x="5570706" y="5562584"/>
                </a:lnTo>
                <a:lnTo>
                  <a:pt x="808135" y="5562584"/>
                </a:lnTo>
                <a:lnTo>
                  <a:pt x="770615" y="5521302"/>
                </a:lnTo>
                <a:cubicBezTo>
                  <a:pt x="289196" y="4937957"/>
                  <a:pt x="0" y="4190095"/>
                  <a:pt x="0" y="3374687"/>
                </a:cubicBezTo>
                <a:cubicBezTo>
                  <a:pt x="0" y="1510899"/>
                  <a:pt x="1510899" y="0"/>
                  <a:pt x="3374687" y="0"/>
                </a:cubicBezTo>
                <a:close/>
              </a:path>
            </a:pathLst>
          </a:custGeom>
          <a:noFill/>
          <a:ln>
            <a:noFill/>
          </a:ln>
        </p:spPr>
      </p:pic>
      <p:sp>
        <p:nvSpPr>
          <p:cNvPr id="262" name="Google Shape;262;p48"/>
          <p:cNvSpPr/>
          <p:nvPr/>
        </p:nvSpPr>
        <p:spPr>
          <a:xfrm>
            <a:off x="4982588" y="1242110"/>
            <a:ext cx="409575" cy="409575"/>
          </a:xfrm>
          <a:prstGeom prst="ellipse">
            <a:avLst/>
          </a:prstGeom>
          <a:solidFill>
            <a:schemeClr val="accent1"/>
          </a:solidFill>
          <a:ln>
            <a:noFill/>
          </a:ln>
        </p:spPr>
        <p:txBody>
          <a:bodyPr spcFirstLastPara="1" wrap="square" lIns="68569" tIns="34275" rIns="68569" bIns="34275" anchor="ctr" anchorCtr="0">
            <a:noAutofit/>
          </a:bodyPr>
          <a:lstStyle/>
          <a:p>
            <a:pPr algn="ctr">
              <a:buClr>
                <a:schemeClr val="lt1"/>
              </a:buClr>
              <a:buSzPts val="1800"/>
            </a:pPr>
            <a:endParaRPr sz="1350">
              <a:solidFill>
                <a:srgbClr val="FFFFFF"/>
              </a:solidFill>
              <a:latin typeface="Calibri"/>
              <a:ea typeface="Calibri"/>
              <a:cs typeface="Calibri"/>
              <a:sym typeface="Calibri"/>
            </a:endParaRPr>
          </a:p>
        </p:txBody>
      </p:sp>
      <p:sp>
        <p:nvSpPr>
          <p:cNvPr id="263" name="Google Shape;263;p48"/>
          <p:cNvSpPr/>
          <p:nvPr/>
        </p:nvSpPr>
        <p:spPr>
          <a:xfrm>
            <a:off x="6101055" y="440638"/>
            <a:ext cx="2240924" cy="2240924"/>
          </a:xfrm>
          <a:prstGeom prst="arc">
            <a:avLst>
              <a:gd name="adj1" fmla="val 15817365"/>
              <a:gd name="adj2" fmla="val 1781380"/>
            </a:avLst>
          </a:prstGeom>
          <a:noFill/>
          <a:ln w="127000" cap="rnd" cmpd="sng">
            <a:solidFill>
              <a:schemeClr val="accent4"/>
            </a:solidFill>
            <a:prstDash val="dash"/>
            <a:miter lim="800000"/>
            <a:headEnd type="none" w="sm" len="sm"/>
            <a:tailEnd type="none" w="sm" len="sm"/>
          </a:ln>
        </p:spPr>
        <p:txBody>
          <a:bodyPr spcFirstLastPara="1" wrap="square" lIns="68569" tIns="34275" rIns="68569" bIns="34275" anchor="ctr" anchorCtr="0">
            <a:noAutofit/>
          </a:bodyPr>
          <a:lstStyle/>
          <a:p>
            <a:pPr algn="ctr">
              <a:buClr>
                <a:schemeClr val="dk1"/>
              </a:buClr>
              <a:buSzPts val="1800"/>
            </a:pPr>
            <a:endParaRPr sz="1350">
              <a:latin typeface="Calibri"/>
              <a:ea typeface="Calibri"/>
              <a:cs typeface="Calibri"/>
              <a:sym typeface="Calibri"/>
            </a:endParaRPr>
          </a:p>
        </p:txBody>
      </p:sp>
      <p:sp>
        <p:nvSpPr>
          <p:cNvPr id="264" name="Google Shape;264;p48"/>
          <p:cNvSpPr txBox="1"/>
          <p:nvPr/>
        </p:nvSpPr>
        <p:spPr>
          <a:xfrm>
            <a:off x="6889165" y="4879314"/>
            <a:ext cx="1021167" cy="225673"/>
          </a:xfrm>
          <a:prstGeom prst="rect">
            <a:avLst/>
          </a:prstGeom>
          <a:noFill/>
          <a:ln>
            <a:noFill/>
          </a:ln>
        </p:spPr>
        <p:txBody>
          <a:bodyPr spcFirstLastPara="1" wrap="square" lIns="68569" tIns="34275" rIns="68569" bIns="34275" anchor="t" anchorCtr="0">
            <a:spAutoFit/>
          </a:bodyPr>
          <a:lstStyle/>
          <a:p>
            <a:pPr algn="r">
              <a:spcAft>
                <a:spcPts val="450"/>
              </a:spcAft>
            </a:pPr>
            <a:r>
              <a:rPr lang="fr-CA" sz="600">
                <a:solidFill>
                  <a:schemeClr val="dk1"/>
                </a:solidFill>
                <a:latin typeface="Calibri"/>
                <a:ea typeface="Calibri"/>
                <a:cs typeface="Calibri"/>
                <a:sym typeface="Calibri"/>
              </a:rPr>
              <a:t>Photo: gaiapresse.ca</a:t>
            </a:r>
            <a:endParaRPr sz="600">
              <a:solidFill>
                <a:schemeClr val="dk1"/>
              </a:solidFill>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pic>
        <p:nvPicPr>
          <p:cNvPr id="278" name="Google Shape;278;p50"/>
          <p:cNvPicPr preferRelativeResize="0"/>
          <p:nvPr/>
        </p:nvPicPr>
        <p:blipFill rotWithShape="1">
          <a:blip r:embed="rId3">
            <a:alphaModFix/>
          </a:blip>
          <a:srcRect t="7137"/>
          <a:stretch/>
        </p:blipFill>
        <p:spPr>
          <a:xfrm>
            <a:off x="0" y="961"/>
            <a:ext cx="9144000" cy="5142539"/>
          </a:xfrm>
          <a:prstGeom prst="rect">
            <a:avLst/>
          </a:prstGeom>
          <a:noFill/>
          <a:ln>
            <a:noFill/>
          </a:ln>
        </p:spPr>
      </p:pic>
      <p:sp>
        <p:nvSpPr>
          <p:cNvPr id="279" name="Google Shape;279;p50"/>
          <p:cNvSpPr txBox="1"/>
          <p:nvPr/>
        </p:nvSpPr>
        <p:spPr>
          <a:xfrm>
            <a:off x="61275" y="2022049"/>
            <a:ext cx="1604914" cy="276969"/>
          </a:xfrm>
          <a:prstGeom prst="rect">
            <a:avLst/>
          </a:prstGeom>
          <a:solidFill>
            <a:schemeClr val="lt1"/>
          </a:solidFill>
          <a:ln>
            <a:noFill/>
          </a:ln>
        </p:spPr>
        <p:txBody>
          <a:bodyPr spcFirstLastPara="1" wrap="square" lIns="68569" tIns="34275" rIns="68569" bIns="34275" anchor="t" anchorCtr="0">
            <a:spAutoFit/>
          </a:bodyPr>
          <a:lstStyle/>
          <a:p>
            <a:r>
              <a:rPr lang="fr-CA" sz="1350">
                <a:solidFill>
                  <a:schemeClr val="dk1"/>
                </a:solidFill>
                <a:latin typeface="Calibri"/>
                <a:ea typeface="Calibri"/>
                <a:cs typeface="Calibri"/>
                <a:sym typeface="Calibri"/>
              </a:rPr>
              <a:t>1. Tout minéralisé</a:t>
            </a:r>
            <a:endParaRPr sz="1350">
              <a:solidFill>
                <a:schemeClr val="dk1"/>
              </a:solidFill>
              <a:latin typeface="Calibri"/>
              <a:ea typeface="Calibri"/>
              <a:cs typeface="Calibri"/>
              <a:sym typeface="Calibri"/>
            </a:endParaRPr>
          </a:p>
        </p:txBody>
      </p:sp>
      <p:sp>
        <p:nvSpPr>
          <p:cNvPr id="280" name="Google Shape;280;p50"/>
          <p:cNvSpPr txBox="1"/>
          <p:nvPr/>
        </p:nvSpPr>
        <p:spPr>
          <a:xfrm>
            <a:off x="4678053" y="2022049"/>
            <a:ext cx="2234151" cy="276969"/>
          </a:xfrm>
          <a:prstGeom prst="rect">
            <a:avLst/>
          </a:prstGeom>
          <a:solidFill>
            <a:schemeClr val="lt1"/>
          </a:solidFill>
          <a:ln>
            <a:noFill/>
          </a:ln>
        </p:spPr>
        <p:txBody>
          <a:bodyPr spcFirstLastPara="1" wrap="square" lIns="68569" tIns="34275" rIns="68569" bIns="34275" anchor="t" anchorCtr="0">
            <a:spAutoFit/>
          </a:bodyPr>
          <a:lstStyle/>
          <a:p>
            <a:r>
              <a:rPr lang="fr-CA" sz="1350">
                <a:solidFill>
                  <a:schemeClr val="dk1"/>
                </a:solidFill>
                <a:latin typeface="Calibri"/>
                <a:ea typeface="Calibri"/>
                <a:cs typeface="Calibri"/>
                <a:sym typeface="Calibri"/>
              </a:rPr>
              <a:t>2. Majoritairement minéralisé</a:t>
            </a:r>
            <a:endParaRPr sz="1350">
              <a:solidFill>
                <a:schemeClr val="dk1"/>
              </a:solidFill>
              <a:latin typeface="Calibri"/>
              <a:ea typeface="Calibri"/>
              <a:cs typeface="Calibri"/>
              <a:sym typeface="Calibri"/>
            </a:endParaRPr>
          </a:p>
        </p:txBody>
      </p:sp>
      <p:sp>
        <p:nvSpPr>
          <p:cNvPr id="281" name="Google Shape;281;p50"/>
          <p:cNvSpPr txBox="1"/>
          <p:nvPr/>
        </p:nvSpPr>
        <p:spPr>
          <a:xfrm>
            <a:off x="169096" y="4861918"/>
            <a:ext cx="2234151" cy="276969"/>
          </a:xfrm>
          <a:prstGeom prst="rect">
            <a:avLst/>
          </a:prstGeom>
          <a:solidFill>
            <a:schemeClr val="lt1"/>
          </a:solidFill>
          <a:ln>
            <a:noFill/>
          </a:ln>
        </p:spPr>
        <p:txBody>
          <a:bodyPr spcFirstLastPara="1" wrap="square" lIns="68569" tIns="34275" rIns="68569" bIns="34275" anchor="t" anchorCtr="0">
            <a:spAutoFit/>
          </a:bodyPr>
          <a:lstStyle/>
          <a:p>
            <a:r>
              <a:rPr lang="fr-CA" sz="1350">
                <a:solidFill>
                  <a:schemeClr val="dk1"/>
                </a:solidFill>
                <a:latin typeface="Calibri"/>
                <a:ea typeface="Calibri"/>
                <a:cs typeface="Calibri"/>
                <a:sym typeface="Calibri"/>
              </a:rPr>
              <a:t>3. Majoritairement naturel</a:t>
            </a:r>
            <a:endParaRPr sz="1350">
              <a:solidFill>
                <a:schemeClr val="dk1"/>
              </a:solidFill>
              <a:latin typeface="Calibri"/>
              <a:ea typeface="Calibri"/>
              <a:cs typeface="Calibri"/>
              <a:sym typeface="Calibri"/>
            </a:endParaRPr>
          </a:p>
        </p:txBody>
      </p:sp>
      <p:sp>
        <p:nvSpPr>
          <p:cNvPr id="282" name="Google Shape;282;p50"/>
          <p:cNvSpPr txBox="1"/>
          <p:nvPr/>
        </p:nvSpPr>
        <p:spPr>
          <a:xfrm>
            <a:off x="4806494" y="4865539"/>
            <a:ext cx="2234151" cy="276969"/>
          </a:xfrm>
          <a:prstGeom prst="rect">
            <a:avLst/>
          </a:prstGeom>
          <a:solidFill>
            <a:schemeClr val="lt1"/>
          </a:solidFill>
          <a:ln>
            <a:noFill/>
          </a:ln>
        </p:spPr>
        <p:txBody>
          <a:bodyPr spcFirstLastPara="1" wrap="square" lIns="68569" tIns="34275" rIns="68569" bIns="34275" anchor="t" anchorCtr="0">
            <a:spAutoFit/>
          </a:bodyPr>
          <a:lstStyle/>
          <a:p>
            <a:r>
              <a:rPr lang="fr-CA" sz="1350">
                <a:solidFill>
                  <a:schemeClr val="dk1"/>
                </a:solidFill>
                <a:latin typeface="Calibri"/>
                <a:ea typeface="Calibri"/>
                <a:cs typeface="Calibri"/>
                <a:sym typeface="Calibri"/>
              </a:rPr>
              <a:t>4. Tout naturel</a:t>
            </a:r>
            <a:endParaRPr sz="135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
          <p:cNvSpPr txBox="1">
            <a:spLocks noGrp="1"/>
          </p:cNvSpPr>
          <p:nvPr>
            <p:ph type="title"/>
          </p:nvPr>
        </p:nvSpPr>
        <p:spPr>
          <a:xfrm>
            <a:off x="265500" y="1382350"/>
            <a:ext cx="4045200" cy="1333200"/>
          </a:xfrm>
          <a:prstGeom prst="rect">
            <a:avLst/>
          </a:prstGeom>
          <a:noFill/>
          <a:ln>
            <a:noFill/>
          </a:ln>
        </p:spPr>
        <p:txBody>
          <a:bodyPr spcFirstLastPara="1" wrap="square" lIns="91425" tIns="91425" rIns="91425" bIns="91425" anchor="b" anchorCtr="0">
            <a:normAutofit fontScale="90000"/>
          </a:bodyPr>
          <a:lstStyle/>
          <a:p>
            <a:pPr marL="0" lvl="0" indent="0" algn="ctr" rtl="0">
              <a:lnSpc>
                <a:spcPct val="100000"/>
              </a:lnSpc>
              <a:spcBef>
                <a:spcPts val="0"/>
              </a:spcBef>
              <a:spcAft>
                <a:spcPts val="0"/>
              </a:spcAft>
              <a:buSzPct val="111111"/>
              <a:buNone/>
            </a:pPr>
            <a:r>
              <a:rPr lang="fr-CA"/>
              <a:t>Constats &amp; Défis</a:t>
            </a:r>
            <a:endParaRPr/>
          </a:p>
        </p:txBody>
      </p:sp>
      <p:sp>
        <p:nvSpPr>
          <p:cNvPr id="212" name="Google Shape;212;p3"/>
          <p:cNvSpPr txBox="1">
            <a:spLocks noGrp="1"/>
          </p:cNvSpPr>
          <p:nvPr>
            <p:ph type="subTitle" idx="1"/>
          </p:nvPr>
        </p:nvSpPr>
        <p:spPr>
          <a:xfrm>
            <a:off x="265500" y="2769001"/>
            <a:ext cx="4045200" cy="13455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2100"/>
              <a:buNone/>
            </a:pPr>
            <a:r>
              <a:rPr lang="fr-CA" dirty="0"/>
              <a:t>Le rapprochement avec la nature comme solution ?</a:t>
            </a:r>
          </a:p>
        </p:txBody>
      </p:sp>
      <p:sp>
        <p:nvSpPr>
          <p:cNvPr id="213" name="Google Shape;213;p3"/>
          <p:cNvSpPr txBox="1">
            <a:spLocks noGrp="1"/>
          </p:cNvSpPr>
          <p:nvPr>
            <p:ph type="body" idx="2"/>
          </p:nvPr>
        </p:nvSpPr>
        <p:spPr>
          <a:xfrm>
            <a:off x="4939500" y="724200"/>
            <a:ext cx="3837000" cy="3695100"/>
          </a:xfrm>
          <a:prstGeom prst="rect">
            <a:avLst/>
          </a:prstGeom>
          <a:noFill/>
          <a:ln>
            <a:noFill/>
          </a:ln>
        </p:spPr>
        <p:txBody>
          <a:bodyPr spcFirstLastPara="1" wrap="square" lIns="91425" tIns="91425" rIns="91425" bIns="91425" anchor="ctr" anchorCtr="0">
            <a:normAutofit fontScale="77500" lnSpcReduction="20000"/>
          </a:bodyPr>
          <a:lstStyle/>
          <a:p>
            <a:pPr rtl="0" fontAlgn="base">
              <a:buFont typeface="Arial" panose="020B0604020202020204" pitchFamily="34" charset="0"/>
              <a:buChar char="•"/>
            </a:pPr>
            <a:r>
              <a:rPr lang="fr-CA" sz="1800" b="0" i="0" u="none" strike="noStrike" dirty="0">
                <a:solidFill>
                  <a:srgbClr val="FFFBF0"/>
                </a:solidFill>
                <a:effectLst/>
                <a:latin typeface="Old Standard TT" pitchFamily="2" charset="77"/>
              </a:rPr>
              <a:t>Triple crise écologique qui menace la santé : changements climatiques, pollution, déclin de la biodiversité</a:t>
            </a:r>
          </a:p>
          <a:p>
            <a:pPr marL="114300" indent="0" rtl="0" fontAlgn="base">
              <a:buNone/>
            </a:pPr>
            <a:endParaRPr lang="fr-CA" sz="1800" b="0" i="0" u="none" strike="noStrike" dirty="0">
              <a:solidFill>
                <a:srgbClr val="FFFBF0"/>
              </a:solidFill>
              <a:effectLst/>
              <a:latin typeface="Old Standard TT" pitchFamily="2" charset="77"/>
            </a:endParaRPr>
          </a:p>
          <a:p>
            <a:pPr rtl="0" fontAlgn="base">
              <a:spcAft>
                <a:spcPts val="1200"/>
              </a:spcAft>
              <a:buFont typeface="Arial" panose="020B0604020202020204" pitchFamily="34" charset="0"/>
              <a:buChar char="•"/>
            </a:pPr>
            <a:r>
              <a:rPr lang="fr-CA" sz="1800" b="0" i="0" u="none" strike="noStrike" dirty="0">
                <a:solidFill>
                  <a:srgbClr val="FFFBF0"/>
                </a:solidFill>
                <a:effectLst/>
                <a:latin typeface="Old Standard TT" pitchFamily="2" charset="77"/>
              </a:rPr>
              <a:t>Liens avec la nature comme source de santé spirituelle et culturelle pour plusieurs peuples depuis des millénaires</a:t>
            </a:r>
          </a:p>
          <a:p>
            <a:pPr rtl="0" fontAlgn="base">
              <a:spcAft>
                <a:spcPts val="1200"/>
              </a:spcAft>
              <a:buFont typeface="Arial" panose="020B0604020202020204" pitchFamily="34" charset="0"/>
              <a:buChar char="•"/>
            </a:pPr>
            <a:r>
              <a:rPr lang="fr-CA" sz="1800" b="0" i="0" u="none" strike="noStrike" dirty="0">
                <a:solidFill>
                  <a:srgbClr val="FFFBF0"/>
                </a:solidFill>
                <a:effectLst/>
                <a:latin typeface="Old Standard TT" pitchFamily="2" charset="77"/>
              </a:rPr>
              <a:t>Les bénéfices et la complexité de l’intégration de la nature dans nos milieux de vie</a:t>
            </a:r>
          </a:p>
          <a:p>
            <a:pPr rtl="0" fontAlgn="base">
              <a:spcAft>
                <a:spcPts val="1200"/>
              </a:spcAft>
              <a:buFont typeface="Arial" panose="020B0604020202020204" pitchFamily="34" charset="0"/>
              <a:buChar char="•"/>
            </a:pPr>
            <a:r>
              <a:rPr lang="fr-CA" dirty="0">
                <a:solidFill>
                  <a:srgbClr val="FFFBF0"/>
                </a:solidFill>
                <a:latin typeface="Old Standard TT" pitchFamily="2" charset="77"/>
              </a:rPr>
              <a:t>Importance des actions citoyennes, communautaires, municipales et ministérielles pour favoriser la santé et préserver l’environnement</a:t>
            </a:r>
            <a:endParaRPr lang="fr-CA" sz="1800" b="0" i="0" u="none" strike="noStrike" dirty="0">
              <a:solidFill>
                <a:srgbClr val="FFFBF0"/>
              </a:solidFill>
              <a:effectLst/>
              <a:latin typeface="Old Standard TT" pitchFamily="2" charset="77"/>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51"/>
          <p:cNvSpPr/>
          <p:nvPr/>
        </p:nvSpPr>
        <p:spPr>
          <a:xfrm rot="5400000">
            <a:off x="2313959" y="887513"/>
            <a:ext cx="82296" cy="297038"/>
          </a:xfrm>
          <a:prstGeom prst="rect">
            <a:avLst/>
          </a:prstGeom>
          <a:solidFill>
            <a:schemeClr val="accent2"/>
          </a:solidFill>
          <a:ln>
            <a:noFill/>
          </a:ln>
        </p:spPr>
        <p:txBody>
          <a:bodyPr spcFirstLastPara="1" wrap="square" lIns="51413" tIns="25706" rIns="51413" bIns="25706" anchor="ctr" anchorCtr="0">
            <a:noAutofit/>
          </a:bodyPr>
          <a:lstStyle/>
          <a:p>
            <a:pPr algn="ctr"/>
            <a:endParaRPr sz="1013">
              <a:solidFill>
                <a:srgbClr val="FFFFFF"/>
              </a:solidFill>
              <a:latin typeface="Calibri"/>
              <a:ea typeface="Calibri"/>
              <a:cs typeface="Calibri"/>
              <a:sym typeface="Calibri"/>
            </a:endParaRPr>
          </a:p>
        </p:txBody>
      </p:sp>
      <p:sp>
        <p:nvSpPr>
          <p:cNvPr id="289" name="Google Shape;289;p51"/>
          <p:cNvSpPr/>
          <p:nvPr/>
        </p:nvSpPr>
        <p:spPr>
          <a:xfrm>
            <a:off x="2185416" y="3199257"/>
            <a:ext cx="1440689" cy="10287"/>
          </a:xfrm>
          <a:prstGeom prst="rect">
            <a:avLst/>
          </a:prstGeom>
          <a:solidFill>
            <a:srgbClr val="D5D5D5"/>
          </a:solidFill>
          <a:ln>
            <a:noFill/>
          </a:ln>
        </p:spPr>
        <p:txBody>
          <a:bodyPr spcFirstLastPara="1" wrap="square" lIns="51413" tIns="25706" rIns="51413" bIns="25706" anchor="ctr" anchorCtr="0">
            <a:noAutofit/>
          </a:bodyPr>
          <a:lstStyle/>
          <a:p>
            <a:pPr algn="ctr"/>
            <a:endParaRPr sz="1013">
              <a:solidFill>
                <a:srgbClr val="FFFFFF"/>
              </a:solidFill>
              <a:latin typeface="Calibri"/>
              <a:ea typeface="Calibri"/>
              <a:cs typeface="Calibri"/>
              <a:sym typeface="Calibri"/>
            </a:endParaRPr>
          </a:p>
        </p:txBody>
      </p:sp>
      <p:pic>
        <p:nvPicPr>
          <p:cNvPr id="290" name="Google Shape;290;p51"/>
          <p:cNvPicPr preferRelativeResize="0"/>
          <p:nvPr/>
        </p:nvPicPr>
        <p:blipFill rotWithShape="1">
          <a:blip r:embed="rId3">
            <a:alphaModFix/>
          </a:blip>
          <a:srcRect/>
          <a:stretch/>
        </p:blipFill>
        <p:spPr>
          <a:xfrm>
            <a:off x="1706401" y="4092014"/>
            <a:ext cx="1594451" cy="211878"/>
          </a:xfrm>
          <a:prstGeom prst="rect">
            <a:avLst/>
          </a:prstGeom>
          <a:noFill/>
          <a:ln>
            <a:noFill/>
          </a:ln>
        </p:spPr>
      </p:pic>
      <p:sp>
        <p:nvSpPr>
          <p:cNvPr id="291" name="Google Shape;291;p51"/>
          <p:cNvSpPr/>
          <p:nvPr/>
        </p:nvSpPr>
        <p:spPr>
          <a:xfrm>
            <a:off x="2069277" y="3133719"/>
            <a:ext cx="1665514" cy="147835"/>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292" name="Google Shape;292;p51"/>
          <p:cNvSpPr txBox="1"/>
          <p:nvPr/>
        </p:nvSpPr>
        <p:spPr>
          <a:xfrm>
            <a:off x="272226" y="1291396"/>
            <a:ext cx="5110657" cy="2790880"/>
          </a:xfrm>
          <a:prstGeom prst="rect">
            <a:avLst/>
          </a:prstGeom>
          <a:noFill/>
          <a:ln>
            <a:noFill/>
          </a:ln>
        </p:spPr>
        <p:txBody>
          <a:bodyPr spcFirstLastPara="1" wrap="square" lIns="51413" tIns="25706" rIns="51413" bIns="25706" anchor="b" anchorCtr="0">
            <a:normAutofit fontScale="77500" lnSpcReduction="20000"/>
          </a:bodyPr>
          <a:lstStyle/>
          <a:p>
            <a:pPr>
              <a:lnSpc>
                <a:spcPct val="90000"/>
              </a:lnSpc>
            </a:pPr>
            <a:r>
              <a:rPr lang="fr-CA" sz="3900" b="1" dirty="0">
                <a:solidFill>
                  <a:schemeClr val="bg2"/>
                </a:solidFill>
                <a:latin typeface="Old Standard TT" panose="020B0604020202020204" charset="0"/>
                <a:ea typeface="Calibri"/>
                <a:cs typeface="Calibri"/>
                <a:sym typeface="Calibri"/>
              </a:rPr>
              <a:t>Bénéfique pour les travailleurs</a:t>
            </a:r>
          </a:p>
          <a:p>
            <a:pPr>
              <a:lnSpc>
                <a:spcPct val="90000"/>
              </a:lnSpc>
            </a:pPr>
            <a:endParaRPr lang="en-CA" sz="3150" b="1" dirty="0">
              <a:solidFill>
                <a:srgbClr val="92D050"/>
              </a:solidFill>
              <a:latin typeface="Calibri"/>
              <a:ea typeface="Calibri"/>
              <a:cs typeface="Calibri"/>
              <a:sym typeface="Calibri"/>
            </a:endParaRPr>
          </a:p>
          <a:p>
            <a:pPr marL="128588" indent="-128588"/>
            <a:r>
              <a:rPr lang="fr-CA" sz="2100" dirty="0">
                <a:solidFill>
                  <a:schemeClr val="tx1"/>
                </a:solidFill>
                <a:latin typeface="Old Standard TT" panose="020B0604020202020204" charset="0"/>
                <a:ea typeface="Calibri"/>
                <a:cs typeface="Calibri"/>
                <a:sym typeface="Calibri"/>
              </a:rPr>
              <a:t>- Réduit le stress</a:t>
            </a:r>
            <a:endParaRPr sz="3600" dirty="0">
              <a:solidFill>
                <a:schemeClr val="tx1"/>
              </a:solidFill>
              <a:latin typeface="Old Standard TT" panose="020B0604020202020204" charset="0"/>
              <a:ea typeface="Calibri"/>
              <a:cs typeface="Calibri"/>
              <a:sym typeface="Calibri"/>
            </a:endParaRPr>
          </a:p>
          <a:p>
            <a:pPr marL="128588" indent="-128588"/>
            <a:r>
              <a:rPr lang="fr-CA" sz="2100" dirty="0">
                <a:solidFill>
                  <a:schemeClr val="tx1"/>
                </a:solidFill>
                <a:latin typeface="Old Standard TT" panose="020B0604020202020204" charset="0"/>
                <a:ea typeface="Calibri"/>
                <a:cs typeface="Calibri"/>
                <a:sym typeface="Calibri"/>
              </a:rPr>
              <a:t>- Suscite un fonctionnement émotionnel plus positif</a:t>
            </a:r>
            <a:endParaRPr sz="3600" dirty="0">
              <a:solidFill>
                <a:schemeClr val="tx1"/>
              </a:solidFill>
              <a:latin typeface="Old Standard TT" panose="020B0604020202020204" charset="0"/>
              <a:ea typeface="Calibri"/>
              <a:cs typeface="Calibri"/>
              <a:sym typeface="Calibri"/>
            </a:endParaRPr>
          </a:p>
          <a:p>
            <a:pPr marL="128588" indent="-128588"/>
            <a:r>
              <a:rPr lang="fr-CA" sz="2100" dirty="0">
                <a:solidFill>
                  <a:schemeClr val="tx1"/>
                </a:solidFill>
                <a:latin typeface="Old Standard TT" panose="020B0604020202020204" charset="0"/>
                <a:ea typeface="Calibri"/>
                <a:cs typeface="Calibri"/>
                <a:sym typeface="Calibri"/>
              </a:rPr>
              <a:t>- Améliore la concentration </a:t>
            </a:r>
            <a:endParaRPr sz="3600" dirty="0">
              <a:solidFill>
                <a:schemeClr val="tx1"/>
              </a:solidFill>
              <a:latin typeface="Old Standard TT" panose="020B0604020202020204" charset="0"/>
              <a:ea typeface="Calibri"/>
              <a:cs typeface="Calibri"/>
              <a:sym typeface="Calibri"/>
            </a:endParaRPr>
          </a:p>
          <a:p>
            <a:pPr marL="128588" indent="-128588"/>
            <a:r>
              <a:rPr lang="fr-CA" sz="2100" dirty="0">
                <a:solidFill>
                  <a:schemeClr val="tx1"/>
                </a:solidFill>
                <a:latin typeface="Old Standard TT" panose="020B0604020202020204" charset="0"/>
                <a:ea typeface="Calibri"/>
                <a:cs typeface="Calibri"/>
                <a:sym typeface="Calibri"/>
              </a:rPr>
              <a:t>- Favorise une restauration mentale plus rapide</a:t>
            </a:r>
            <a:endParaRPr sz="3600" dirty="0">
              <a:solidFill>
                <a:schemeClr val="tx1"/>
              </a:solidFill>
              <a:latin typeface="Old Standard TT" panose="020B0604020202020204" charset="0"/>
              <a:ea typeface="Calibri"/>
              <a:cs typeface="Calibri"/>
              <a:sym typeface="Calibri"/>
            </a:endParaRPr>
          </a:p>
          <a:p>
            <a:pPr marL="128588" indent="-128588"/>
            <a:r>
              <a:rPr lang="fr-CA" sz="2100" dirty="0">
                <a:solidFill>
                  <a:schemeClr val="tx1"/>
                </a:solidFill>
                <a:latin typeface="Old Standard TT" panose="020B0604020202020204" charset="0"/>
                <a:ea typeface="Calibri"/>
                <a:cs typeface="Calibri"/>
                <a:sym typeface="Calibri"/>
              </a:rPr>
              <a:t>- Augmentation de la productivité de 7-12%</a:t>
            </a:r>
            <a:endParaRPr sz="1050" dirty="0">
              <a:solidFill>
                <a:schemeClr val="tx1"/>
              </a:solidFill>
              <a:latin typeface="Old Standard TT" panose="020B0604020202020204" charset="0"/>
            </a:endParaRPr>
          </a:p>
          <a:p>
            <a:pPr marL="128588" indent="-128588"/>
            <a:r>
              <a:rPr lang="fr-CA" sz="2100" dirty="0">
                <a:solidFill>
                  <a:schemeClr val="tx1"/>
                </a:solidFill>
                <a:latin typeface="Old Standard TT" panose="020B0604020202020204" charset="0"/>
                <a:ea typeface="Calibri"/>
                <a:cs typeface="Calibri"/>
                <a:sym typeface="Calibri"/>
              </a:rPr>
              <a:t>- Diminution de la fatigue mentale de 10 à 25%</a:t>
            </a:r>
            <a:endParaRPr sz="3600" dirty="0">
              <a:solidFill>
                <a:schemeClr val="tx1"/>
              </a:solidFill>
              <a:latin typeface="Old Standard TT" panose="020B0604020202020204" charset="0"/>
              <a:ea typeface="Calibri"/>
              <a:cs typeface="Calibri"/>
              <a:sym typeface="Calibri"/>
            </a:endParaRPr>
          </a:p>
          <a:p>
            <a:pPr marL="128588" indent="-128588"/>
            <a:r>
              <a:rPr lang="fr-CA" sz="2100" dirty="0">
                <a:solidFill>
                  <a:schemeClr val="tx1"/>
                </a:solidFill>
                <a:latin typeface="Old Standard TT" panose="020B0604020202020204" charset="0"/>
                <a:ea typeface="Calibri"/>
                <a:cs typeface="Calibri"/>
                <a:sym typeface="Calibri"/>
              </a:rPr>
              <a:t>- Augmente le sentiment de bien-être de 15%</a:t>
            </a:r>
            <a:endParaRPr sz="1050" dirty="0">
              <a:solidFill>
                <a:schemeClr val="tx1"/>
              </a:solidFill>
              <a:latin typeface="Old Standard TT" panose="020B0604020202020204" charset="0"/>
            </a:endParaRPr>
          </a:p>
          <a:p>
            <a:pPr marL="128588" indent="-128588"/>
            <a:r>
              <a:rPr lang="fr-CA" sz="2100" dirty="0">
                <a:solidFill>
                  <a:schemeClr val="tx1"/>
                </a:solidFill>
                <a:latin typeface="Old Standard TT" panose="020B0604020202020204" charset="0"/>
                <a:ea typeface="Calibri"/>
                <a:cs typeface="Calibri"/>
                <a:sym typeface="Calibri"/>
              </a:rPr>
              <a:t>- Meilleure attraction et rétention du personnel</a:t>
            </a:r>
            <a:endParaRPr sz="3600" dirty="0">
              <a:solidFill>
                <a:schemeClr val="tx1"/>
              </a:solidFill>
              <a:latin typeface="Old Standard TT" panose="020B0604020202020204" charset="0"/>
              <a:ea typeface="Calibri"/>
              <a:cs typeface="Calibri"/>
              <a:sym typeface="Calibri"/>
            </a:endParaRPr>
          </a:p>
          <a:p>
            <a:pPr>
              <a:lnSpc>
                <a:spcPct val="90000"/>
              </a:lnSpc>
            </a:pPr>
            <a:endParaRPr sz="1969" b="1" dirty="0">
              <a:solidFill>
                <a:srgbClr val="92D050"/>
              </a:solidFill>
              <a:latin typeface="Calibri"/>
              <a:ea typeface="Calibri"/>
              <a:cs typeface="Calibri"/>
              <a:sym typeface="Calibri"/>
            </a:endParaRPr>
          </a:p>
        </p:txBody>
      </p:sp>
      <p:grpSp>
        <p:nvGrpSpPr>
          <p:cNvPr id="293" name="Google Shape;293;p51"/>
          <p:cNvGrpSpPr/>
          <p:nvPr/>
        </p:nvGrpSpPr>
        <p:grpSpPr>
          <a:xfrm>
            <a:off x="4691607" y="0"/>
            <a:ext cx="4491611" cy="5207249"/>
            <a:chOff x="3155186" y="857258"/>
            <a:chExt cx="4845815" cy="5143493"/>
          </a:xfrm>
        </p:grpSpPr>
        <p:pic>
          <p:nvPicPr>
            <p:cNvPr id="294" name="Google Shape;294;p51"/>
            <p:cNvPicPr preferRelativeResize="0"/>
            <p:nvPr/>
          </p:nvPicPr>
          <p:blipFill rotWithShape="1">
            <a:blip r:embed="rId4">
              <a:alphaModFix/>
            </a:blip>
            <a:srcRect l="18205" r="28274" b="1"/>
            <a:stretch/>
          </p:blipFill>
          <p:spPr>
            <a:xfrm>
              <a:off x="3155186" y="857258"/>
              <a:ext cx="2800859" cy="2551169"/>
            </a:xfrm>
            <a:custGeom>
              <a:avLst/>
              <a:gdLst/>
              <a:ahLst/>
              <a:cxnLst/>
              <a:rect l="l" t="t" r="r" b="b"/>
              <a:pathLst>
                <a:path w="4979304" h="3364992" extrusionOk="0">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a:noFill/>
            <a:ln>
              <a:noFill/>
            </a:ln>
          </p:spPr>
        </p:pic>
        <p:pic>
          <p:nvPicPr>
            <p:cNvPr id="295" name="Google Shape;295;p51"/>
            <p:cNvPicPr preferRelativeResize="0"/>
            <p:nvPr/>
          </p:nvPicPr>
          <p:blipFill rotWithShape="1">
            <a:blip r:embed="rId5">
              <a:alphaModFix/>
            </a:blip>
            <a:srcRect l="37440" r="10773" b="-2"/>
            <a:stretch/>
          </p:blipFill>
          <p:spPr>
            <a:xfrm>
              <a:off x="5543170" y="3449575"/>
              <a:ext cx="2457831" cy="2551176"/>
            </a:xfrm>
            <a:custGeom>
              <a:avLst/>
              <a:gdLst/>
              <a:ahLst/>
              <a:cxnLst/>
              <a:rect l="l" t="t" r="r" b="b"/>
              <a:pathLst>
                <a:path w="4369477" h="3401568" extrusionOk="0">
                  <a:moveTo>
                    <a:pt x="781270" y="0"/>
                  </a:moveTo>
                  <a:lnTo>
                    <a:pt x="4369477" y="0"/>
                  </a:lnTo>
                  <a:lnTo>
                    <a:pt x="4369477" y="3401568"/>
                  </a:lnTo>
                  <a:lnTo>
                    <a:pt x="0" y="3401568"/>
                  </a:lnTo>
                  <a:lnTo>
                    <a:pt x="1963" y="3397912"/>
                  </a:lnTo>
                  <a:cubicBezTo>
                    <a:pt x="454182" y="2512619"/>
                    <a:pt x="736170" y="1430108"/>
                    <a:pt x="776876" y="254399"/>
                  </a:cubicBezTo>
                  <a:close/>
                </a:path>
              </a:pathLst>
            </a:custGeom>
            <a:noFill/>
            <a:ln>
              <a:noFill/>
            </a:ln>
          </p:spPr>
        </p:pic>
        <p:pic>
          <p:nvPicPr>
            <p:cNvPr id="296" name="Google Shape;296;p51"/>
            <p:cNvPicPr preferRelativeResize="0"/>
            <p:nvPr/>
          </p:nvPicPr>
          <p:blipFill rotWithShape="1">
            <a:blip r:embed="rId6">
              <a:alphaModFix/>
            </a:blip>
            <a:srcRect l="5643" r="30011" b="3"/>
            <a:stretch/>
          </p:blipFill>
          <p:spPr>
            <a:xfrm>
              <a:off x="3185022" y="3449574"/>
              <a:ext cx="2770582" cy="2551176"/>
            </a:xfrm>
            <a:custGeom>
              <a:avLst/>
              <a:gdLst/>
              <a:ahLst/>
              <a:cxnLst/>
              <a:rect l="l" t="t" r="r" b="b"/>
              <a:pathLst>
                <a:path w="4925479" h="3364992" extrusionOk="0">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a:noFill/>
            <a:ln>
              <a:noFill/>
            </a:ln>
          </p:spPr>
        </p:pic>
        <p:pic>
          <p:nvPicPr>
            <p:cNvPr id="297" name="Google Shape;297;p51"/>
            <p:cNvPicPr preferRelativeResize="0"/>
            <p:nvPr/>
          </p:nvPicPr>
          <p:blipFill rotWithShape="1">
            <a:blip r:embed="rId7">
              <a:alphaModFix/>
            </a:blip>
            <a:srcRect l="40332" r="1204" b="1"/>
            <a:stretch/>
          </p:blipFill>
          <p:spPr>
            <a:xfrm>
              <a:off x="5555929" y="857258"/>
              <a:ext cx="2445072" cy="2551169"/>
            </a:xfrm>
            <a:custGeom>
              <a:avLst/>
              <a:gdLst/>
              <a:ahLst/>
              <a:cxnLst/>
              <a:rect l="l" t="t" r="r" b="b"/>
              <a:pathLst>
                <a:path w="4346795" h="3401568" extrusionOk="0">
                  <a:moveTo>
                    <a:pt x="0" y="0"/>
                  </a:moveTo>
                  <a:lnTo>
                    <a:pt x="4346795" y="0"/>
                  </a:lnTo>
                  <a:lnTo>
                    <a:pt x="4346795" y="3401568"/>
                  </a:lnTo>
                  <a:lnTo>
                    <a:pt x="762748" y="3401568"/>
                  </a:lnTo>
                  <a:lnTo>
                    <a:pt x="751436" y="2963954"/>
                  </a:lnTo>
                  <a:cubicBezTo>
                    <a:pt x="698408" y="1942163"/>
                    <a:pt x="463174" y="995044"/>
                    <a:pt x="93264" y="192283"/>
                  </a:cubicBezTo>
                  <a:close/>
                </a:path>
              </a:pathLst>
            </a:custGeom>
            <a:noFill/>
            <a:ln>
              <a:noFill/>
            </a:ln>
          </p:spPr>
        </p:pic>
        <p:sp>
          <p:nvSpPr>
            <p:cNvPr id="298" name="Google Shape;298;p51"/>
            <p:cNvSpPr txBox="1"/>
            <p:nvPr/>
          </p:nvSpPr>
          <p:spPr>
            <a:xfrm>
              <a:off x="4822722" y="5865513"/>
              <a:ext cx="755255" cy="115437"/>
            </a:xfrm>
            <a:prstGeom prst="rect">
              <a:avLst/>
            </a:prstGeom>
            <a:noFill/>
            <a:ln>
              <a:noFill/>
            </a:ln>
          </p:spPr>
          <p:txBody>
            <a:bodyPr spcFirstLastPara="1" wrap="square" lIns="51413" tIns="25706" rIns="51413" bIns="25706" anchor="t" anchorCtr="0">
              <a:spAutoFit/>
            </a:bodyPr>
            <a:lstStyle/>
            <a:p>
              <a:r>
                <a:rPr lang="fr-CA" sz="422">
                  <a:solidFill>
                    <a:schemeClr val="dk1"/>
                  </a:solidFill>
                  <a:latin typeface="Calibri"/>
                  <a:ea typeface="Calibri"/>
                  <a:cs typeface="Calibri"/>
                  <a:sym typeface="Calibri"/>
                </a:rPr>
                <a:t>Photo: MAtv Québec</a:t>
              </a:r>
              <a:endParaRPr sz="422">
                <a:solidFill>
                  <a:schemeClr val="dk1"/>
                </a:solidFill>
                <a:latin typeface="Calibri"/>
                <a:ea typeface="Calibri"/>
                <a:cs typeface="Calibri"/>
                <a:sym typeface="Calibri"/>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177"/>
          <p:cNvSpPr txBox="1">
            <a:spLocks noGrp="1"/>
          </p:cNvSpPr>
          <p:nvPr>
            <p:ph type="title"/>
          </p:nvPr>
        </p:nvSpPr>
        <p:spPr>
          <a:xfrm>
            <a:off x="311700" y="445025"/>
            <a:ext cx="2753047" cy="960988"/>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Le verdissement urbain</a:t>
            </a:r>
            <a:endParaRPr/>
          </a:p>
        </p:txBody>
      </p:sp>
      <p:pic>
        <p:nvPicPr>
          <p:cNvPr id="522" name="Google Shape;522;p177"/>
          <p:cNvPicPr preferRelativeResize="0"/>
          <p:nvPr/>
        </p:nvPicPr>
        <p:blipFill rotWithShape="1">
          <a:blip r:embed="rId3">
            <a:alphaModFix/>
          </a:blip>
          <a:srcRect/>
          <a:stretch/>
        </p:blipFill>
        <p:spPr>
          <a:xfrm>
            <a:off x="417434" y="1935756"/>
            <a:ext cx="1678074" cy="1271987"/>
          </a:xfrm>
          <a:prstGeom prst="rect">
            <a:avLst/>
          </a:prstGeom>
          <a:noFill/>
          <a:ln>
            <a:noFill/>
          </a:ln>
        </p:spPr>
      </p:pic>
      <p:pic>
        <p:nvPicPr>
          <p:cNvPr id="523" name="Google Shape;523;p177"/>
          <p:cNvPicPr preferRelativeResize="0"/>
          <p:nvPr/>
        </p:nvPicPr>
        <p:blipFill rotWithShape="1">
          <a:blip r:embed="rId4">
            <a:alphaModFix/>
          </a:blip>
          <a:srcRect/>
          <a:stretch/>
        </p:blipFill>
        <p:spPr>
          <a:xfrm>
            <a:off x="3910321" y="293806"/>
            <a:ext cx="5043835" cy="4555888"/>
          </a:xfrm>
          <a:prstGeom prst="rect">
            <a:avLst/>
          </a:prstGeom>
          <a:noFill/>
          <a:ln w="12700" cap="flat" cmpd="sng">
            <a:solidFill>
              <a:schemeClr val="dk2"/>
            </a:solidFill>
            <a:prstDash val="solid"/>
            <a:round/>
            <a:headEnd type="none" w="sm" len="sm"/>
            <a:tailEnd type="none" w="sm" len="sm"/>
          </a:ln>
        </p:spPr>
      </p:pic>
      <p:pic>
        <p:nvPicPr>
          <p:cNvPr id="524" name="Google Shape;524;p177"/>
          <p:cNvPicPr preferRelativeResize="0"/>
          <p:nvPr/>
        </p:nvPicPr>
        <p:blipFill rotWithShape="1">
          <a:blip r:embed="rId5">
            <a:alphaModFix/>
          </a:blip>
          <a:srcRect/>
          <a:stretch/>
        </p:blipFill>
        <p:spPr>
          <a:xfrm>
            <a:off x="1453116" y="3313471"/>
            <a:ext cx="2137741" cy="1551586"/>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178"/>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ctr" anchorCtr="0">
            <a:normAutofit fontScale="90000"/>
          </a:bodyPr>
          <a:lstStyle/>
          <a:p>
            <a:pPr marL="0" lvl="0" indent="0" algn="l" rtl="0">
              <a:lnSpc>
                <a:spcPct val="90000"/>
              </a:lnSpc>
              <a:spcBef>
                <a:spcPts val="0"/>
              </a:spcBef>
              <a:spcAft>
                <a:spcPts val="0"/>
              </a:spcAft>
              <a:buSzPts val="2700"/>
              <a:buNone/>
            </a:pPr>
            <a:r>
              <a:rPr lang="fr-CA" sz="2600" dirty="0"/>
              <a:t>Recommandations des Nations-Unies et de l’Organisation mondiale de la santé</a:t>
            </a:r>
            <a:endParaRPr sz="2600" dirty="0"/>
          </a:p>
        </p:txBody>
      </p:sp>
      <p:pic>
        <p:nvPicPr>
          <p:cNvPr id="530" name="Google Shape;530;p178"/>
          <p:cNvPicPr preferRelativeResize="0"/>
          <p:nvPr/>
        </p:nvPicPr>
        <p:blipFill rotWithShape="1">
          <a:blip r:embed="rId3">
            <a:alphaModFix/>
          </a:blip>
          <a:srcRect t="4814" r="2" b="3"/>
          <a:stretch/>
        </p:blipFill>
        <p:spPr>
          <a:xfrm>
            <a:off x="311700" y="1248725"/>
            <a:ext cx="8520600" cy="3264408"/>
          </a:xfrm>
          <a:prstGeom prst="rect">
            <a:avLst/>
          </a:prstGeom>
          <a:noFill/>
          <a:ln w="12700" cap="flat" cmpd="sng">
            <a:solidFill>
              <a:schemeClr val="dk2"/>
            </a:solidFill>
            <a:prstDash val="solid"/>
            <a:round/>
            <a:headEnd type="none" w="sm" len="sm"/>
            <a:tailEnd type="none" w="sm" len="sm"/>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D68D917-7E86-402B-A309-0708EE0D718F}"/>
              </a:ext>
            </a:extLst>
          </p:cNvPr>
          <p:cNvSpPr>
            <a:spLocks noGrp="1"/>
          </p:cNvSpPr>
          <p:nvPr>
            <p:ph type="title"/>
          </p:nvPr>
        </p:nvSpPr>
        <p:spPr>
          <a:xfrm>
            <a:off x="402442" y="445025"/>
            <a:ext cx="8520600" cy="613200"/>
          </a:xfrm>
        </p:spPr>
        <p:txBody>
          <a:bodyPr>
            <a:normAutofit fontScale="90000"/>
          </a:bodyPr>
          <a:lstStyle/>
          <a:p>
            <a:r>
              <a:rPr lang="fr-FR" dirty="0"/>
              <a:t>Ilots de chaleur même dans le Bas-Saint-Laurent</a:t>
            </a:r>
          </a:p>
        </p:txBody>
      </p:sp>
      <p:pic>
        <p:nvPicPr>
          <p:cNvPr id="3" name="image3.png">
            <a:extLst>
              <a:ext uri="{FF2B5EF4-FFF2-40B4-BE49-F238E27FC236}">
                <a16:creationId xmlns:a16="http://schemas.microsoft.com/office/drawing/2014/main" id="{E2662191-194C-02DB-D092-2EA48EC94CD1}"/>
              </a:ext>
            </a:extLst>
          </p:cNvPr>
          <p:cNvPicPr/>
          <p:nvPr/>
        </p:nvPicPr>
        <p:blipFill>
          <a:blip r:embed="rId2"/>
          <a:srcRect/>
          <a:stretch>
            <a:fillRect/>
          </a:stretch>
        </p:blipFill>
        <p:spPr>
          <a:xfrm>
            <a:off x="455478" y="1361130"/>
            <a:ext cx="8130110" cy="3337345"/>
          </a:xfrm>
          <a:prstGeom prst="rect">
            <a:avLst/>
          </a:prstGeom>
          <a:ln/>
        </p:spPr>
      </p:pic>
    </p:spTree>
    <p:extLst>
      <p:ext uri="{BB962C8B-B14F-4D97-AF65-F5344CB8AC3E}">
        <p14:creationId xmlns:p14="http://schemas.microsoft.com/office/powerpoint/2010/main" val="10210331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122A7-D510-7F92-30E8-9089A2417B2B}"/>
              </a:ext>
            </a:extLst>
          </p:cNvPr>
          <p:cNvSpPr>
            <a:spLocks noGrp="1"/>
          </p:cNvSpPr>
          <p:nvPr>
            <p:ph type="title"/>
          </p:nvPr>
        </p:nvSpPr>
        <p:spPr/>
        <p:txBody>
          <a:bodyPr>
            <a:normAutofit fontScale="90000"/>
          </a:bodyPr>
          <a:lstStyle/>
          <a:p>
            <a:r>
              <a:rPr lang="fr-CA" dirty="0"/>
              <a:t>Déficit nature dans le Bas-Saint-Laurent</a:t>
            </a:r>
            <a:endParaRPr lang="en-CA" dirty="0"/>
          </a:p>
        </p:txBody>
      </p:sp>
      <p:pic>
        <p:nvPicPr>
          <p:cNvPr id="5" name="image6.png">
            <a:extLst>
              <a:ext uri="{FF2B5EF4-FFF2-40B4-BE49-F238E27FC236}">
                <a16:creationId xmlns:a16="http://schemas.microsoft.com/office/drawing/2014/main" id="{29003334-B9CF-2455-21FE-DD4B20ED9EA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a:xfrm>
            <a:off x="1743365" y="1171674"/>
            <a:ext cx="5446191" cy="3686511"/>
          </a:xfrm>
          <a:prstGeom prst="rect">
            <a:avLst/>
          </a:prstGeom>
          <a:ln/>
        </p:spPr>
      </p:pic>
    </p:spTree>
    <p:extLst>
      <p:ext uri="{BB962C8B-B14F-4D97-AF65-F5344CB8AC3E}">
        <p14:creationId xmlns:p14="http://schemas.microsoft.com/office/powerpoint/2010/main" val="30990209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Google Shape;535;p179"/>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Ville de Québec</a:t>
            </a:r>
            <a:endParaRPr/>
          </a:p>
        </p:txBody>
      </p:sp>
      <p:sp>
        <p:nvSpPr>
          <p:cNvPr id="536" name="Google Shape;536;p179"/>
          <p:cNvSpPr txBox="1">
            <a:spLocks noGrp="1"/>
          </p:cNvSpPr>
          <p:nvPr>
            <p:ph type="body" idx="1"/>
          </p:nvPr>
        </p:nvSpPr>
        <p:spPr>
          <a:xfrm>
            <a:off x="595786" y="1377244"/>
            <a:ext cx="3715813" cy="613200"/>
          </a:xfrm>
          <a:prstGeom prst="rect">
            <a:avLst/>
          </a:prstGeom>
          <a:noFill/>
          <a:ln>
            <a:noFill/>
          </a:ln>
        </p:spPr>
        <p:txBody>
          <a:bodyPr spcFirstLastPara="1" wrap="square" lIns="91425" tIns="91425" rIns="91425" bIns="91425" anchor="t" anchorCtr="0">
            <a:normAutofit/>
          </a:bodyPr>
          <a:lstStyle/>
          <a:p>
            <a:pPr marL="139700" lvl="0" indent="0" algn="ctr" rtl="0">
              <a:lnSpc>
                <a:spcPct val="115000"/>
              </a:lnSpc>
              <a:spcBef>
                <a:spcPts val="0"/>
              </a:spcBef>
              <a:spcAft>
                <a:spcPts val="0"/>
              </a:spcAft>
              <a:buSzPts val="1400"/>
              <a:buNone/>
            </a:pPr>
            <a:r>
              <a:rPr lang="fr-CA" sz="2000"/>
              <a:t>Déficit Nature</a:t>
            </a:r>
            <a:endParaRPr/>
          </a:p>
        </p:txBody>
      </p:sp>
      <p:sp>
        <p:nvSpPr>
          <p:cNvPr id="537" name="Google Shape;537;p179"/>
          <p:cNvSpPr txBox="1">
            <a:spLocks noGrp="1"/>
          </p:cNvSpPr>
          <p:nvPr>
            <p:ph type="body" idx="2"/>
          </p:nvPr>
        </p:nvSpPr>
        <p:spPr>
          <a:xfrm>
            <a:off x="4595687" y="1377243"/>
            <a:ext cx="3952526" cy="622379"/>
          </a:xfrm>
          <a:prstGeom prst="rect">
            <a:avLst/>
          </a:prstGeom>
          <a:noFill/>
          <a:ln>
            <a:noFill/>
          </a:ln>
        </p:spPr>
        <p:txBody>
          <a:bodyPr spcFirstLastPara="1" wrap="square" lIns="91425" tIns="91425" rIns="91425" bIns="91425" anchor="t" anchorCtr="0">
            <a:normAutofit/>
          </a:bodyPr>
          <a:lstStyle/>
          <a:p>
            <a:pPr marL="139700" lvl="0" indent="0" algn="ctr" rtl="0">
              <a:lnSpc>
                <a:spcPct val="115000"/>
              </a:lnSpc>
              <a:spcBef>
                <a:spcPts val="0"/>
              </a:spcBef>
              <a:spcAft>
                <a:spcPts val="0"/>
              </a:spcAft>
              <a:buSzPts val="1400"/>
              <a:buNone/>
            </a:pPr>
            <a:r>
              <a:rPr lang="fr-CA" sz="2000"/>
              <a:t>Déficit Nature + Défavorisation</a:t>
            </a:r>
            <a:endParaRPr/>
          </a:p>
        </p:txBody>
      </p:sp>
      <p:pic>
        <p:nvPicPr>
          <p:cNvPr id="538" name="Google Shape;538;p179"/>
          <p:cNvPicPr preferRelativeResize="0"/>
          <p:nvPr/>
        </p:nvPicPr>
        <p:blipFill rotWithShape="1">
          <a:blip r:embed="rId3">
            <a:alphaModFix/>
          </a:blip>
          <a:srcRect/>
          <a:stretch/>
        </p:blipFill>
        <p:spPr>
          <a:xfrm>
            <a:off x="595787" y="1999623"/>
            <a:ext cx="3715813" cy="2698852"/>
          </a:xfrm>
          <a:prstGeom prst="rect">
            <a:avLst/>
          </a:prstGeom>
          <a:noFill/>
          <a:ln>
            <a:noFill/>
          </a:ln>
        </p:spPr>
      </p:pic>
      <p:pic>
        <p:nvPicPr>
          <p:cNvPr id="539" name="Google Shape;539;p179"/>
          <p:cNvPicPr preferRelativeResize="0"/>
          <p:nvPr/>
        </p:nvPicPr>
        <p:blipFill rotWithShape="1">
          <a:blip r:embed="rId4">
            <a:alphaModFix/>
          </a:blip>
          <a:srcRect/>
          <a:stretch/>
        </p:blipFill>
        <p:spPr>
          <a:xfrm>
            <a:off x="4595688" y="1999623"/>
            <a:ext cx="3952526" cy="2698852"/>
          </a:xfrm>
          <a:prstGeom prst="rect">
            <a:avLst/>
          </a:prstGeom>
          <a:noFill/>
          <a:ln>
            <a:noFill/>
          </a:ln>
        </p:spPr>
      </p:pic>
      <p:sp>
        <p:nvSpPr>
          <p:cNvPr id="540" name="Google Shape;540;p179"/>
          <p:cNvSpPr txBox="1"/>
          <p:nvPr/>
        </p:nvSpPr>
        <p:spPr>
          <a:xfrm>
            <a:off x="6595637" y="4833028"/>
            <a:ext cx="2674658" cy="2154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CA" sz="800" b="0" i="0" u="none" strike="noStrike" cap="none">
                <a:solidFill>
                  <a:srgbClr val="000000"/>
                </a:solidFill>
                <a:latin typeface="Arial"/>
                <a:ea typeface="Arial"/>
                <a:cs typeface="Arial"/>
                <a:sym typeface="Arial"/>
              </a:rPr>
              <a:t>Photos: Gracieuseté de Dr Pierre Gosselin INSPQ</a:t>
            </a:r>
            <a:endParaRPr sz="800" b="0" i="0" u="none" strike="noStrike" cap="none">
              <a:solidFill>
                <a:srgbClr val="000000"/>
              </a:solidFill>
              <a:latin typeface="Arial"/>
              <a:ea typeface="Arial"/>
              <a:cs typeface="Arial"/>
              <a:sym typeface="Arial"/>
            </a:endParaRPr>
          </a:p>
        </p:txBody>
      </p:sp>
      <p:sp>
        <p:nvSpPr>
          <p:cNvPr id="541" name="Google Shape;541;p179"/>
          <p:cNvSpPr txBox="1"/>
          <p:nvPr/>
        </p:nvSpPr>
        <p:spPr>
          <a:xfrm>
            <a:off x="4569862" y="276965"/>
            <a:ext cx="3952526" cy="1138902"/>
          </a:xfrm>
          <a:prstGeom prst="rect">
            <a:avLst/>
          </a:prstGeom>
          <a:noFill/>
          <a:ln w="12700" cap="flat" cmpd="sng">
            <a:solidFill>
              <a:schemeClr val="dk2"/>
            </a:solidFill>
            <a:prstDash val="solid"/>
            <a:round/>
            <a:headEnd type="none" w="sm" len="sm"/>
            <a:tailEnd type="none" w="sm" len="sm"/>
          </a:ln>
        </p:spPr>
        <p:txBody>
          <a:bodyPr spcFirstLastPara="1" wrap="square" lIns="91425" tIns="45700" rIns="91425" bIns="45700" anchor="t" anchorCtr="0">
            <a:spAutoFit/>
          </a:bodyPr>
          <a:lstStyle/>
          <a:p>
            <a:pPr marL="139700" marR="0" lvl="0" indent="0" algn="ctr" rtl="0">
              <a:lnSpc>
                <a:spcPct val="115000"/>
              </a:lnSpc>
              <a:spcBef>
                <a:spcPts val="0"/>
              </a:spcBef>
              <a:spcAft>
                <a:spcPts val="0"/>
              </a:spcAft>
              <a:buNone/>
            </a:pPr>
            <a:r>
              <a:rPr lang="fr-CA" sz="2000" b="0" i="0" u="none" strike="noStrike" cap="none">
                <a:solidFill>
                  <a:schemeClr val="dk2"/>
                </a:solidFill>
                <a:latin typeface="Old Standard TT"/>
                <a:ea typeface="Old Standard TT"/>
                <a:cs typeface="Old Standard TT"/>
                <a:sym typeface="Old Standard TT"/>
              </a:rPr>
              <a:t>75% de la population vulnérable de Québec vit dans un déficit de canopée!</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180"/>
          <p:cNvSpPr txBox="1">
            <a:spLocks noGrp="1"/>
          </p:cNvSpPr>
          <p:nvPr>
            <p:ph type="title"/>
          </p:nvPr>
        </p:nvSpPr>
        <p:spPr>
          <a:xfrm>
            <a:off x="311700" y="445025"/>
            <a:ext cx="6076037"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Des sources de nature au quotidien</a:t>
            </a:r>
            <a:endParaRPr/>
          </a:p>
        </p:txBody>
      </p:sp>
      <p:sp>
        <p:nvSpPr>
          <p:cNvPr id="547" name="Google Shape;547;p180"/>
          <p:cNvSpPr txBox="1">
            <a:spLocks noGrp="1"/>
          </p:cNvSpPr>
          <p:nvPr>
            <p:ph type="body" idx="1"/>
          </p:nvPr>
        </p:nvSpPr>
        <p:spPr>
          <a:xfrm>
            <a:off x="311700" y="1171600"/>
            <a:ext cx="6285043" cy="1049086"/>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SzPts val="1800"/>
              <a:buFont typeface="Arial"/>
              <a:buChar char="•"/>
            </a:pPr>
            <a:r>
              <a:rPr lang="fr-CA" sz="2200"/>
              <a:t>Verdure dans le milieu de vie</a:t>
            </a:r>
            <a:endParaRPr/>
          </a:p>
          <a:p>
            <a:pPr marL="457200" lvl="0" indent="-342900" algn="l" rtl="0">
              <a:lnSpc>
                <a:spcPct val="115000"/>
              </a:lnSpc>
              <a:spcBef>
                <a:spcPts val="0"/>
              </a:spcBef>
              <a:spcAft>
                <a:spcPts val="0"/>
              </a:spcAft>
              <a:buSzPts val="1800"/>
              <a:buFont typeface="Arial"/>
              <a:buChar char="•"/>
            </a:pPr>
            <a:r>
              <a:rPr lang="fr-CA" sz="2200"/>
              <a:t>Parcours arborés pour les déplacements actifs</a:t>
            </a:r>
            <a:endParaRPr/>
          </a:p>
        </p:txBody>
      </p:sp>
      <p:pic>
        <p:nvPicPr>
          <p:cNvPr id="548" name="Google Shape;548;p180"/>
          <p:cNvPicPr preferRelativeResize="0"/>
          <p:nvPr/>
        </p:nvPicPr>
        <p:blipFill rotWithShape="1">
          <a:blip r:embed="rId3">
            <a:alphaModFix/>
          </a:blip>
          <a:srcRect l="18558" r="-1"/>
          <a:stretch/>
        </p:blipFill>
        <p:spPr>
          <a:xfrm>
            <a:off x="7025299" y="116568"/>
            <a:ext cx="1807001" cy="3067483"/>
          </a:xfrm>
          <a:prstGeom prst="rect">
            <a:avLst/>
          </a:prstGeom>
          <a:noFill/>
          <a:ln>
            <a:noFill/>
          </a:ln>
        </p:spPr>
      </p:pic>
      <p:pic>
        <p:nvPicPr>
          <p:cNvPr id="549" name="Google Shape;549;p180"/>
          <p:cNvPicPr preferRelativeResize="0"/>
          <p:nvPr/>
        </p:nvPicPr>
        <p:blipFill rotWithShape="1">
          <a:blip r:embed="rId4">
            <a:alphaModFix/>
          </a:blip>
          <a:srcRect/>
          <a:stretch/>
        </p:blipFill>
        <p:spPr>
          <a:xfrm>
            <a:off x="137351" y="3184051"/>
            <a:ext cx="5521267" cy="1766614"/>
          </a:xfrm>
          <a:prstGeom prst="rect">
            <a:avLst/>
          </a:prstGeom>
          <a:noFill/>
          <a:ln>
            <a:noFill/>
          </a:ln>
        </p:spPr>
      </p:pic>
      <p:pic>
        <p:nvPicPr>
          <p:cNvPr id="550" name="Google Shape;550;p180"/>
          <p:cNvPicPr preferRelativeResize="0"/>
          <p:nvPr/>
        </p:nvPicPr>
        <p:blipFill rotWithShape="1">
          <a:blip r:embed="rId5">
            <a:alphaModFix/>
          </a:blip>
          <a:srcRect/>
          <a:stretch/>
        </p:blipFill>
        <p:spPr>
          <a:xfrm>
            <a:off x="5764124" y="3187158"/>
            <a:ext cx="3068176" cy="1763507"/>
          </a:xfrm>
          <a:prstGeom prst="rect">
            <a:avLst/>
          </a:prstGeom>
          <a:noFill/>
          <a:ln>
            <a:noFill/>
          </a:ln>
        </p:spPr>
      </p:pic>
      <p:sp>
        <p:nvSpPr>
          <p:cNvPr id="551" name="Google Shape;551;p180"/>
          <p:cNvSpPr txBox="1"/>
          <p:nvPr/>
        </p:nvSpPr>
        <p:spPr>
          <a:xfrm>
            <a:off x="7081275" y="2907150"/>
            <a:ext cx="3000000" cy="276900"/>
          </a:xfrm>
          <a:prstGeom prst="rect">
            <a:avLst/>
          </a:prstGeom>
          <a:noFill/>
          <a:ln>
            <a:noFill/>
          </a:ln>
        </p:spPr>
        <p:txBody>
          <a:bodyPr spcFirstLastPara="1" wrap="square" lIns="91425" tIns="91425" rIns="91425" bIns="91425" anchor="t" anchorCtr="0">
            <a:spAutoFit/>
          </a:bodyPr>
          <a:lstStyle/>
          <a:p>
            <a:pPr marL="158750" lvl="0" indent="0" algn="l" rtl="0">
              <a:spcBef>
                <a:spcPts val="0"/>
              </a:spcBef>
              <a:spcAft>
                <a:spcPts val="0"/>
              </a:spcAft>
              <a:buNone/>
            </a:pPr>
            <a:r>
              <a:rPr lang="fr-CA" sz="600">
                <a:solidFill>
                  <a:schemeClr val="dk1"/>
                </a:solidFill>
              </a:rPr>
              <a:t>Photo: Guillaume Simard</a:t>
            </a:r>
            <a:endParaRPr sz="600">
              <a:solidFill>
                <a:schemeClr val="dk1"/>
              </a:solidFill>
            </a:endParaRPr>
          </a:p>
        </p:txBody>
      </p:sp>
      <p:sp>
        <p:nvSpPr>
          <p:cNvPr id="552" name="Google Shape;552;p180"/>
          <p:cNvSpPr txBox="1"/>
          <p:nvPr/>
        </p:nvSpPr>
        <p:spPr>
          <a:xfrm>
            <a:off x="5798200" y="4673775"/>
            <a:ext cx="3000000" cy="276900"/>
          </a:xfrm>
          <a:prstGeom prst="rect">
            <a:avLst/>
          </a:prstGeom>
          <a:noFill/>
          <a:ln>
            <a:noFill/>
          </a:ln>
        </p:spPr>
        <p:txBody>
          <a:bodyPr spcFirstLastPara="1" wrap="square" lIns="91425" tIns="91425" rIns="91425" bIns="91425" anchor="t" anchorCtr="0">
            <a:spAutoFit/>
          </a:bodyPr>
          <a:lstStyle/>
          <a:p>
            <a:pPr marL="158750" lvl="0" indent="0" algn="l" rtl="0">
              <a:spcBef>
                <a:spcPts val="0"/>
              </a:spcBef>
              <a:spcAft>
                <a:spcPts val="0"/>
              </a:spcAft>
              <a:buNone/>
            </a:pPr>
            <a:r>
              <a:rPr lang="fr-CA" sz="600">
                <a:solidFill>
                  <a:schemeClr val="lt1"/>
                </a:solidFill>
              </a:rPr>
              <a:t>Photo: Vivre en ville</a:t>
            </a:r>
            <a:endParaRPr sz="600">
              <a:solidFill>
                <a:schemeClr val="lt1"/>
              </a:solidFill>
            </a:endParaRPr>
          </a:p>
        </p:txBody>
      </p:sp>
      <p:sp>
        <p:nvSpPr>
          <p:cNvPr id="553" name="Google Shape;553;p180"/>
          <p:cNvSpPr txBox="1"/>
          <p:nvPr/>
        </p:nvSpPr>
        <p:spPr>
          <a:xfrm>
            <a:off x="4070950" y="4673775"/>
            <a:ext cx="6889800" cy="276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CA" sz="600">
                <a:solidFill>
                  <a:schemeClr val="lt1"/>
                </a:solidFill>
                <a:latin typeface="Old Standard TT"/>
                <a:ea typeface="Old Standard TT"/>
                <a:cs typeface="Old Standard TT"/>
                <a:sym typeface="Old Standard TT"/>
              </a:rPr>
              <a:t>Photo: Domaine Maizerets</a:t>
            </a:r>
            <a:endParaRPr sz="600">
              <a:solidFill>
                <a:schemeClr val="lt1"/>
              </a:solidFill>
              <a:latin typeface="Old Standard TT"/>
              <a:ea typeface="Old Standard TT"/>
              <a:cs typeface="Old Standard TT"/>
              <a:sym typeface="Old Standard T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0591E8-375F-06FB-50DF-AB0FA1FAEF32}"/>
              </a:ext>
            </a:extLst>
          </p:cNvPr>
          <p:cNvSpPr>
            <a:spLocks noGrp="1"/>
          </p:cNvSpPr>
          <p:nvPr>
            <p:ph type="title"/>
          </p:nvPr>
        </p:nvSpPr>
        <p:spPr>
          <a:xfrm>
            <a:off x="311700" y="445025"/>
            <a:ext cx="8520600" cy="613200"/>
          </a:xfrm>
        </p:spPr>
        <p:txBody>
          <a:bodyPr wrap="square" anchor="ctr">
            <a:normAutofit/>
          </a:bodyPr>
          <a:lstStyle/>
          <a:p>
            <a:pPr>
              <a:lnSpc>
                <a:spcPct val="90000"/>
              </a:lnSpc>
            </a:pPr>
            <a:r>
              <a:rPr lang="fr-FR" sz="2900"/>
              <a:t>Préserver les boisés existants</a:t>
            </a:r>
          </a:p>
        </p:txBody>
      </p:sp>
      <p:pic>
        <p:nvPicPr>
          <p:cNvPr id="6" name="Image 5">
            <a:extLst>
              <a:ext uri="{FF2B5EF4-FFF2-40B4-BE49-F238E27FC236}">
                <a16:creationId xmlns:a16="http://schemas.microsoft.com/office/drawing/2014/main" id="{298EA2CD-3DBF-5819-3D7F-8E937F6425A5}"/>
              </a:ext>
            </a:extLst>
          </p:cNvPr>
          <p:cNvPicPr>
            <a:picLocks noChangeAspect="1"/>
          </p:cNvPicPr>
          <p:nvPr/>
        </p:nvPicPr>
        <p:blipFill>
          <a:blip r:embed="rId3" cstate="print">
            <a:extLst>
              <a:ext uri="{28A0092B-C50C-407E-A947-70E740481C1C}">
                <a14:useLocalDpi xmlns:a14="http://schemas.microsoft.com/office/drawing/2010/main" val="0"/>
              </a:ext>
            </a:extLst>
          </a:blip>
          <a:srcRect l="5992" r="1747" b="11067"/>
          <a:stretch/>
        </p:blipFill>
        <p:spPr>
          <a:xfrm>
            <a:off x="391488" y="1342072"/>
            <a:ext cx="4069800" cy="2903049"/>
          </a:xfrm>
          <a:prstGeom prst="rect">
            <a:avLst/>
          </a:prstGeom>
          <a:noFill/>
          <a:ln>
            <a:noFill/>
          </a:ln>
        </p:spPr>
      </p:pic>
      <p:pic>
        <p:nvPicPr>
          <p:cNvPr id="8" name="Image 7">
            <a:extLst>
              <a:ext uri="{FF2B5EF4-FFF2-40B4-BE49-F238E27FC236}">
                <a16:creationId xmlns:a16="http://schemas.microsoft.com/office/drawing/2014/main" id="{5409E619-08A8-084B-60DF-32F904D883BD}"/>
              </a:ext>
            </a:extLst>
          </p:cNvPr>
          <p:cNvPicPr>
            <a:picLocks noChangeAspect="1"/>
          </p:cNvPicPr>
          <p:nvPr/>
        </p:nvPicPr>
        <p:blipFill>
          <a:blip r:embed="rId4"/>
          <a:srcRect r="5462"/>
          <a:stretch/>
        </p:blipFill>
        <p:spPr>
          <a:xfrm>
            <a:off x="4691846" y="1342072"/>
            <a:ext cx="4145164" cy="2903049"/>
          </a:xfrm>
          <a:prstGeom prst="rect">
            <a:avLst/>
          </a:prstGeom>
        </p:spPr>
      </p:pic>
      <p:sp>
        <p:nvSpPr>
          <p:cNvPr id="9" name="ZoneTexte 8">
            <a:extLst>
              <a:ext uri="{FF2B5EF4-FFF2-40B4-BE49-F238E27FC236}">
                <a16:creationId xmlns:a16="http://schemas.microsoft.com/office/drawing/2014/main" id="{B539AF8D-7D4D-604E-85FD-BB4E355F2E8B}"/>
              </a:ext>
            </a:extLst>
          </p:cNvPr>
          <p:cNvSpPr txBox="1"/>
          <p:nvPr/>
        </p:nvSpPr>
        <p:spPr>
          <a:xfrm>
            <a:off x="311700" y="4276457"/>
            <a:ext cx="4072936" cy="553998"/>
          </a:xfrm>
          <a:prstGeom prst="rect">
            <a:avLst/>
          </a:prstGeom>
          <a:noFill/>
        </p:spPr>
        <p:txBody>
          <a:bodyPr wrap="square" rtlCol="0">
            <a:spAutoFit/>
          </a:bodyPr>
          <a:lstStyle/>
          <a:p>
            <a:r>
              <a:rPr lang="fr-FR" sz="1500" kern="100" dirty="0">
                <a:solidFill>
                  <a:schemeClr val="accent1"/>
                </a:solidFill>
                <a:latin typeface="Old Standard TT"/>
                <a:sym typeface="Old Standard TT"/>
              </a:rPr>
              <a:t>Projet de logements dans un boisé de Pointe-au-père, Rimouski</a:t>
            </a:r>
          </a:p>
        </p:txBody>
      </p:sp>
      <p:sp>
        <p:nvSpPr>
          <p:cNvPr id="10" name="ZoneTexte 9">
            <a:extLst>
              <a:ext uri="{FF2B5EF4-FFF2-40B4-BE49-F238E27FC236}">
                <a16:creationId xmlns:a16="http://schemas.microsoft.com/office/drawing/2014/main" id="{48896538-CB3F-7FCB-A69F-654E9EA533BC}"/>
              </a:ext>
            </a:extLst>
          </p:cNvPr>
          <p:cNvSpPr txBox="1"/>
          <p:nvPr/>
        </p:nvSpPr>
        <p:spPr>
          <a:xfrm>
            <a:off x="4679576" y="4391874"/>
            <a:ext cx="4072936" cy="323165"/>
          </a:xfrm>
          <a:prstGeom prst="rect">
            <a:avLst/>
          </a:prstGeom>
          <a:noFill/>
        </p:spPr>
        <p:txBody>
          <a:bodyPr wrap="square" rtlCol="0">
            <a:spAutoFit/>
          </a:bodyPr>
          <a:lstStyle/>
          <a:p>
            <a:r>
              <a:rPr lang="fr-FR" sz="1500" kern="100" dirty="0">
                <a:solidFill>
                  <a:schemeClr val="accent1"/>
                </a:solidFill>
                <a:latin typeface="Old Standard TT"/>
                <a:sym typeface="Old Standard TT"/>
              </a:rPr>
              <a:t>Maison des ainés et alternative de Rimouski</a:t>
            </a:r>
          </a:p>
        </p:txBody>
      </p:sp>
      <p:sp>
        <p:nvSpPr>
          <p:cNvPr id="12" name="ZoneTexte 11">
            <a:extLst>
              <a:ext uri="{FF2B5EF4-FFF2-40B4-BE49-F238E27FC236}">
                <a16:creationId xmlns:a16="http://schemas.microsoft.com/office/drawing/2014/main" id="{A1009326-DF1E-185C-48C3-09D5FBB5E70D}"/>
              </a:ext>
            </a:extLst>
          </p:cNvPr>
          <p:cNvSpPr txBox="1"/>
          <p:nvPr/>
        </p:nvSpPr>
        <p:spPr>
          <a:xfrm>
            <a:off x="2627648" y="3983790"/>
            <a:ext cx="1833640" cy="276999"/>
          </a:xfrm>
          <a:prstGeom prst="rect">
            <a:avLst/>
          </a:prstGeom>
          <a:noFill/>
        </p:spPr>
        <p:txBody>
          <a:bodyPr wrap="square">
            <a:spAutoFit/>
          </a:bodyPr>
          <a:lstStyle/>
          <a:p>
            <a:r>
              <a:rPr lang="fr-FR" sz="1200" kern="100" dirty="0">
                <a:solidFill>
                  <a:schemeClr val="accent1"/>
                </a:solidFill>
                <a:latin typeface="Old Standard TT"/>
                <a:sym typeface="Old Standard TT"/>
              </a:rPr>
              <a:t>Photo Ville de Rimouski</a:t>
            </a:r>
          </a:p>
        </p:txBody>
      </p:sp>
      <p:sp>
        <p:nvSpPr>
          <p:cNvPr id="14" name="ZoneTexte 13">
            <a:extLst>
              <a:ext uri="{FF2B5EF4-FFF2-40B4-BE49-F238E27FC236}">
                <a16:creationId xmlns:a16="http://schemas.microsoft.com/office/drawing/2014/main" id="{F7637F08-2E71-677F-62DB-FF65F1221A1D}"/>
              </a:ext>
            </a:extLst>
          </p:cNvPr>
          <p:cNvSpPr txBox="1"/>
          <p:nvPr/>
        </p:nvSpPr>
        <p:spPr>
          <a:xfrm>
            <a:off x="7024744" y="3968400"/>
            <a:ext cx="1922699" cy="276999"/>
          </a:xfrm>
          <a:prstGeom prst="rect">
            <a:avLst/>
          </a:prstGeom>
          <a:noFill/>
        </p:spPr>
        <p:txBody>
          <a:bodyPr wrap="square">
            <a:spAutoFit/>
          </a:bodyPr>
          <a:lstStyle/>
          <a:p>
            <a:r>
              <a:rPr lang="fr-FR" sz="1200" kern="100" dirty="0">
                <a:solidFill>
                  <a:schemeClr val="accent1"/>
                </a:solidFill>
                <a:latin typeface="Old Standard TT"/>
                <a:sym typeface="Old Standard TT"/>
              </a:rPr>
              <a:t>Photo Portail </a:t>
            </a:r>
            <a:r>
              <a:rPr lang="fr-FR" sz="1200" kern="100" dirty="0" err="1">
                <a:solidFill>
                  <a:schemeClr val="accent1"/>
                </a:solidFill>
                <a:latin typeface="Old Standard TT"/>
                <a:sym typeface="Old Standard TT"/>
              </a:rPr>
              <a:t>Constructo</a:t>
            </a:r>
            <a:endParaRPr lang="fr-FR" sz="1200" kern="100" dirty="0">
              <a:solidFill>
                <a:schemeClr val="accent1"/>
              </a:solidFill>
              <a:latin typeface="Old Standard TT"/>
              <a:sym typeface="Old Standard TT"/>
            </a:endParaRPr>
          </a:p>
        </p:txBody>
      </p:sp>
    </p:spTree>
    <p:extLst>
      <p:ext uri="{BB962C8B-B14F-4D97-AF65-F5344CB8AC3E}">
        <p14:creationId xmlns:p14="http://schemas.microsoft.com/office/powerpoint/2010/main" val="6456900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181"/>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Mobilité et verdissement sont intimement liés</a:t>
            </a:r>
            <a:endParaRPr/>
          </a:p>
        </p:txBody>
      </p:sp>
      <p:pic>
        <p:nvPicPr>
          <p:cNvPr id="563" name="Google Shape;563;p181"/>
          <p:cNvPicPr preferRelativeResize="0"/>
          <p:nvPr/>
        </p:nvPicPr>
        <p:blipFill rotWithShape="1">
          <a:blip r:embed="rId3">
            <a:alphaModFix/>
          </a:blip>
          <a:srcRect/>
          <a:stretch/>
        </p:blipFill>
        <p:spPr>
          <a:xfrm>
            <a:off x="5001386" y="1400101"/>
            <a:ext cx="3877733" cy="3051662"/>
          </a:xfrm>
          <a:prstGeom prst="rect">
            <a:avLst/>
          </a:prstGeom>
          <a:noFill/>
          <a:ln>
            <a:noFill/>
          </a:ln>
        </p:spPr>
      </p:pic>
      <p:sp>
        <p:nvSpPr>
          <p:cNvPr id="564" name="Google Shape;564;p181"/>
          <p:cNvSpPr/>
          <p:nvPr/>
        </p:nvSpPr>
        <p:spPr>
          <a:xfrm>
            <a:off x="4859383" y="1804820"/>
            <a:ext cx="3260886" cy="2765172"/>
          </a:xfrm>
          <a:custGeom>
            <a:avLst/>
            <a:gdLst/>
            <a:ahLst/>
            <a:cxnLst/>
            <a:rect l="l" t="t" r="r" b="b"/>
            <a:pathLst>
              <a:path w="7146524" h="6098960" extrusionOk="0">
                <a:moveTo>
                  <a:pt x="0" y="3622090"/>
                </a:moveTo>
                <a:lnTo>
                  <a:pt x="5592932" y="6098960"/>
                </a:lnTo>
                <a:lnTo>
                  <a:pt x="7146524" y="3124940"/>
                </a:lnTo>
                <a:lnTo>
                  <a:pt x="2716567" y="0"/>
                </a:lnTo>
                <a:lnTo>
                  <a:pt x="559293" y="2148396"/>
                </a:lnTo>
                <a:lnTo>
                  <a:pt x="0" y="3622090"/>
                </a:lnTo>
                <a:close/>
              </a:path>
            </a:pathLst>
          </a:custGeom>
          <a:noFill/>
          <a:ln w="76200" cap="flat" cmpd="sng">
            <a:solidFill>
              <a:srgbClr val="FFFF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libri"/>
              <a:ea typeface="Calibri"/>
              <a:cs typeface="Calibri"/>
              <a:sym typeface="Calibri"/>
            </a:endParaRPr>
          </a:p>
        </p:txBody>
      </p:sp>
      <p:sp>
        <p:nvSpPr>
          <p:cNvPr id="2" name="TextBox 1">
            <a:extLst>
              <a:ext uri="{FF2B5EF4-FFF2-40B4-BE49-F238E27FC236}">
                <a16:creationId xmlns:a16="http://schemas.microsoft.com/office/drawing/2014/main" id="{9B06EF44-C9C0-3CB5-D913-D2D61501CCBB}"/>
              </a:ext>
            </a:extLst>
          </p:cNvPr>
          <p:cNvSpPr txBox="1"/>
          <p:nvPr/>
        </p:nvSpPr>
        <p:spPr>
          <a:xfrm flipH="1">
            <a:off x="2266483" y="4639750"/>
            <a:ext cx="7301240" cy="307777"/>
          </a:xfrm>
          <a:prstGeom prst="rect">
            <a:avLst/>
          </a:prstGeom>
          <a:noFill/>
        </p:spPr>
        <p:txBody>
          <a:bodyPr wrap="square" rtlCol="0">
            <a:spAutoFit/>
          </a:bodyPr>
          <a:lstStyle/>
          <a:p>
            <a:r>
              <a:rPr lang="fr-CA" dirty="0"/>
              <a:t>L’auto occupe 50% de notre espace urbain.</a:t>
            </a:r>
            <a:endParaRPr lang="en-CA" dirty="0"/>
          </a:p>
        </p:txBody>
      </p:sp>
      <p:pic>
        <p:nvPicPr>
          <p:cNvPr id="4" name="Picture 3">
            <a:extLst>
              <a:ext uri="{FF2B5EF4-FFF2-40B4-BE49-F238E27FC236}">
                <a16:creationId xmlns:a16="http://schemas.microsoft.com/office/drawing/2014/main" id="{B1EA7840-B251-6778-BD90-FD38A98F63FE}"/>
              </a:ext>
            </a:extLst>
          </p:cNvPr>
          <p:cNvPicPr>
            <a:picLocks noChangeAspect="1"/>
          </p:cNvPicPr>
          <p:nvPr/>
        </p:nvPicPr>
        <p:blipFill>
          <a:blip r:embed="rId4"/>
          <a:stretch>
            <a:fillRect/>
          </a:stretch>
        </p:blipFill>
        <p:spPr>
          <a:xfrm>
            <a:off x="536671" y="1388742"/>
            <a:ext cx="4151443" cy="3074379"/>
          </a:xfrm>
          <a:prstGeom prst="rect">
            <a:avLst/>
          </a:prstGeom>
        </p:spPr>
      </p:pic>
      <p:sp>
        <p:nvSpPr>
          <p:cNvPr id="5" name="Rectangle 4">
            <a:extLst>
              <a:ext uri="{FF2B5EF4-FFF2-40B4-BE49-F238E27FC236}">
                <a16:creationId xmlns:a16="http://schemas.microsoft.com/office/drawing/2014/main" id="{AB391605-DAA7-D596-26C4-9DB5897C68F5}"/>
              </a:ext>
            </a:extLst>
          </p:cNvPr>
          <p:cNvSpPr/>
          <p:nvPr/>
        </p:nvSpPr>
        <p:spPr>
          <a:xfrm>
            <a:off x="907144" y="1502229"/>
            <a:ext cx="2772228" cy="2764971"/>
          </a:xfrm>
          <a:prstGeom prst="rect">
            <a:avLst/>
          </a:prstGeom>
          <a:noFill/>
          <a:ln w="762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pic>
        <p:nvPicPr>
          <p:cNvPr id="637" name="Google Shape;637;p50"/>
          <p:cNvPicPr preferRelativeResize="0"/>
          <p:nvPr/>
        </p:nvPicPr>
        <p:blipFill rotWithShape="1">
          <a:blip r:embed="rId3">
            <a:alphaModFix/>
          </a:blip>
          <a:srcRect/>
          <a:stretch/>
        </p:blipFill>
        <p:spPr>
          <a:xfrm>
            <a:off x="3543570" y="1601425"/>
            <a:ext cx="1867062" cy="990686"/>
          </a:xfrm>
          <a:prstGeom prst="rect">
            <a:avLst/>
          </a:prstGeom>
          <a:noFill/>
          <a:ln>
            <a:noFill/>
          </a:ln>
        </p:spPr>
      </p:pic>
      <p:sp>
        <p:nvSpPr>
          <p:cNvPr id="638" name="Google Shape;638;p50"/>
          <p:cNvSpPr txBox="1"/>
          <p:nvPr/>
        </p:nvSpPr>
        <p:spPr>
          <a:xfrm>
            <a:off x="218688" y="403423"/>
            <a:ext cx="3740302" cy="484718"/>
          </a:xfrm>
          <a:prstGeom prst="rect">
            <a:avLst/>
          </a:prstGeom>
          <a:noFill/>
          <a:ln>
            <a:noFill/>
          </a:ln>
        </p:spPr>
        <p:txBody>
          <a:bodyPr spcFirstLastPara="1" wrap="square" lIns="68569" tIns="34275" rIns="68569" bIns="34275" anchor="t" anchorCtr="0">
            <a:spAutoFit/>
          </a:bodyPr>
          <a:lstStyle/>
          <a:p>
            <a:r>
              <a:rPr lang="fr-CA" sz="2700" b="1" dirty="0">
                <a:solidFill>
                  <a:schemeClr val="dk2"/>
                </a:solidFill>
                <a:latin typeface="Old Standard TT"/>
              </a:rPr>
              <a:t>Et d’autres problèmes:</a:t>
            </a:r>
            <a:endParaRPr sz="2700" b="1" dirty="0">
              <a:solidFill>
                <a:schemeClr val="dk2"/>
              </a:solidFill>
              <a:latin typeface="Old Standard TT"/>
              <a:sym typeface="Old Standard TT"/>
            </a:endParaRPr>
          </a:p>
        </p:txBody>
      </p:sp>
      <p:sp>
        <p:nvSpPr>
          <p:cNvPr id="639" name="Google Shape;639;p50"/>
          <p:cNvSpPr txBox="1"/>
          <p:nvPr/>
        </p:nvSpPr>
        <p:spPr>
          <a:xfrm>
            <a:off x="8182884" y="4921098"/>
            <a:ext cx="576119" cy="192330"/>
          </a:xfrm>
          <a:prstGeom prst="rect">
            <a:avLst/>
          </a:prstGeom>
          <a:noFill/>
          <a:ln>
            <a:noFill/>
          </a:ln>
        </p:spPr>
        <p:txBody>
          <a:bodyPr spcFirstLastPara="1" wrap="square" lIns="68569" tIns="34275" rIns="68569" bIns="34275" anchor="t" anchorCtr="0">
            <a:spAutoFit/>
          </a:bodyPr>
          <a:lstStyle/>
          <a:p>
            <a:r>
              <a:rPr lang="fr-CA" sz="800">
                <a:solidFill>
                  <a:srgbClr val="FFFFFF"/>
                </a:solidFill>
              </a:rPr>
              <a:t>Le Devoir</a:t>
            </a:r>
            <a:endParaRPr sz="1050"/>
          </a:p>
        </p:txBody>
      </p:sp>
      <p:sp>
        <p:nvSpPr>
          <p:cNvPr id="640" name="Google Shape;640;p50"/>
          <p:cNvSpPr txBox="1"/>
          <p:nvPr/>
        </p:nvSpPr>
        <p:spPr>
          <a:xfrm>
            <a:off x="7508794" y="4268960"/>
            <a:ext cx="816570" cy="192330"/>
          </a:xfrm>
          <a:prstGeom prst="rect">
            <a:avLst/>
          </a:prstGeom>
          <a:noFill/>
          <a:ln>
            <a:noFill/>
          </a:ln>
        </p:spPr>
        <p:txBody>
          <a:bodyPr spcFirstLastPara="1" wrap="square" lIns="68569" tIns="34275" rIns="68569" bIns="34275" anchor="t" anchorCtr="0">
            <a:spAutoFit/>
          </a:bodyPr>
          <a:lstStyle/>
          <a:p>
            <a:r>
              <a:rPr lang="fr-CA" sz="800">
                <a:solidFill>
                  <a:srgbClr val="FFFFFF"/>
                </a:solidFill>
              </a:rPr>
              <a:t>TVA Nouvelles</a:t>
            </a:r>
            <a:endParaRPr sz="1050"/>
          </a:p>
        </p:txBody>
      </p:sp>
      <p:sp>
        <p:nvSpPr>
          <p:cNvPr id="641" name="Google Shape;641;p50"/>
          <p:cNvSpPr txBox="1"/>
          <p:nvPr/>
        </p:nvSpPr>
        <p:spPr>
          <a:xfrm>
            <a:off x="5185009" y="318894"/>
            <a:ext cx="3740303" cy="623217"/>
          </a:xfrm>
          <a:prstGeom prst="rect">
            <a:avLst/>
          </a:prstGeom>
          <a:noFill/>
          <a:ln>
            <a:noFill/>
          </a:ln>
        </p:spPr>
        <p:txBody>
          <a:bodyPr spcFirstLastPara="1" wrap="square" lIns="68569" tIns="34275" rIns="68569" bIns="34275" anchor="t" anchorCtr="0">
            <a:spAutoFit/>
          </a:bodyPr>
          <a:lstStyle/>
          <a:p>
            <a:r>
              <a:rPr lang="fr-CA" sz="1800" b="1" dirty="0">
                <a:solidFill>
                  <a:schemeClr val="bg2"/>
                </a:solidFill>
                <a:latin typeface="Calibri"/>
                <a:ea typeface="Calibri"/>
                <a:cs typeface="Calibri"/>
                <a:sym typeface="Calibri"/>
              </a:rPr>
              <a:t>CO</a:t>
            </a:r>
            <a:r>
              <a:rPr lang="fr-CA" sz="1800" b="1" baseline="-25000" dirty="0">
                <a:solidFill>
                  <a:schemeClr val="bg2"/>
                </a:solidFill>
                <a:latin typeface="Calibri"/>
                <a:ea typeface="Calibri"/>
                <a:cs typeface="Calibri"/>
                <a:sym typeface="Calibri"/>
              </a:rPr>
              <a:t>2</a:t>
            </a:r>
            <a:r>
              <a:rPr lang="fr-CA" sz="1800" b="1" dirty="0">
                <a:solidFill>
                  <a:schemeClr val="bg2"/>
                </a:solidFill>
                <a:latin typeface="Calibri"/>
                <a:ea typeface="Calibri"/>
                <a:cs typeface="Calibri"/>
                <a:sym typeface="Calibri"/>
              </a:rPr>
              <a:t>:</a:t>
            </a:r>
            <a:endParaRPr sz="1050" dirty="0">
              <a:solidFill>
                <a:schemeClr val="bg2"/>
              </a:solidFill>
            </a:endParaRPr>
          </a:p>
          <a:p>
            <a:r>
              <a:rPr lang="fr-CA" sz="1800" dirty="0">
                <a:solidFill>
                  <a:schemeClr val="dk1"/>
                </a:solidFill>
                <a:latin typeface="Calibri"/>
                <a:ea typeface="Calibri"/>
                <a:cs typeface="Calibri"/>
                <a:sym typeface="Calibri"/>
              </a:rPr>
              <a:t>↑ changements climatiques</a:t>
            </a:r>
            <a:endParaRPr sz="1050" dirty="0"/>
          </a:p>
        </p:txBody>
      </p:sp>
      <p:sp>
        <p:nvSpPr>
          <p:cNvPr id="642" name="Google Shape;642;p50"/>
          <p:cNvSpPr txBox="1"/>
          <p:nvPr/>
        </p:nvSpPr>
        <p:spPr>
          <a:xfrm>
            <a:off x="1235569" y="2758418"/>
            <a:ext cx="3885711" cy="2008212"/>
          </a:xfrm>
          <a:prstGeom prst="rect">
            <a:avLst/>
          </a:prstGeom>
          <a:noFill/>
          <a:ln>
            <a:noFill/>
          </a:ln>
        </p:spPr>
        <p:txBody>
          <a:bodyPr spcFirstLastPara="1" wrap="square" lIns="68569" tIns="34275" rIns="68569" bIns="34275" anchor="t" anchorCtr="0">
            <a:spAutoFit/>
          </a:bodyPr>
          <a:lstStyle/>
          <a:p>
            <a:r>
              <a:rPr lang="fr-CA" sz="1800" b="1" dirty="0">
                <a:solidFill>
                  <a:schemeClr val="bg2"/>
                </a:solidFill>
                <a:latin typeface="Calibri"/>
                <a:ea typeface="Calibri"/>
                <a:cs typeface="Calibri"/>
                <a:sym typeface="Calibri"/>
              </a:rPr>
              <a:t>Pollution de l’air:</a:t>
            </a:r>
            <a:endParaRPr sz="1050" dirty="0">
              <a:solidFill>
                <a:schemeClr val="bg2"/>
              </a:solidFill>
            </a:endParaRPr>
          </a:p>
          <a:p>
            <a:pPr marL="285750" indent="-285750">
              <a:buFontTx/>
              <a:buChar char="-"/>
            </a:pPr>
            <a:r>
              <a:rPr lang="fr-CA" sz="1500" dirty="0">
                <a:solidFill>
                  <a:schemeClr val="dk1"/>
                </a:solidFill>
                <a:latin typeface="Calibri"/>
                <a:ea typeface="Calibri"/>
                <a:cs typeface="Calibri"/>
                <a:sym typeface="Calibri"/>
              </a:rPr>
              <a:t>Transports responsables à 62% des émissions de polluants atmosphériques</a:t>
            </a:r>
          </a:p>
          <a:p>
            <a:pPr marL="285750" indent="-285750">
              <a:buFontTx/>
              <a:buChar char="-"/>
            </a:pPr>
            <a:r>
              <a:rPr lang="fr-CA" sz="1500" dirty="0">
                <a:solidFill>
                  <a:schemeClr val="dk1"/>
                </a:solidFill>
                <a:latin typeface="Calibri"/>
                <a:cs typeface="Calibri"/>
                <a:sym typeface="Calibri"/>
              </a:rPr>
              <a:t>4200 décès prématurés par an au Québec</a:t>
            </a:r>
          </a:p>
          <a:p>
            <a:pPr marL="285750" indent="-285750">
              <a:buFontTx/>
              <a:buChar char="-"/>
            </a:pPr>
            <a:r>
              <a:rPr lang="fr-CA" sz="1500" dirty="0">
                <a:solidFill>
                  <a:schemeClr val="dk1"/>
                </a:solidFill>
                <a:latin typeface="Calibri"/>
                <a:cs typeface="Calibri"/>
                <a:sym typeface="Calibri"/>
              </a:rPr>
              <a:t>Sources:</a:t>
            </a:r>
            <a:endParaRPr lang="en-CA" sz="1500" dirty="0"/>
          </a:p>
          <a:p>
            <a:pPr marL="628619" lvl="1" indent="-285736">
              <a:buClr>
                <a:schemeClr val="dk1"/>
              </a:buClr>
              <a:buSzPts val="2400"/>
              <a:buFont typeface="Arial"/>
              <a:buChar char="•"/>
            </a:pPr>
            <a:r>
              <a:rPr lang="en-CA" sz="1200" dirty="0">
                <a:solidFill>
                  <a:schemeClr val="tx1"/>
                </a:solidFill>
                <a:latin typeface="Calibri" panose="020F0502020204030204" pitchFamily="34" charset="0"/>
                <a:ea typeface="Calibri"/>
                <a:cs typeface="Calibri" panose="020F0502020204030204" pitchFamily="34" charset="0"/>
                <a:sym typeface="Calibri"/>
              </a:rPr>
              <a:t>Combustibles </a:t>
            </a:r>
            <a:r>
              <a:rPr lang="en-CA" sz="1200" dirty="0" err="1">
                <a:solidFill>
                  <a:schemeClr val="tx1"/>
                </a:solidFill>
                <a:latin typeface="Calibri" panose="020F0502020204030204" pitchFamily="34" charset="0"/>
                <a:ea typeface="Calibri"/>
                <a:cs typeface="Calibri" panose="020F0502020204030204" pitchFamily="34" charset="0"/>
                <a:sym typeface="Calibri"/>
              </a:rPr>
              <a:t>fossiles</a:t>
            </a:r>
            <a:endParaRPr lang="en-CA" sz="1200" dirty="0">
              <a:solidFill>
                <a:schemeClr val="tx1"/>
              </a:solidFill>
              <a:latin typeface="Calibri" panose="020F0502020204030204" pitchFamily="34" charset="0"/>
              <a:cs typeface="Calibri" panose="020F0502020204030204" pitchFamily="34" charset="0"/>
            </a:endParaRPr>
          </a:p>
          <a:p>
            <a:pPr marL="628619" lvl="1" indent="-285736">
              <a:buClr>
                <a:schemeClr val="dk1"/>
              </a:buClr>
              <a:buSzPts val="2400"/>
              <a:buFont typeface="Arial"/>
              <a:buChar char="•"/>
            </a:pPr>
            <a:r>
              <a:rPr lang="fr-CA" sz="1200" dirty="0">
                <a:solidFill>
                  <a:schemeClr val="tx1"/>
                </a:solidFill>
                <a:latin typeface="Calibri" panose="020F0502020204030204" pitchFamily="34" charset="0"/>
                <a:ea typeface="Calibri"/>
                <a:cs typeface="Calibri" panose="020F0502020204030204" pitchFamily="34" charset="0"/>
                <a:sym typeface="Calibri"/>
              </a:rPr>
              <a:t>Usure des freins, des pneus</a:t>
            </a:r>
            <a:endParaRPr sz="1200" dirty="0">
              <a:solidFill>
                <a:schemeClr val="tx1"/>
              </a:solidFill>
              <a:latin typeface="Calibri" panose="020F0502020204030204" pitchFamily="34" charset="0"/>
              <a:cs typeface="Calibri" panose="020F0502020204030204" pitchFamily="34" charset="0"/>
            </a:endParaRPr>
          </a:p>
          <a:p>
            <a:pPr marL="628619" lvl="1" indent="-285736">
              <a:buClr>
                <a:schemeClr val="dk1"/>
              </a:buClr>
              <a:buSzPts val="2400"/>
              <a:buFont typeface="Arial"/>
              <a:buChar char="•"/>
            </a:pPr>
            <a:r>
              <a:rPr lang="fr-CA" sz="1200" dirty="0">
                <a:solidFill>
                  <a:schemeClr val="tx1"/>
                </a:solidFill>
                <a:latin typeface="Calibri" panose="020F0502020204030204" pitchFamily="34" charset="0"/>
                <a:ea typeface="Calibri"/>
                <a:cs typeface="Calibri" panose="020F0502020204030204" pitchFamily="34" charset="0"/>
                <a:sym typeface="Calibri"/>
              </a:rPr>
              <a:t>Usure de l’asphalte et peinture</a:t>
            </a:r>
            <a:endParaRPr sz="1200" dirty="0">
              <a:solidFill>
                <a:schemeClr val="tx1"/>
              </a:solidFill>
              <a:latin typeface="Calibri" panose="020F0502020204030204" pitchFamily="34" charset="0"/>
              <a:cs typeface="Calibri" panose="020F0502020204030204" pitchFamily="34" charset="0"/>
            </a:endParaRPr>
          </a:p>
          <a:p>
            <a:pPr marL="628619" lvl="1" indent="-285736">
              <a:buClr>
                <a:schemeClr val="dk1"/>
              </a:buClr>
              <a:buSzPts val="2400"/>
              <a:buFont typeface="Arial"/>
              <a:buChar char="•"/>
            </a:pPr>
            <a:r>
              <a:rPr lang="fr-CA" sz="1200" dirty="0">
                <a:solidFill>
                  <a:schemeClr val="tx1"/>
                </a:solidFill>
                <a:latin typeface="Calibri" panose="020F0502020204030204" pitchFamily="34" charset="0"/>
                <a:ea typeface="Calibri"/>
                <a:cs typeface="Calibri" panose="020F0502020204030204" pitchFamily="34" charset="0"/>
                <a:sym typeface="Calibri"/>
              </a:rPr>
              <a:t>Sels et abrasifs</a:t>
            </a:r>
            <a:endParaRPr sz="1200" dirty="0">
              <a:solidFill>
                <a:schemeClr val="tx1"/>
              </a:solidFill>
              <a:latin typeface="Calibri" panose="020F0502020204030204" pitchFamily="34" charset="0"/>
              <a:cs typeface="Calibri" panose="020F0502020204030204" pitchFamily="34" charset="0"/>
            </a:endParaRPr>
          </a:p>
        </p:txBody>
      </p:sp>
      <p:sp>
        <p:nvSpPr>
          <p:cNvPr id="643" name="Google Shape;643;p50"/>
          <p:cNvSpPr txBox="1"/>
          <p:nvPr/>
        </p:nvSpPr>
        <p:spPr>
          <a:xfrm>
            <a:off x="6437007" y="1899129"/>
            <a:ext cx="2557462" cy="2562210"/>
          </a:xfrm>
          <a:prstGeom prst="rect">
            <a:avLst/>
          </a:prstGeom>
          <a:noFill/>
          <a:ln>
            <a:noFill/>
          </a:ln>
        </p:spPr>
        <p:txBody>
          <a:bodyPr spcFirstLastPara="1" wrap="square" lIns="68569" tIns="34275" rIns="68569" bIns="34275" anchor="t" anchorCtr="0">
            <a:spAutoFit/>
          </a:bodyPr>
          <a:lstStyle/>
          <a:p>
            <a:r>
              <a:rPr lang="fr-CA" sz="1800" b="1" dirty="0">
                <a:solidFill>
                  <a:schemeClr val="bg2"/>
                </a:solidFill>
                <a:latin typeface="Calibri"/>
                <a:ea typeface="Calibri"/>
                <a:cs typeface="Calibri"/>
                <a:sym typeface="Calibri"/>
              </a:rPr>
              <a:t>Sédentarisme:</a:t>
            </a:r>
            <a:endParaRPr sz="1050" dirty="0">
              <a:solidFill>
                <a:schemeClr val="bg2"/>
              </a:solidFill>
            </a:endParaRPr>
          </a:p>
          <a:p>
            <a:r>
              <a:rPr lang="fr-CA" sz="1800" b="1" dirty="0">
                <a:solidFill>
                  <a:schemeClr val="bg2"/>
                </a:solidFill>
                <a:latin typeface="Calibri"/>
                <a:ea typeface="Calibri"/>
                <a:cs typeface="Calibri"/>
                <a:sym typeface="Calibri"/>
              </a:rPr>
              <a:t>54% des Canadiens sont inactifs</a:t>
            </a:r>
            <a:endParaRPr sz="1050" dirty="0">
              <a:solidFill>
                <a:schemeClr val="bg2"/>
              </a:solidFill>
            </a:endParaRPr>
          </a:p>
          <a:p>
            <a:pPr marL="285736" indent="-285736">
              <a:buClr>
                <a:schemeClr val="dk1"/>
              </a:buClr>
              <a:buSzPts val="2400"/>
              <a:buFont typeface="Arial"/>
              <a:buChar char="•"/>
            </a:pPr>
            <a:r>
              <a:rPr lang="fr-CA" sz="1800" dirty="0">
                <a:solidFill>
                  <a:schemeClr val="dk1"/>
                </a:solidFill>
                <a:latin typeface="Calibri"/>
                <a:ea typeface="Calibri"/>
                <a:cs typeface="Calibri"/>
                <a:sym typeface="Calibri"/>
              </a:rPr>
              <a:t>↑ obésité</a:t>
            </a:r>
            <a:endParaRPr sz="1050" dirty="0"/>
          </a:p>
          <a:p>
            <a:pPr marL="285736" indent="-285736">
              <a:buClr>
                <a:schemeClr val="dk1"/>
              </a:buClr>
              <a:buSzPts val="2400"/>
              <a:buFont typeface="Arial"/>
              <a:buChar char="•"/>
            </a:pPr>
            <a:r>
              <a:rPr lang="fr-CA" sz="1800" dirty="0">
                <a:solidFill>
                  <a:schemeClr val="dk1"/>
                </a:solidFill>
                <a:latin typeface="Calibri"/>
                <a:ea typeface="Calibri"/>
                <a:cs typeface="Calibri"/>
                <a:sym typeface="Calibri"/>
              </a:rPr>
              <a:t>↑ hypertension</a:t>
            </a:r>
            <a:endParaRPr sz="1050" dirty="0"/>
          </a:p>
          <a:p>
            <a:pPr marL="285736" indent="-285736">
              <a:buClr>
                <a:schemeClr val="dk1"/>
              </a:buClr>
              <a:buSzPts val="2400"/>
              <a:buFont typeface="Arial"/>
              <a:buChar char="•"/>
            </a:pPr>
            <a:r>
              <a:rPr lang="fr-CA" sz="1800" dirty="0">
                <a:solidFill>
                  <a:schemeClr val="dk1"/>
                </a:solidFill>
                <a:latin typeface="Calibri"/>
                <a:ea typeface="Calibri"/>
                <a:cs typeface="Calibri"/>
                <a:sym typeface="Calibri"/>
              </a:rPr>
              <a:t>↑ diabète</a:t>
            </a:r>
            <a:endParaRPr sz="1050" dirty="0"/>
          </a:p>
          <a:p>
            <a:pPr marL="285736" indent="-285736">
              <a:buClr>
                <a:schemeClr val="dk1"/>
              </a:buClr>
              <a:buSzPts val="2400"/>
              <a:buFont typeface="Arial"/>
              <a:buChar char="•"/>
            </a:pPr>
            <a:r>
              <a:rPr lang="fr-CA" sz="1800" dirty="0">
                <a:solidFill>
                  <a:schemeClr val="dk1"/>
                </a:solidFill>
                <a:latin typeface="Calibri"/>
                <a:ea typeface="Calibri"/>
                <a:cs typeface="Calibri"/>
                <a:sym typeface="Calibri"/>
              </a:rPr>
              <a:t>↑ maladie cardiovasculaire</a:t>
            </a:r>
            <a:endParaRPr sz="1050" dirty="0"/>
          </a:p>
          <a:p>
            <a:pPr marL="285736" indent="-285736">
              <a:buClr>
                <a:schemeClr val="dk1"/>
              </a:buClr>
              <a:buSzPts val="2400"/>
              <a:buFont typeface="Arial"/>
              <a:buChar char="•"/>
            </a:pPr>
            <a:r>
              <a:rPr lang="fr-CA" sz="1800" dirty="0">
                <a:solidFill>
                  <a:schemeClr val="dk1"/>
                </a:solidFill>
                <a:latin typeface="Calibri"/>
                <a:ea typeface="Calibri"/>
                <a:cs typeface="Calibri"/>
                <a:sym typeface="Calibri"/>
              </a:rPr>
              <a:t>↑ cancer</a:t>
            </a:r>
            <a:endParaRPr sz="1050" dirty="0"/>
          </a:p>
        </p:txBody>
      </p:sp>
      <p:sp>
        <p:nvSpPr>
          <p:cNvPr id="644" name="Google Shape;644;p50"/>
          <p:cNvSpPr/>
          <p:nvPr/>
        </p:nvSpPr>
        <p:spPr>
          <a:xfrm rot="18859897">
            <a:off x="4481407" y="1133812"/>
            <a:ext cx="554174" cy="232115"/>
          </a:xfrm>
          <a:prstGeom prst="rightArrow">
            <a:avLst>
              <a:gd name="adj1" fmla="val 50000"/>
              <a:gd name="adj2" fmla="val 50000"/>
            </a:avLst>
          </a:prstGeom>
          <a:solidFill>
            <a:schemeClr val="accent1"/>
          </a:solidFill>
          <a:ln w="25400" cap="flat" cmpd="sng">
            <a:solidFill>
              <a:srgbClr val="BAB7AF"/>
            </a:solidFill>
            <a:prstDash val="solid"/>
            <a:round/>
            <a:headEnd type="none" w="sm" len="sm"/>
            <a:tailEnd type="none" w="sm" len="sm"/>
          </a:ln>
        </p:spPr>
        <p:txBody>
          <a:bodyPr spcFirstLastPara="1" wrap="square" lIns="68569" tIns="34275" rIns="68569" bIns="34275" anchor="ctr" anchorCtr="0">
            <a:noAutofit/>
          </a:bodyPr>
          <a:lstStyle/>
          <a:p>
            <a:pPr algn="ctr"/>
            <a:endParaRPr sz="1800">
              <a:solidFill>
                <a:srgbClr val="FFFFFF"/>
              </a:solidFill>
              <a:latin typeface="Corbel"/>
              <a:ea typeface="Corbel"/>
              <a:cs typeface="Corbel"/>
              <a:sym typeface="Corbel"/>
            </a:endParaRPr>
          </a:p>
        </p:txBody>
      </p:sp>
      <p:sp>
        <p:nvSpPr>
          <p:cNvPr id="645" name="Google Shape;645;p50"/>
          <p:cNvSpPr/>
          <p:nvPr/>
        </p:nvSpPr>
        <p:spPr>
          <a:xfrm rot="8368853">
            <a:off x="3307982" y="2585201"/>
            <a:ext cx="471172" cy="255177"/>
          </a:xfrm>
          <a:prstGeom prst="rightArrow">
            <a:avLst>
              <a:gd name="adj1" fmla="val 50000"/>
              <a:gd name="adj2" fmla="val 50000"/>
            </a:avLst>
          </a:prstGeom>
          <a:solidFill>
            <a:schemeClr val="accent1"/>
          </a:solidFill>
          <a:ln w="25400" cap="flat" cmpd="sng">
            <a:solidFill>
              <a:srgbClr val="BAB7AF"/>
            </a:solidFill>
            <a:prstDash val="solid"/>
            <a:round/>
            <a:headEnd type="none" w="sm" len="sm"/>
            <a:tailEnd type="none" w="sm" len="sm"/>
          </a:ln>
        </p:spPr>
        <p:txBody>
          <a:bodyPr spcFirstLastPara="1" wrap="square" lIns="68569" tIns="34275" rIns="68569" bIns="34275" anchor="ctr" anchorCtr="0">
            <a:noAutofit/>
          </a:bodyPr>
          <a:lstStyle/>
          <a:p>
            <a:pPr algn="ctr"/>
            <a:endParaRPr sz="1800">
              <a:solidFill>
                <a:srgbClr val="FFFFFF"/>
              </a:solidFill>
              <a:latin typeface="Corbel"/>
              <a:ea typeface="Corbel"/>
              <a:cs typeface="Corbel"/>
              <a:sym typeface="Corbel"/>
            </a:endParaRPr>
          </a:p>
        </p:txBody>
      </p:sp>
      <p:sp>
        <p:nvSpPr>
          <p:cNvPr id="646" name="Google Shape;646;p50"/>
          <p:cNvSpPr/>
          <p:nvPr/>
        </p:nvSpPr>
        <p:spPr>
          <a:xfrm>
            <a:off x="5410632" y="1858298"/>
            <a:ext cx="793534" cy="321033"/>
          </a:xfrm>
          <a:prstGeom prst="rightArrow">
            <a:avLst>
              <a:gd name="adj1" fmla="val 50000"/>
              <a:gd name="adj2" fmla="val 50000"/>
            </a:avLst>
          </a:prstGeom>
          <a:solidFill>
            <a:schemeClr val="accent1"/>
          </a:solidFill>
          <a:ln w="25400" cap="flat" cmpd="sng">
            <a:solidFill>
              <a:srgbClr val="BAB7AF"/>
            </a:solidFill>
            <a:prstDash val="solid"/>
            <a:round/>
            <a:headEnd type="none" w="sm" len="sm"/>
            <a:tailEnd type="none" w="sm" len="sm"/>
          </a:ln>
        </p:spPr>
        <p:txBody>
          <a:bodyPr spcFirstLastPara="1" wrap="square" lIns="68569" tIns="34275" rIns="68569" bIns="34275" anchor="ctr" anchorCtr="0">
            <a:noAutofit/>
          </a:bodyPr>
          <a:lstStyle/>
          <a:p>
            <a:pPr algn="ctr"/>
            <a:endParaRPr sz="1800">
              <a:solidFill>
                <a:srgbClr val="FFFFFF"/>
              </a:solidFill>
              <a:latin typeface="Corbel"/>
              <a:ea typeface="Corbel"/>
              <a:cs typeface="Corbel"/>
              <a:sym typeface="Corbel"/>
            </a:endParaRPr>
          </a:p>
        </p:txBody>
      </p:sp>
      <p:sp>
        <p:nvSpPr>
          <p:cNvPr id="647" name="Google Shape;647;p50"/>
          <p:cNvSpPr/>
          <p:nvPr/>
        </p:nvSpPr>
        <p:spPr>
          <a:xfrm rot="10800000">
            <a:off x="2721407" y="1777551"/>
            <a:ext cx="670247" cy="222320"/>
          </a:xfrm>
          <a:prstGeom prst="rightArrow">
            <a:avLst>
              <a:gd name="adj1" fmla="val 50000"/>
              <a:gd name="adj2" fmla="val 50000"/>
            </a:avLst>
          </a:prstGeom>
          <a:solidFill>
            <a:schemeClr val="accent1"/>
          </a:solidFill>
          <a:ln w="25400" cap="flat" cmpd="sng">
            <a:solidFill>
              <a:srgbClr val="BAB7AF"/>
            </a:solidFill>
            <a:prstDash val="solid"/>
            <a:round/>
            <a:headEnd type="none" w="sm" len="sm"/>
            <a:tailEnd type="none" w="sm" len="sm"/>
          </a:ln>
        </p:spPr>
        <p:txBody>
          <a:bodyPr spcFirstLastPara="1" wrap="square" lIns="68569" tIns="34275" rIns="68569" bIns="34275" anchor="ctr" anchorCtr="0">
            <a:noAutofit/>
          </a:bodyPr>
          <a:lstStyle/>
          <a:p>
            <a:pPr algn="ctr"/>
            <a:endParaRPr sz="1800">
              <a:solidFill>
                <a:srgbClr val="FFFFFF"/>
              </a:solidFill>
              <a:latin typeface="Corbel"/>
              <a:ea typeface="Corbel"/>
              <a:cs typeface="Corbel"/>
              <a:sym typeface="Corbel"/>
            </a:endParaRPr>
          </a:p>
        </p:txBody>
      </p:sp>
      <p:sp>
        <p:nvSpPr>
          <p:cNvPr id="648" name="Google Shape;648;p50"/>
          <p:cNvSpPr txBox="1"/>
          <p:nvPr/>
        </p:nvSpPr>
        <p:spPr>
          <a:xfrm>
            <a:off x="952909" y="1564711"/>
            <a:ext cx="1689737" cy="623217"/>
          </a:xfrm>
          <a:prstGeom prst="rect">
            <a:avLst/>
          </a:prstGeom>
          <a:noFill/>
          <a:ln>
            <a:noFill/>
          </a:ln>
        </p:spPr>
        <p:txBody>
          <a:bodyPr spcFirstLastPara="1" wrap="square" lIns="68569" tIns="34275" rIns="68569" bIns="34275" anchor="t" anchorCtr="0">
            <a:spAutoFit/>
          </a:bodyPr>
          <a:lstStyle/>
          <a:p>
            <a:r>
              <a:rPr lang="fr-CA" sz="1800" b="1" dirty="0">
                <a:solidFill>
                  <a:schemeClr val="bg2"/>
                </a:solidFill>
                <a:latin typeface="Calibri"/>
                <a:ea typeface="Calibri"/>
                <a:cs typeface="Calibri"/>
                <a:sym typeface="Calibri"/>
              </a:rPr>
              <a:t>Occupation de l’espace urbain</a:t>
            </a:r>
            <a:endParaRPr sz="1050" dirty="0">
              <a:solidFill>
                <a:schemeClr val="bg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4" name="Title 1">
            <a:extLst>
              <a:ext uri="{FF2B5EF4-FFF2-40B4-BE49-F238E27FC236}">
                <a16:creationId xmlns:a16="http://schemas.microsoft.com/office/drawing/2014/main" id="{C2903988-E0B6-6C48-D6C4-5A5D0ED78C53}"/>
              </a:ext>
            </a:extLst>
          </p:cNvPr>
          <p:cNvSpPr txBox="1">
            <a:spLocks/>
          </p:cNvSpPr>
          <p:nvPr/>
        </p:nvSpPr>
        <p:spPr>
          <a:xfrm>
            <a:off x="311700" y="445025"/>
            <a:ext cx="8520600" cy="6132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spcAft>
                <a:spcPts val="600"/>
              </a:spcAft>
              <a:buClr>
                <a:schemeClr val="accent1"/>
              </a:buClr>
              <a:buSzPts val="6000"/>
            </a:pPr>
            <a:r>
              <a:rPr lang="en-US" sz="2400" b="0" i="0" u="none" strike="noStrike" cap="none">
                <a:solidFill>
                  <a:schemeClr val="accent1"/>
                </a:solidFill>
              </a:rPr>
              <a:t>Impacts des changements climatiques</a:t>
            </a:r>
          </a:p>
        </p:txBody>
      </p:sp>
      <p:pic>
        <p:nvPicPr>
          <p:cNvPr id="3" name="Image 2">
            <a:extLst>
              <a:ext uri="{FF2B5EF4-FFF2-40B4-BE49-F238E27FC236}">
                <a16:creationId xmlns:a16="http://schemas.microsoft.com/office/drawing/2014/main" id="{E1B94F12-47C7-CA63-9494-A6DAF19C5166}"/>
              </a:ext>
            </a:extLst>
          </p:cNvPr>
          <p:cNvPicPr>
            <a:picLocks noChangeAspect="1"/>
          </p:cNvPicPr>
          <p:nvPr/>
        </p:nvPicPr>
        <p:blipFill>
          <a:blip r:embed="rId3"/>
          <a:srcRect t="-198" r="-3" b="11733"/>
          <a:stretch/>
        </p:blipFill>
        <p:spPr>
          <a:xfrm>
            <a:off x="311700" y="1052599"/>
            <a:ext cx="4069800" cy="3645876"/>
          </a:xfrm>
          <a:prstGeom prst="rect">
            <a:avLst/>
          </a:prstGeom>
          <a:noFill/>
          <a:ln>
            <a:noFill/>
          </a:ln>
        </p:spPr>
      </p:pic>
      <p:pic>
        <p:nvPicPr>
          <p:cNvPr id="7" name="Image 6">
            <a:extLst>
              <a:ext uri="{FF2B5EF4-FFF2-40B4-BE49-F238E27FC236}">
                <a16:creationId xmlns:a16="http://schemas.microsoft.com/office/drawing/2014/main" id="{40EB852B-0C93-F192-E9DD-DC2B1BA6CA5B}"/>
              </a:ext>
            </a:extLst>
          </p:cNvPr>
          <p:cNvPicPr>
            <a:picLocks noChangeAspect="1"/>
          </p:cNvPicPr>
          <p:nvPr/>
        </p:nvPicPr>
        <p:blipFill>
          <a:blip r:embed="rId4"/>
          <a:srcRect r="-2344"/>
          <a:stretch/>
        </p:blipFill>
        <p:spPr>
          <a:xfrm>
            <a:off x="4572000" y="1246146"/>
            <a:ext cx="4381500" cy="3264408"/>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8CB63-5AB1-BBDE-CF01-4608456BBB4F}"/>
              </a:ext>
            </a:extLst>
          </p:cNvPr>
          <p:cNvSpPr>
            <a:spLocks noGrp="1"/>
          </p:cNvSpPr>
          <p:nvPr>
            <p:ph type="title"/>
          </p:nvPr>
        </p:nvSpPr>
        <p:spPr>
          <a:xfrm>
            <a:off x="4103123" y="55715"/>
            <a:ext cx="5142255" cy="898325"/>
          </a:xfrm>
        </p:spPr>
        <p:txBody>
          <a:bodyPr>
            <a:normAutofit/>
          </a:bodyPr>
          <a:lstStyle/>
          <a:p>
            <a:r>
              <a:rPr lang="fr-CA" b="1" dirty="0">
                <a:solidFill>
                  <a:srgbClr val="0070C0"/>
                </a:solidFill>
              </a:rPr>
              <a:t>Le temps assis affecte la survie</a:t>
            </a:r>
            <a:endParaRPr lang="en-CA" b="1" dirty="0">
              <a:solidFill>
                <a:srgbClr val="0070C0"/>
              </a:solidFill>
            </a:endParaRPr>
          </a:p>
        </p:txBody>
      </p:sp>
      <p:pic>
        <p:nvPicPr>
          <p:cNvPr id="5" name="Picture 4">
            <a:extLst>
              <a:ext uri="{FF2B5EF4-FFF2-40B4-BE49-F238E27FC236}">
                <a16:creationId xmlns:a16="http://schemas.microsoft.com/office/drawing/2014/main" id="{BB18F884-F392-9847-7F80-D7555485384F}"/>
              </a:ext>
            </a:extLst>
          </p:cNvPr>
          <p:cNvPicPr>
            <a:picLocks noChangeAspect="1"/>
          </p:cNvPicPr>
          <p:nvPr/>
        </p:nvPicPr>
        <p:blipFill>
          <a:blip r:embed="rId3"/>
          <a:stretch>
            <a:fillRect/>
          </a:stretch>
        </p:blipFill>
        <p:spPr>
          <a:xfrm>
            <a:off x="4103122" y="935351"/>
            <a:ext cx="5040878" cy="3106657"/>
          </a:xfrm>
          <a:prstGeom prst="rect">
            <a:avLst/>
          </a:prstGeom>
        </p:spPr>
      </p:pic>
      <p:sp>
        <p:nvSpPr>
          <p:cNvPr id="7" name="TextBox 1">
            <a:extLst>
              <a:ext uri="{FF2B5EF4-FFF2-40B4-BE49-F238E27FC236}">
                <a16:creationId xmlns:a16="http://schemas.microsoft.com/office/drawing/2014/main" id="{C7EE0C94-EA79-1FCD-F72B-ABE6F89BACAF}"/>
              </a:ext>
            </a:extLst>
          </p:cNvPr>
          <p:cNvSpPr txBox="1">
            <a:spLocks noChangeArrowheads="1"/>
          </p:cNvSpPr>
          <p:nvPr/>
        </p:nvSpPr>
        <p:spPr bwMode="auto">
          <a:xfrm>
            <a:off x="3574245" y="4103563"/>
            <a:ext cx="56711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ct val="20000"/>
              </a:spcBef>
              <a:buClr>
                <a:srgbClr val="015690"/>
              </a:buClr>
              <a:buFont typeface="Times" panose="02020603050405020304" pitchFamily="18" charset="0"/>
              <a:buChar char="•"/>
              <a:defRPr sz="3200" b="1">
                <a:solidFill>
                  <a:schemeClr val="bg1"/>
                </a:solidFill>
                <a:latin typeface="Arial" panose="020B0604020202020204" pitchFamily="34" charset="0"/>
                <a:ea typeface="ＭＳ Ｐゴシック" panose="020B0600070205080204" pitchFamily="34" charset="-128"/>
              </a:defRPr>
            </a:lvl1pPr>
            <a:lvl2pPr marL="742950" indent="-285750" defTabSz="457200">
              <a:spcBef>
                <a:spcPct val="20000"/>
              </a:spcBef>
              <a:buChar char="–"/>
              <a:defRPr sz="2800" b="1">
                <a:solidFill>
                  <a:schemeClr val="bg1"/>
                </a:solidFill>
                <a:latin typeface="Arial" panose="020B0604020202020204" pitchFamily="34" charset="0"/>
                <a:ea typeface="ＭＳ Ｐゴシック" panose="020B0600070205080204" pitchFamily="34" charset="-128"/>
              </a:defRPr>
            </a:lvl2pPr>
            <a:lvl3pPr marL="1143000" indent="-228600" defTabSz="457200">
              <a:spcBef>
                <a:spcPct val="20000"/>
              </a:spcBef>
              <a:buChar char="•"/>
              <a:defRPr sz="2400" b="1">
                <a:solidFill>
                  <a:schemeClr val="bg1"/>
                </a:solidFill>
                <a:latin typeface="Arial" panose="020B0604020202020204" pitchFamily="34" charset="0"/>
                <a:ea typeface="ＭＳ Ｐゴシック" panose="020B0600070205080204" pitchFamily="34" charset="-128"/>
              </a:defRPr>
            </a:lvl3pPr>
            <a:lvl4pPr marL="1600200" indent="-228600" defTabSz="457200">
              <a:spcBef>
                <a:spcPct val="20000"/>
              </a:spcBef>
              <a:buChar char="–"/>
              <a:defRPr sz="2000" b="1">
                <a:solidFill>
                  <a:schemeClr val="bg1"/>
                </a:solidFill>
                <a:latin typeface="Arial" panose="020B0604020202020204" pitchFamily="34" charset="0"/>
                <a:ea typeface="ＭＳ Ｐゴシック" panose="020B0600070205080204" pitchFamily="34" charset="-128"/>
              </a:defRPr>
            </a:lvl4pPr>
            <a:lvl5pPr marL="2057400" indent="-228600" defTabSz="457200">
              <a:spcBef>
                <a:spcPct val="20000"/>
              </a:spcBef>
              <a:buChar char="»"/>
              <a:defRPr sz="2000" b="1">
                <a:solidFill>
                  <a:schemeClr val="bg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Char char="»"/>
              <a:defRPr sz="2000" b="1">
                <a:solidFill>
                  <a:schemeClr val="bg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Char char="»"/>
              <a:defRPr sz="2000" b="1">
                <a:solidFill>
                  <a:schemeClr val="bg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Char char="»"/>
              <a:defRPr sz="2000" b="1">
                <a:solidFill>
                  <a:schemeClr val="bg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Char char="»"/>
              <a:defRPr sz="2000" b="1">
                <a:solidFill>
                  <a:schemeClr val="bg1"/>
                </a:solidFill>
                <a:latin typeface="Arial" panose="020B0604020202020204" pitchFamily="34" charset="0"/>
                <a:ea typeface="ＭＳ Ｐゴシック" panose="020B0600070205080204" pitchFamily="34" charset="-128"/>
              </a:defRPr>
            </a:lvl9pPr>
          </a:lstStyle>
          <a:p>
            <a:pPr algn="ctr" defTabSz="342892">
              <a:spcBef>
                <a:spcPct val="0"/>
              </a:spcBef>
              <a:buClrTx/>
              <a:buNone/>
              <a:defRPr/>
            </a:pPr>
            <a:r>
              <a:rPr lang="en-GB" altLang="fr-FR" sz="900" b="0" kern="1200" dirty="0" err="1">
                <a:solidFill>
                  <a:srgbClr val="000000"/>
                </a:solidFill>
                <a:ea typeface="ヒラギノ角ゴ Pro W3"/>
                <a:cs typeface="Arial" panose="020B0604020202020204" pitchFamily="34" charset="0"/>
              </a:rPr>
              <a:t>Courbe</a:t>
            </a:r>
            <a:r>
              <a:rPr lang="en-GB" altLang="fr-FR" sz="900" b="0" kern="1200" dirty="0">
                <a:solidFill>
                  <a:srgbClr val="000000"/>
                </a:solidFill>
                <a:ea typeface="ヒラギノ角ゴ Pro W3"/>
                <a:cs typeface="Arial" panose="020B0604020202020204" pitchFamily="34" charset="0"/>
              </a:rPr>
              <a:t> Kaplan–Meier de </a:t>
            </a:r>
            <a:r>
              <a:rPr lang="en-GB" altLang="fr-FR" sz="900" b="0" kern="1200" dirty="0" err="1">
                <a:solidFill>
                  <a:srgbClr val="000000"/>
                </a:solidFill>
                <a:ea typeface="ヒラギノ角ゴ Pro W3"/>
                <a:cs typeface="Arial" panose="020B0604020202020204" pitchFamily="34" charset="0"/>
              </a:rPr>
              <a:t>survie</a:t>
            </a:r>
            <a:r>
              <a:rPr lang="en-GB" altLang="fr-FR" sz="900" b="0" kern="1200" dirty="0">
                <a:solidFill>
                  <a:srgbClr val="000000"/>
                </a:solidFill>
                <a:ea typeface="ヒラギノ角ゴ Pro W3"/>
                <a:cs typeface="Arial" panose="020B0604020202020204" pitchFamily="34" charset="0"/>
              </a:rPr>
              <a:t> pour la </a:t>
            </a:r>
            <a:r>
              <a:rPr lang="en-GB" altLang="fr-FR" sz="900" b="0" kern="1200" dirty="0" err="1">
                <a:solidFill>
                  <a:srgbClr val="000000"/>
                </a:solidFill>
                <a:ea typeface="ヒラギノ角ゴ Pro W3"/>
                <a:cs typeface="Arial" panose="020B0604020202020204" pitchFamily="34" charset="0"/>
              </a:rPr>
              <a:t>mortalité</a:t>
            </a:r>
            <a:r>
              <a:rPr lang="en-GB" altLang="fr-FR" sz="900" b="0" kern="1200" dirty="0">
                <a:solidFill>
                  <a:srgbClr val="000000"/>
                </a:solidFill>
                <a:ea typeface="ヒラギノ角ゴ Pro W3"/>
                <a:cs typeface="Arial" panose="020B0604020202020204" pitchFamily="34" charset="0"/>
              </a:rPr>
              <a:t> </a:t>
            </a:r>
            <a:r>
              <a:rPr lang="en-GB" altLang="fr-FR" sz="900" b="0" kern="1200" dirty="0" err="1">
                <a:solidFill>
                  <a:srgbClr val="000000"/>
                </a:solidFill>
                <a:ea typeface="ヒラギノ角ゴ Pro W3"/>
                <a:cs typeface="Arial" panose="020B0604020202020204" pitchFamily="34" charset="0"/>
              </a:rPr>
              <a:t>toute</a:t>
            </a:r>
            <a:r>
              <a:rPr lang="en-GB" altLang="fr-FR" sz="900" b="0" kern="1200" dirty="0">
                <a:solidFill>
                  <a:srgbClr val="000000"/>
                </a:solidFill>
                <a:ea typeface="ヒラギノ角ゴ Pro W3"/>
                <a:cs typeface="Arial" panose="020B0604020202020204" pitchFamily="34" charset="0"/>
              </a:rPr>
              <a:t> causes </a:t>
            </a:r>
            <a:r>
              <a:rPr lang="en-GB" altLang="fr-FR" sz="900" b="0" kern="1200" dirty="0" err="1">
                <a:solidFill>
                  <a:srgbClr val="000000"/>
                </a:solidFill>
                <a:ea typeface="ヒラギノ角ゴ Pro W3"/>
                <a:cs typeface="Arial" panose="020B0604020202020204" pitchFamily="34" charset="0"/>
              </a:rPr>
              <a:t>comparant</a:t>
            </a:r>
            <a:r>
              <a:rPr lang="en-GB" altLang="fr-FR" sz="900" b="0" kern="1200" dirty="0">
                <a:solidFill>
                  <a:srgbClr val="000000"/>
                </a:solidFill>
                <a:ea typeface="ヒラギノ角ゴ Pro W3"/>
                <a:cs typeface="Arial" panose="020B0604020202020204" pitchFamily="34" charset="0"/>
              </a:rPr>
              <a:t> le temps </a:t>
            </a:r>
            <a:r>
              <a:rPr lang="en-GB" altLang="fr-FR" sz="900" b="0" kern="1200" dirty="0" err="1">
                <a:solidFill>
                  <a:srgbClr val="000000"/>
                </a:solidFill>
                <a:ea typeface="ヒラギノ角ゴ Pro W3"/>
                <a:cs typeface="Arial" panose="020B0604020202020204" pitchFamily="34" charset="0"/>
              </a:rPr>
              <a:t>assis</a:t>
            </a:r>
            <a:endParaRPr lang="en-GB" altLang="fr-FR" sz="900" b="0" kern="1200" dirty="0">
              <a:solidFill>
                <a:srgbClr val="000000"/>
              </a:solidFill>
              <a:ea typeface="ヒラギノ角ゴ Pro W3"/>
              <a:cs typeface="Arial" panose="020B0604020202020204" pitchFamily="34" charset="0"/>
            </a:endParaRPr>
          </a:p>
          <a:p>
            <a:pPr algn="ctr" defTabSz="342892">
              <a:spcBef>
                <a:spcPct val="0"/>
              </a:spcBef>
              <a:buClrTx/>
              <a:buNone/>
              <a:defRPr/>
            </a:pPr>
            <a:r>
              <a:rPr lang="en-GB" altLang="fr-FR" sz="900" b="0" kern="1200" dirty="0">
                <a:solidFill>
                  <a:srgbClr val="000000"/>
                </a:solidFill>
                <a:ea typeface="ヒラギノ角ゴ Pro W3"/>
                <a:cs typeface="Arial" panose="020B0604020202020204" pitchFamily="34" charset="0"/>
              </a:rPr>
              <a:t>chez 17,013 hommes et femmes dans le Canada Fitness Survey, 1981–1993. </a:t>
            </a:r>
          </a:p>
        </p:txBody>
      </p:sp>
      <p:sp>
        <p:nvSpPr>
          <p:cNvPr id="8" name="Text Box 5">
            <a:extLst>
              <a:ext uri="{FF2B5EF4-FFF2-40B4-BE49-F238E27FC236}">
                <a16:creationId xmlns:a16="http://schemas.microsoft.com/office/drawing/2014/main" id="{1E43DCCB-24F9-5223-5169-586DB0F6BD52}"/>
              </a:ext>
            </a:extLst>
          </p:cNvPr>
          <p:cNvSpPr txBox="1">
            <a:spLocks noChangeArrowheads="1"/>
          </p:cNvSpPr>
          <p:nvPr/>
        </p:nvSpPr>
        <p:spPr bwMode="auto">
          <a:xfrm>
            <a:off x="5490103" y="4512836"/>
            <a:ext cx="3223022"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Clr>
                <a:srgbClr val="015690"/>
              </a:buClr>
              <a:buFont typeface="Times" panose="02020603050405020304" pitchFamily="18" charset="0"/>
              <a:buChar char="•"/>
              <a:defRPr sz="3200" b="1">
                <a:solidFill>
                  <a:schemeClr val="bg1"/>
                </a:solidFill>
                <a:latin typeface="Arial" panose="020B0604020202020204" pitchFamily="34" charset="0"/>
                <a:ea typeface="ＭＳ Ｐゴシック" panose="020B0600070205080204" pitchFamily="34" charset="-128"/>
              </a:defRPr>
            </a:lvl1pPr>
            <a:lvl2pPr marL="742950" indent="-285750" defTabSz="457200">
              <a:spcBef>
                <a:spcPct val="20000"/>
              </a:spcBef>
              <a:buChar char="–"/>
              <a:defRPr sz="2800" b="1">
                <a:solidFill>
                  <a:schemeClr val="bg1"/>
                </a:solidFill>
                <a:latin typeface="Arial" panose="020B0604020202020204" pitchFamily="34" charset="0"/>
                <a:ea typeface="ＭＳ Ｐゴシック" panose="020B0600070205080204" pitchFamily="34" charset="-128"/>
              </a:defRPr>
            </a:lvl2pPr>
            <a:lvl3pPr marL="1143000" indent="-228600" defTabSz="457200">
              <a:spcBef>
                <a:spcPct val="20000"/>
              </a:spcBef>
              <a:buChar char="•"/>
              <a:defRPr sz="2400" b="1">
                <a:solidFill>
                  <a:schemeClr val="bg1"/>
                </a:solidFill>
                <a:latin typeface="Arial" panose="020B0604020202020204" pitchFamily="34" charset="0"/>
                <a:ea typeface="ＭＳ Ｐゴシック" panose="020B0600070205080204" pitchFamily="34" charset="-128"/>
              </a:defRPr>
            </a:lvl3pPr>
            <a:lvl4pPr marL="1600200" indent="-228600" defTabSz="457200">
              <a:spcBef>
                <a:spcPct val="20000"/>
              </a:spcBef>
              <a:buChar char="–"/>
              <a:defRPr sz="2000" b="1">
                <a:solidFill>
                  <a:schemeClr val="bg1"/>
                </a:solidFill>
                <a:latin typeface="Arial" panose="020B0604020202020204" pitchFamily="34" charset="0"/>
                <a:ea typeface="ＭＳ Ｐゴシック" panose="020B0600070205080204" pitchFamily="34" charset="-128"/>
              </a:defRPr>
            </a:lvl4pPr>
            <a:lvl5pPr marL="2057400" indent="-228600" defTabSz="457200">
              <a:spcBef>
                <a:spcPct val="20000"/>
              </a:spcBef>
              <a:buChar char="»"/>
              <a:defRPr sz="2000" b="1">
                <a:solidFill>
                  <a:schemeClr val="bg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Char char="»"/>
              <a:defRPr sz="2000" b="1">
                <a:solidFill>
                  <a:schemeClr val="bg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Char char="»"/>
              <a:defRPr sz="2000" b="1">
                <a:solidFill>
                  <a:schemeClr val="bg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Char char="»"/>
              <a:defRPr sz="2000" b="1">
                <a:solidFill>
                  <a:schemeClr val="bg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Char char="»"/>
              <a:defRPr sz="2000" b="1">
                <a:solidFill>
                  <a:schemeClr val="bg1"/>
                </a:solidFill>
                <a:latin typeface="Arial" panose="020B0604020202020204" pitchFamily="34" charset="0"/>
                <a:ea typeface="ＭＳ Ｐゴシック" panose="020B0600070205080204" pitchFamily="34" charset="-128"/>
              </a:defRPr>
            </a:lvl9pPr>
          </a:lstStyle>
          <a:p>
            <a:pPr algn="r" defTabSz="342892">
              <a:spcBef>
                <a:spcPct val="0"/>
              </a:spcBef>
              <a:buClrTx/>
              <a:buNone/>
              <a:defRPr/>
            </a:pPr>
            <a:r>
              <a:rPr lang="en-GB" altLang="fr-FR" sz="900" b="0" kern="1200" dirty="0" err="1">
                <a:solidFill>
                  <a:srgbClr val="0070C0"/>
                </a:solidFill>
                <a:ea typeface="ヒラギノ角ゴ Pro W3"/>
                <a:cs typeface="Arial" panose="020B0604020202020204" pitchFamily="34" charset="0"/>
              </a:rPr>
              <a:t>Katzmarzyk</a:t>
            </a:r>
            <a:r>
              <a:rPr lang="en-GB" altLang="fr-FR" sz="900" b="0" kern="1200" dirty="0">
                <a:solidFill>
                  <a:srgbClr val="0070C0"/>
                </a:solidFill>
                <a:ea typeface="ヒラギノ角ゴ Pro W3"/>
                <a:cs typeface="Arial" panose="020B0604020202020204" pitchFamily="34" charset="0"/>
              </a:rPr>
              <a:t> PT, </a:t>
            </a:r>
            <a:r>
              <a:rPr lang="fr-CA" altLang="fr-FR" sz="900" b="0" kern="1200" dirty="0">
                <a:solidFill>
                  <a:srgbClr val="0070C0"/>
                </a:solidFill>
                <a:ea typeface="ヒラギノ角ゴ Pro W3"/>
                <a:cs typeface="Arial" panose="020B0604020202020204" pitchFamily="34" charset="0"/>
              </a:rPr>
              <a:t>Med </a:t>
            </a:r>
            <a:r>
              <a:rPr lang="fr-CA" altLang="fr-FR" sz="900" b="0" kern="1200" dirty="0" err="1">
                <a:solidFill>
                  <a:srgbClr val="0070C0"/>
                </a:solidFill>
                <a:ea typeface="ヒラギノ角ゴ Pro W3"/>
                <a:cs typeface="Arial" panose="020B0604020202020204" pitchFamily="34" charset="0"/>
              </a:rPr>
              <a:t>Sci</a:t>
            </a:r>
            <a:r>
              <a:rPr lang="fr-CA" altLang="fr-FR" sz="900" b="0" kern="1200" dirty="0">
                <a:solidFill>
                  <a:srgbClr val="0070C0"/>
                </a:solidFill>
                <a:ea typeface="ヒラギノ角ゴ Pro W3"/>
                <a:cs typeface="Arial" panose="020B0604020202020204" pitchFamily="34" charset="0"/>
              </a:rPr>
              <a:t> Sports </a:t>
            </a:r>
            <a:r>
              <a:rPr lang="fr-CA" altLang="fr-FR" sz="900" b="0" kern="1200" dirty="0" err="1">
                <a:solidFill>
                  <a:srgbClr val="0070C0"/>
                </a:solidFill>
                <a:ea typeface="ヒラギノ角ゴ Pro W3"/>
                <a:cs typeface="Arial" panose="020B0604020202020204" pitchFamily="34" charset="0"/>
              </a:rPr>
              <a:t>Exerc</a:t>
            </a:r>
            <a:r>
              <a:rPr lang="fr-CA" altLang="fr-FR" sz="900" b="0" kern="1200" dirty="0">
                <a:solidFill>
                  <a:srgbClr val="0070C0"/>
                </a:solidFill>
                <a:ea typeface="ヒラギノ角ゴ Pro W3"/>
                <a:cs typeface="Arial" panose="020B0604020202020204" pitchFamily="34" charset="0"/>
              </a:rPr>
              <a:t> </a:t>
            </a:r>
            <a:r>
              <a:rPr lang="en-GB" altLang="fr-FR" sz="900" b="0" kern="1200" dirty="0">
                <a:solidFill>
                  <a:srgbClr val="0070C0"/>
                </a:solidFill>
                <a:ea typeface="ヒラギノ角ゴ Pro W3"/>
                <a:cs typeface="Arial" panose="020B0604020202020204" pitchFamily="34" charset="0"/>
              </a:rPr>
              <a:t>2009</a:t>
            </a:r>
          </a:p>
        </p:txBody>
      </p:sp>
      <p:sp>
        <p:nvSpPr>
          <p:cNvPr id="3" name="TextBox 2">
            <a:extLst>
              <a:ext uri="{FF2B5EF4-FFF2-40B4-BE49-F238E27FC236}">
                <a16:creationId xmlns:a16="http://schemas.microsoft.com/office/drawing/2014/main" id="{8D2B5BCF-E3FF-E9F8-3A49-1E9F7DB3B0F9}"/>
              </a:ext>
            </a:extLst>
          </p:cNvPr>
          <p:cNvSpPr txBox="1"/>
          <p:nvPr/>
        </p:nvSpPr>
        <p:spPr>
          <a:xfrm>
            <a:off x="5931421" y="4768169"/>
            <a:ext cx="3015569" cy="246221"/>
          </a:xfrm>
          <a:prstGeom prst="rect">
            <a:avLst/>
          </a:prstGeom>
          <a:noFill/>
        </p:spPr>
        <p:txBody>
          <a:bodyPr wrap="none" rtlCol="0">
            <a:spAutoFit/>
          </a:bodyPr>
          <a:lstStyle/>
          <a:p>
            <a:r>
              <a:rPr lang="fr-CA" sz="1000" dirty="0"/>
              <a:t>Gracieuseté : Dr Paul Poirier, cardiologue, IUCPQ</a:t>
            </a:r>
            <a:endParaRPr lang="en-CA" sz="1000" dirty="0"/>
          </a:p>
        </p:txBody>
      </p:sp>
      <p:pic>
        <p:nvPicPr>
          <p:cNvPr id="2050" name="Picture 2" descr="Unhappy driver in his car stock photo. Image of person - 71197806">
            <a:extLst>
              <a:ext uri="{FF2B5EF4-FFF2-40B4-BE49-F238E27FC236}">
                <a16:creationId xmlns:a16="http://schemas.microsoft.com/office/drawing/2014/main" id="{8B363FE9-652F-471D-E737-1435C8B674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9682" y="0"/>
            <a:ext cx="5685727" cy="5143500"/>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a:extLst>
              <a:ext uri="{FF2B5EF4-FFF2-40B4-BE49-F238E27FC236}">
                <a16:creationId xmlns:a16="http://schemas.microsoft.com/office/drawing/2014/main" id="{5BE57778-0C54-B502-4CDD-3347DFD5BE59}"/>
              </a:ext>
            </a:extLst>
          </p:cNvPr>
          <p:cNvCxnSpPr/>
          <p:nvPr/>
        </p:nvCxnSpPr>
        <p:spPr>
          <a:xfrm>
            <a:off x="4781227" y="1294109"/>
            <a:ext cx="2890434" cy="503695"/>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24C46E9-3E6A-C063-FF20-7119B952BBD0}"/>
              </a:ext>
            </a:extLst>
          </p:cNvPr>
          <p:cNvCxnSpPr>
            <a:cxnSpLocks/>
          </p:cNvCxnSpPr>
          <p:nvPr/>
        </p:nvCxnSpPr>
        <p:spPr>
          <a:xfrm>
            <a:off x="4747071" y="1294109"/>
            <a:ext cx="1184350" cy="75941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3C72AE59-37BF-9CD2-186B-34308490FCE4}"/>
              </a:ext>
            </a:extLst>
          </p:cNvPr>
          <p:cNvCxnSpPr>
            <a:cxnSpLocks/>
          </p:cNvCxnSpPr>
          <p:nvPr/>
        </p:nvCxnSpPr>
        <p:spPr>
          <a:xfrm>
            <a:off x="5931421" y="2053526"/>
            <a:ext cx="1740240" cy="750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11472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Google Shape;569;p182"/>
          <p:cNvSpPr txBox="1">
            <a:spLocks noGrp="1"/>
          </p:cNvSpPr>
          <p:nvPr>
            <p:ph type="title"/>
          </p:nvPr>
        </p:nvSpPr>
        <p:spPr>
          <a:xfrm>
            <a:off x="311699" y="445025"/>
            <a:ext cx="7564218"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dirty="0"/>
              <a:t>Misons sur le transport collectif pour la santé</a:t>
            </a:r>
            <a:endParaRPr dirty="0">
              <a:highlight>
                <a:srgbClr val="FFFF00"/>
              </a:highlight>
            </a:endParaRPr>
          </a:p>
        </p:txBody>
      </p:sp>
      <p:sp>
        <p:nvSpPr>
          <p:cNvPr id="570" name="Google Shape;570;p182"/>
          <p:cNvSpPr txBox="1">
            <a:spLocks noGrp="1"/>
          </p:cNvSpPr>
          <p:nvPr>
            <p:ph type="body" idx="1"/>
          </p:nvPr>
        </p:nvSpPr>
        <p:spPr>
          <a:xfrm>
            <a:off x="311699" y="1281817"/>
            <a:ext cx="5544649" cy="3397200"/>
          </a:xfrm>
          <a:prstGeom prst="rect">
            <a:avLst/>
          </a:prstGeom>
          <a:noFill/>
          <a:ln>
            <a:noFill/>
          </a:ln>
        </p:spPr>
        <p:txBody>
          <a:bodyPr spcFirstLastPara="1" wrap="square" lIns="91425" tIns="91425" rIns="91425" bIns="91425" anchor="t" anchorCtr="0">
            <a:normAutofit fontScale="85000" lnSpcReduction="10000"/>
          </a:bodyPr>
          <a:lstStyle/>
          <a:p>
            <a:pPr marL="457200" lvl="0" indent="-342900" algn="l" rtl="0">
              <a:lnSpc>
                <a:spcPct val="115000"/>
              </a:lnSpc>
              <a:spcBef>
                <a:spcPts val="0"/>
              </a:spcBef>
              <a:spcAft>
                <a:spcPts val="0"/>
              </a:spcAft>
              <a:buSzPts val="1800"/>
              <a:buChar char="●"/>
            </a:pPr>
            <a:r>
              <a:rPr lang="fr-CA" dirty="0"/>
              <a:t>Nombreux avantages pour la santé:</a:t>
            </a:r>
            <a:endParaRPr dirty="0"/>
          </a:p>
          <a:p>
            <a:pPr marL="914400" lvl="1" indent="-317500" algn="l" rtl="0">
              <a:lnSpc>
                <a:spcPct val="115000"/>
              </a:lnSpc>
              <a:spcBef>
                <a:spcPts val="0"/>
              </a:spcBef>
              <a:spcAft>
                <a:spcPts val="0"/>
              </a:spcAft>
              <a:buSzPts val="1400"/>
              <a:buChar char="○"/>
            </a:pPr>
            <a:r>
              <a:rPr lang="fr-CA" dirty="0"/>
              <a:t>Réduction du temps assis: l’usager du transport en commun bouge!</a:t>
            </a:r>
            <a:endParaRPr dirty="0"/>
          </a:p>
          <a:p>
            <a:pPr marL="1371600" lvl="2" indent="-317500" algn="l" rtl="0">
              <a:lnSpc>
                <a:spcPct val="115000"/>
              </a:lnSpc>
              <a:spcBef>
                <a:spcPts val="0"/>
              </a:spcBef>
              <a:spcAft>
                <a:spcPts val="0"/>
              </a:spcAft>
              <a:buSzPts val="1400"/>
              <a:buChar char="■"/>
            </a:pPr>
            <a:r>
              <a:rPr lang="fr-CA" dirty="0"/>
              <a:t>24 minutes de marche en moyenne par jour</a:t>
            </a:r>
            <a:endParaRPr dirty="0"/>
          </a:p>
          <a:p>
            <a:pPr marL="1371600" lvl="2" indent="-317500" algn="l" rtl="0">
              <a:lnSpc>
                <a:spcPct val="115000"/>
              </a:lnSpc>
              <a:spcBef>
                <a:spcPts val="0"/>
              </a:spcBef>
              <a:spcAft>
                <a:spcPts val="0"/>
              </a:spcAft>
              <a:buSzPts val="1400"/>
              <a:buChar char="■"/>
            </a:pPr>
            <a:r>
              <a:rPr lang="fr-CA" dirty="0"/>
              <a:t>4x plus de chances de marcher ses 10 000 pas par jour</a:t>
            </a:r>
          </a:p>
          <a:p>
            <a:pPr marL="1371600" lvl="2" indent="-317500" algn="l" rtl="0">
              <a:lnSpc>
                <a:spcPct val="115000"/>
              </a:lnSpc>
              <a:spcBef>
                <a:spcPts val="0"/>
              </a:spcBef>
              <a:spcAft>
                <a:spcPts val="0"/>
              </a:spcAft>
              <a:buSzPts val="1400"/>
              <a:buChar char="■"/>
            </a:pPr>
            <a:r>
              <a:rPr lang="fr-FR" dirty="0"/>
              <a:t>↓ 81 % de la probabilité de devenir obèse au fil du temps</a:t>
            </a:r>
          </a:p>
          <a:p>
            <a:pPr marL="914400" lvl="1" indent="-317500" algn="l" rtl="0">
              <a:lnSpc>
                <a:spcPct val="115000"/>
              </a:lnSpc>
              <a:spcBef>
                <a:spcPts val="0"/>
              </a:spcBef>
              <a:spcAft>
                <a:spcPts val="0"/>
              </a:spcAft>
              <a:buSzPts val="1400"/>
              <a:buChar char="○"/>
            </a:pPr>
            <a:r>
              <a:rPr lang="fr-FR" dirty="0"/>
              <a:t>Lutte aux changements climatiques: </a:t>
            </a:r>
            <a:r>
              <a:rPr lang="fr-FR" dirty="0">
                <a:latin typeface="Calibri Light" panose="020F0302020204030204" pitchFamily="34" charset="0"/>
                <a:cs typeface="Calibri Light" panose="020F0302020204030204" pitchFamily="34" charset="0"/>
              </a:rPr>
              <a:t>↓</a:t>
            </a:r>
            <a:r>
              <a:rPr lang="fr-FR" dirty="0"/>
              <a:t>CO2</a:t>
            </a:r>
          </a:p>
          <a:p>
            <a:pPr marL="914400" lvl="1" indent="-317500" algn="l" rtl="0">
              <a:lnSpc>
                <a:spcPct val="115000"/>
              </a:lnSpc>
              <a:spcBef>
                <a:spcPts val="0"/>
              </a:spcBef>
              <a:spcAft>
                <a:spcPts val="0"/>
              </a:spcAft>
              <a:buSzPts val="1400"/>
              <a:buChar char="○"/>
            </a:pPr>
            <a:r>
              <a:rPr lang="fr-FR" dirty="0"/>
              <a:t>Diminution pollution air</a:t>
            </a:r>
            <a:endParaRPr lang="fr-CA" dirty="0"/>
          </a:p>
          <a:p>
            <a:pPr marL="457200" lvl="0" indent="-342900" algn="l" rtl="0">
              <a:lnSpc>
                <a:spcPct val="115000"/>
              </a:lnSpc>
              <a:spcBef>
                <a:spcPts val="0"/>
              </a:spcBef>
              <a:spcAft>
                <a:spcPts val="0"/>
              </a:spcAft>
              <a:buSzPts val="1800"/>
              <a:buChar char="●"/>
            </a:pPr>
            <a:r>
              <a:rPr lang="fr-FR" dirty="0"/>
              <a:t>Pour être utilisé, il doit être:</a:t>
            </a:r>
          </a:p>
          <a:p>
            <a:pPr marL="914400" lvl="1" indent="-317500" algn="l" rtl="0">
              <a:lnSpc>
                <a:spcPct val="115000"/>
              </a:lnSpc>
              <a:spcBef>
                <a:spcPts val="0"/>
              </a:spcBef>
              <a:spcAft>
                <a:spcPts val="0"/>
              </a:spcAft>
              <a:buSzPts val="1400"/>
              <a:buChar char="○"/>
            </a:pPr>
            <a:r>
              <a:rPr lang="fr-FR" dirty="0"/>
              <a:t>À proximité, rapide, fréquent, confortable, fiable, abordable et de capacité adéquate</a:t>
            </a:r>
          </a:p>
          <a:p>
            <a:pPr marL="457200" lvl="0" indent="-342900" algn="l" rtl="0">
              <a:lnSpc>
                <a:spcPct val="115000"/>
              </a:lnSpc>
              <a:spcBef>
                <a:spcPts val="0"/>
              </a:spcBef>
              <a:spcAft>
                <a:spcPts val="0"/>
              </a:spcAft>
              <a:buSzPts val="1800"/>
              <a:buChar char="●"/>
            </a:pPr>
            <a:r>
              <a:rPr lang="fr-FR" dirty="0"/>
              <a:t>Urbain (plus de 10 000 habitants):</a:t>
            </a:r>
          </a:p>
          <a:p>
            <a:pPr marL="914400" lvl="1" indent="-317500" algn="l" rtl="0">
              <a:lnSpc>
                <a:spcPct val="115000"/>
              </a:lnSpc>
              <a:spcBef>
                <a:spcPts val="0"/>
              </a:spcBef>
              <a:spcAft>
                <a:spcPts val="0"/>
              </a:spcAft>
              <a:buSzPts val="1400"/>
              <a:buChar char="○"/>
            </a:pPr>
            <a:r>
              <a:rPr lang="fr-FR" dirty="0"/>
              <a:t>Rimouski</a:t>
            </a:r>
          </a:p>
          <a:p>
            <a:pPr marL="914400" lvl="1" indent="-317500" algn="l" rtl="0">
              <a:lnSpc>
                <a:spcPct val="115000"/>
              </a:lnSpc>
              <a:spcBef>
                <a:spcPts val="0"/>
              </a:spcBef>
              <a:spcAft>
                <a:spcPts val="0"/>
              </a:spcAft>
              <a:buSzPts val="1400"/>
              <a:buChar char="○"/>
            </a:pPr>
            <a:r>
              <a:rPr lang="fr-FR" dirty="0"/>
              <a:t>Rivière-du-Loup</a:t>
            </a:r>
          </a:p>
          <a:p>
            <a:pPr marL="914400" lvl="1" indent="-317500" algn="l" rtl="0">
              <a:lnSpc>
                <a:spcPct val="115000"/>
              </a:lnSpc>
              <a:spcBef>
                <a:spcPts val="0"/>
              </a:spcBef>
              <a:spcAft>
                <a:spcPts val="0"/>
              </a:spcAft>
              <a:buSzPts val="1400"/>
              <a:buChar char="○"/>
            </a:pPr>
            <a:r>
              <a:rPr lang="fr-FR" dirty="0"/>
              <a:t>Matane</a:t>
            </a:r>
          </a:p>
          <a:p>
            <a:pPr marL="457200" lvl="0" indent="-342900" algn="l" rtl="0">
              <a:lnSpc>
                <a:spcPct val="115000"/>
              </a:lnSpc>
              <a:spcBef>
                <a:spcPts val="0"/>
              </a:spcBef>
              <a:spcAft>
                <a:spcPts val="0"/>
              </a:spcAft>
              <a:buSzPts val="1800"/>
              <a:buChar char="●"/>
            </a:pPr>
            <a:r>
              <a:rPr lang="fr-FR" dirty="0"/>
              <a:t>Interrégional</a:t>
            </a:r>
          </a:p>
          <a:p>
            <a:pPr marL="139700" indent="0">
              <a:buSzPts val="1400"/>
              <a:buNone/>
            </a:pPr>
            <a:endParaRPr lang="fr-FR" dirty="0"/>
          </a:p>
          <a:p>
            <a:pPr marL="114300" indent="0">
              <a:buNone/>
            </a:pPr>
            <a:endParaRPr dirty="0"/>
          </a:p>
        </p:txBody>
      </p:sp>
      <p:pic>
        <p:nvPicPr>
          <p:cNvPr id="2" name="Picture 1">
            <a:extLst>
              <a:ext uri="{FF2B5EF4-FFF2-40B4-BE49-F238E27FC236}">
                <a16:creationId xmlns:a16="http://schemas.microsoft.com/office/drawing/2014/main" id="{AC079255-7A17-9AE0-689B-087CD9398246}"/>
              </a:ext>
            </a:extLst>
          </p:cNvPr>
          <p:cNvPicPr>
            <a:picLocks noChangeAspect="1"/>
          </p:cNvPicPr>
          <p:nvPr/>
        </p:nvPicPr>
        <p:blipFill>
          <a:blip r:embed="rId3"/>
          <a:stretch>
            <a:fillRect/>
          </a:stretch>
        </p:blipFill>
        <p:spPr>
          <a:xfrm>
            <a:off x="5856349" y="1359825"/>
            <a:ext cx="3183022" cy="1485070"/>
          </a:xfrm>
          <a:prstGeom prst="rect">
            <a:avLst/>
          </a:prstGeom>
        </p:spPr>
      </p:pic>
      <p:pic>
        <p:nvPicPr>
          <p:cNvPr id="4" name="Picture 3">
            <a:extLst>
              <a:ext uri="{FF2B5EF4-FFF2-40B4-BE49-F238E27FC236}">
                <a16:creationId xmlns:a16="http://schemas.microsoft.com/office/drawing/2014/main" id="{7B61B950-E473-F6B0-DE87-17FCED5DD576}"/>
              </a:ext>
            </a:extLst>
          </p:cNvPr>
          <p:cNvPicPr>
            <a:picLocks noChangeAspect="1"/>
          </p:cNvPicPr>
          <p:nvPr/>
        </p:nvPicPr>
        <p:blipFill>
          <a:blip r:embed="rId4"/>
          <a:stretch>
            <a:fillRect/>
          </a:stretch>
        </p:blipFill>
        <p:spPr>
          <a:xfrm>
            <a:off x="5856349" y="3115939"/>
            <a:ext cx="3201130" cy="1641086"/>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60"/>
          <p:cNvSpPr txBox="1">
            <a:spLocks noGrp="1"/>
          </p:cNvSpPr>
          <p:nvPr>
            <p:ph type="title"/>
          </p:nvPr>
        </p:nvSpPr>
        <p:spPr>
          <a:xfrm>
            <a:off x="672353" y="483568"/>
            <a:ext cx="7799294" cy="459900"/>
          </a:xfrm>
          <a:prstGeom prst="rect">
            <a:avLst/>
          </a:prstGeom>
          <a:noFill/>
          <a:ln>
            <a:noFill/>
          </a:ln>
        </p:spPr>
        <p:txBody>
          <a:bodyPr spcFirstLastPara="1" wrap="square" lIns="68569" tIns="68569" rIns="68569" bIns="68569" anchor="t" anchorCtr="0">
            <a:noAutofit/>
          </a:bodyPr>
          <a:lstStyle/>
          <a:p>
            <a:pPr>
              <a:buClr>
                <a:srgbClr val="31859B"/>
              </a:buClr>
              <a:buSzPts val="4889"/>
            </a:pPr>
            <a:r>
              <a:rPr lang="fr-CA" b="1" dirty="0">
                <a:solidFill>
                  <a:schemeClr val="bg2"/>
                </a:solidFill>
              </a:rPr>
              <a:t>Misons sur le vélo utilitaire pour la santé</a:t>
            </a:r>
            <a:endParaRPr dirty="0">
              <a:solidFill>
                <a:schemeClr val="bg2"/>
              </a:solidFill>
            </a:endParaRPr>
          </a:p>
        </p:txBody>
      </p:sp>
      <p:sp>
        <p:nvSpPr>
          <p:cNvPr id="403" name="Google Shape;403;p60"/>
          <p:cNvSpPr txBox="1">
            <a:spLocks noGrp="1"/>
          </p:cNvSpPr>
          <p:nvPr>
            <p:ph type="body" idx="1"/>
          </p:nvPr>
        </p:nvSpPr>
        <p:spPr>
          <a:xfrm>
            <a:off x="5241585" y="1465320"/>
            <a:ext cx="3427567" cy="2849252"/>
          </a:xfrm>
          <a:prstGeom prst="rect">
            <a:avLst/>
          </a:prstGeom>
          <a:noFill/>
          <a:ln>
            <a:noFill/>
          </a:ln>
        </p:spPr>
        <p:txBody>
          <a:bodyPr spcFirstLastPara="1" wrap="square" lIns="68569" tIns="68569" rIns="68569" bIns="68569" anchor="t" anchorCtr="0">
            <a:noAutofit/>
          </a:bodyPr>
          <a:lstStyle/>
          <a:p>
            <a:pPr marL="85725" indent="0">
              <a:buSzPts val="1324"/>
              <a:buNone/>
            </a:pPr>
            <a:r>
              <a:rPr lang="fr-CA" sz="2000" dirty="0"/>
              <a:t>C’est long se rendre au travail/à l’école?</a:t>
            </a:r>
            <a:endParaRPr sz="4000" dirty="0"/>
          </a:p>
          <a:p>
            <a:pPr marL="685783" lvl="1" indent="-234763">
              <a:buSzPts val="1329"/>
            </a:pPr>
            <a:r>
              <a:rPr lang="fr-CA" sz="1600" dirty="0"/>
              <a:t>50% des Rimouskois parcourent moins de 3.7 km </a:t>
            </a:r>
            <a:endParaRPr dirty="0"/>
          </a:p>
          <a:p>
            <a:pPr marL="685783" lvl="1" indent="-234763">
              <a:buSzPts val="1329"/>
            </a:pPr>
            <a:r>
              <a:rPr lang="fr-CA" sz="1600" dirty="0"/>
              <a:t>À Rivière-du-Loup: 2.8 km</a:t>
            </a:r>
            <a:endParaRPr dirty="0"/>
          </a:p>
          <a:p>
            <a:pPr marL="685783" lvl="1" indent="-234763">
              <a:buSzPts val="1329"/>
            </a:pPr>
            <a:r>
              <a:rPr lang="fr-CA" sz="1600" dirty="0"/>
              <a:t>À Matane: 2.8 km</a:t>
            </a:r>
          </a:p>
          <a:p>
            <a:pPr marL="685783" lvl="1" indent="-234763">
              <a:buSzPts val="1329"/>
            </a:pPr>
            <a:r>
              <a:rPr lang="fr-CA" sz="1600" dirty="0"/>
              <a:t>Soit approximativement 10-15 minutes!</a:t>
            </a:r>
            <a:endParaRPr sz="3200" dirty="0"/>
          </a:p>
        </p:txBody>
      </p:sp>
      <p:pic>
        <p:nvPicPr>
          <p:cNvPr id="404" name="Google Shape;404;p60"/>
          <p:cNvPicPr preferRelativeResize="0"/>
          <p:nvPr/>
        </p:nvPicPr>
        <p:blipFill rotWithShape="1">
          <a:blip r:embed="rId3">
            <a:alphaModFix/>
          </a:blip>
          <a:srcRect/>
          <a:stretch/>
        </p:blipFill>
        <p:spPr>
          <a:xfrm>
            <a:off x="474848" y="1465320"/>
            <a:ext cx="4409921" cy="2849252"/>
          </a:xfrm>
          <a:prstGeom prst="rect">
            <a:avLst/>
          </a:prstGeom>
          <a:noFill/>
          <a:ln w="12700" cap="flat" cmpd="sng">
            <a:solidFill>
              <a:schemeClr val="dk2"/>
            </a:solidFill>
            <a:prstDash val="solid"/>
            <a:round/>
            <a:headEnd type="none" w="sm" len="sm"/>
            <a:tailEnd type="none" w="sm" len="sm"/>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61"/>
          <p:cNvSpPr/>
          <p:nvPr/>
        </p:nvSpPr>
        <p:spPr>
          <a:xfrm>
            <a:off x="-1" y="0"/>
            <a:ext cx="9141714" cy="5143500"/>
          </a:xfrm>
          <a:prstGeom prst="rect">
            <a:avLst/>
          </a:prstGeom>
          <a:solidFill>
            <a:schemeClr val="lt1"/>
          </a:soli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pic>
        <p:nvPicPr>
          <p:cNvPr id="410" name="Google Shape;410;p61" descr="Le Trottibus de la Société canadienne du cancer est finaliste - Le ..."/>
          <p:cNvPicPr preferRelativeResize="0"/>
          <p:nvPr/>
        </p:nvPicPr>
        <p:blipFill rotWithShape="1">
          <a:blip r:embed="rId3">
            <a:alphaModFix/>
          </a:blip>
          <a:srcRect l="1987" r="3896" b="-1"/>
          <a:stretch/>
        </p:blipFill>
        <p:spPr>
          <a:xfrm>
            <a:off x="1" y="7"/>
            <a:ext cx="7252232" cy="5143493"/>
          </a:xfrm>
          <a:prstGeom prst="rect">
            <a:avLst/>
          </a:prstGeom>
          <a:noFill/>
          <a:ln>
            <a:noFill/>
          </a:ln>
        </p:spPr>
      </p:pic>
      <p:sp>
        <p:nvSpPr>
          <p:cNvPr id="411" name="Google Shape;411;p61"/>
          <p:cNvSpPr/>
          <p:nvPr/>
        </p:nvSpPr>
        <p:spPr>
          <a:xfrm flipH="1">
            <a:off x="3843764" y="0"/>
            <a:ext cx="5300234" cy="5143500"/>
          </a:xfrm>
          <a:prstGeom prst="rect">
            <a:avLst/>
          </a:prstGeom>
          <a:gradFill>
            <a:gsLst>
              <a:gs pos="0">
                <a:srgbClr val="FFFFFF">
                  <a:alpha val="0"/>
                </a:srgbClr>
              </a:gs>
              <a:gs pos="19000">
                <a:srgbClr val="FFFFFF">
                  <a:alpha val="37647"/>
                </a:srgbClr>
              </a:gs>
              <a:gs pos="35000">
                <a:srgbClr val="FFFFFF">
                  <a:alpha val="76862"/>
                </a:srgbClr>
              </a:gs>
              <a:gs pos="48000">
                <a:schemeClr val="lt1"/>
              </a:gs>
              <a:gs pos="100000">
                <a:schemeClr val="lt1"/>
              </a:gs>
            </a:gsLst>
            <a:lin ang="10800000" scaled="0"/>
          </a:gradFill>
          <a:ln>
            <a:noFill/>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412" name="Google Shape;412;p61"/>
          <p:cNvSpPr txBox="1">
            <a:spLocks noGrp="1"/>
          </p:cNvSpPr>
          <p:nvPr>
            <p:ph type="title"/>
          </p:nvPr>
        </p:nvSpPr>
        <p:spPr>
          <a:xfrm>
            <a:off x="5648707" y="273844"/>
            <a:ext cx="3246351" cy="1424934"/>
          </a:xfrm>
          <a:prstGeom prst="rect">
            <a:avLst/>
          </a:prstGeom>
          <a:noFill/>
          <a:ln>
            <a:noFill/>
          </a:ln>
        </p:spPr>
        <p:txBody>
          <a:bodyPr spcFirstLastPara="1" wrap="square" lIns="68569" tIns="34275" rIns="68569" bIns="34275" anchor="ctr" anchorCtr="0">
            <a:normAutofit fontScale="90000"/>
          </a:bodyPr>
          <a:lstStyle/>
          <a:p>
            <a:pPr>
              <a:lnSpc>
                <a:spcPct val="90000"/>
              </a:lnSpc>
              <a:buClr>
                <a:srgbClr val="31859B"/>
              </a:buClr>
              <a:buSzPts val="4444"/>
            </a:pPr>
            <a:r>
              <a:rPr lang="fr-CA" dirty="0">
                <a:solidFill>
                  <a:schemeClr val="bg2"/>
                </a:solidFill>
                <a:latin typeface="Old Standard TT" panose="020B0604020202020204" charset="0"/>
                <a:ea typeface="Calibri"/>
                <a:cs typeface="Calibri"/>
                <a:sym typeface="Calibri"/>
              </a:rPr>
              <a:t>Misons sur </a:t>
            </a:r>
            <a:br>
              <a:rPr lang="fr-CA" dirty="0">
                <a:solidFill>
                  <a:schemeClr val="bg2"/>
                </a:solidFill>
                <a:latin typeface="Old Standard TT" panose="020B0604020202020204" charset="0"/>
                <a:ea typeface="Calibri"/>
                <a:cs typeface="Calibri"/>
                <a:sym typeface="Calibri"/>
              </a:rPr>
            </a:br>
            <a:r>
              <a:rPr lang="fr-CA" dirty="0">
                <a:solidFill>
                  <a:schemeClr val="bg2"/>
                </a:solidFill>
                <a:latin typeface="Old Standard TT" panose="020B0604020202020204" charset="0"/>
                <a:ea typeface="Calibri"/>
                <a:cs typeface="Calibri"/>
                <a:sym typeface="Calibri"/>
              </a:rPr>
              <a:t>la marche utilitaire pour la santé</a:t>
            </a:r>
            <a:endParaRPr dirty="0">
              <a:solidFill>
                <a:schemeClr val="bg2"/>
              </a:solidFill>
              <a:latin typeface="Old Standard TT" panose="020B0604020202020204" charset="0"/>
              <a:ea typeface="Calibri"/>
              <a:cs typeface="Calibri"/>
              <a:sym typeface="Calibri"/>
            </a:endParaRPr>
          </a:p>
        </p:txBody>
      </p:sp>
      <p:sp>
        <p:nvSpPr>
          <p:cNvPr id="413" name="Google Shape;413;p61"/>
          <p:cNvSpPr txBox="1">
            <a:spLocks noGrp="1"/>
          </p:cNvSpPr>
          <p:nvPr>
            <p:ph type="body" idx="1"/>
          </p:nvPr>
        </p:nvSpPr>
        <p:spPr>
          <a:xfrm>
            <a:off x="5648708" y="1825651"/>
            <a:ext cx="3246352" cy="2807072"/>
          </a:xfrm>
          <a:prstGeom prst="rect">
            <a:avLst/>
          </a:prstGeom>
          <a:noFill/>
          <a:ln>
            <a:noFill/>
          </a:ln>
        </p:spPr>
        <p:txBody>
          <a:bodyPr spcFirstLastPara="1" wrap="square" lIns="68569" tIns="34275" rIns="68569" bIns="34275" anchor="t" anchorCtr="0">
            <a:normAutofit/>
          </a:bodyPr>
          <a:lstStyle/>
          <a:p>
            <a:pPr marL="342892" indent="-171450">
              <a:lnSpc>
                <a:spcPct val="90000"/>
              </a:lnSpc>
              <a:buFont typeface="Arial"/>
              <a:buChar char="•"/>
            </a:pPr>
            <a:r>
              <a:rPr lang="fr-CA" sz="1275" dirty="0"/>
              <a:t>12-20 minutes par jour d’activité physique</a:t>
            </a:r>
            <a:endParaRPr dirty="0"/>
          </a:p>
          <a:p>
            <a:pPr marL="685783" lvl="1" indent="-171450">
              <a:lnSpc>
                <a:spcPct val="90000"/>
              </a:lnSpc>
              <a:spcBef>
                <a:spcPts val="450"/>
              </a:spcBef>
              <a:buFont typeface="Arial"/>
              <a:buChar char="•"/>
            </a:pPr>
            <a:r>
              <a:rPr lang="fr-CA" sz="1275" dirty="0"/>
              <a:t>Recommandations de la société canadienne de pédiatrie: </a:t>
            </a:r>
            <a:r>
              <a:rPr lang="fr-CA" sz="1275" b="1" dirty="0"/>
              <a:t>60 minutes </a:t>
            </a:r>
            <a:r>
              <a:rPr lang="fr-CA" sz="1275" dirty="0"/>
              <a:t>d’activité physique quotidienne, d’intensité modérée-vigoureuse</a:t>
            </a:r>
            <a:endParaRPr sz="1275" dirty="0"/>
          </a:p>
          <a:p>
            <a:pPr marL="342892" indent="-171450">
              <a:lnSpc>
                <a:spcPct val="90000"/>
              </a:lnSpc>
              <a:spcBef>
                <a:spcPts val="450"/>
              </a:spcBef>
              <a:buFont typeface="Arial"/>
              <a:buChar char="•"/>
            </a:pPr>
            <a:r>
              <a:rPr lang="fr-CA" sz="1275" dirty="0"/>
              <a:t>↓ tour de taille</a:t>
            </a:r>
            <a:endParaRPr dirty="0"/>
          </a:p>
          <a:p>
            <a:pPr marL="342892" indent="-171450">
              <a:lnSpc>
                <a:spcPct val="90000"/>
              </a:lnSpc>
              <a:spcBef>
                <a:spcPts val="450"/>
              </a:spcBef>
              <a:buFont typeface="Arial"/>
              <a:buChar char="•"/>
            </a:pPr>
            <a:r>
              <a:rPr lang="fr-CA" sz="1275" dirty="0"/>
              <a:t>↑ santé cardiovasculaire</a:t>
            </a:r>
            <a:endParaRPr sz="1275" dirty="0"/>
          </a:p>
          <a:p>
            <a:pPr marL="342892" indent="-171450">
              <a:lnSpc>
                <a:spcPct val="90000"/>
              </a:lnSpc>
              <a:spcBef>
                <a:spcPts val="450"/>
              </a:spcBef>
              <a:buFont typeface="Arial"/>
              <a:buChar char="•"/>
            </a:pPr>
            <a:r>
              <a:rPr lang="fr-CA" sz="1275" dirty="0"/>
              <a:t>↓ comportement d’intimidation</a:t>
            </a:r>
            <a:endParaRPr sz="1275" dirty="0"/>
          </a:p>
          <a:p>
            <a:pPr marL="342892" indent="-171450">
              <a:lnSpc>
                <a:spcPct val="90000"/>
              </a:lnSpc>
              <a:spcBef>
                <a:spcPts val="450"/>
              </a:spcBef>
              <a:buFont typeface="Arial"/>
              <a:buChar char="•"/>
            </a:pPr>
            <a:r>
              <a:rPr lang="fr-CA" sz="1275" dirty="0"/>
              <a:t>Initiatives comme </a:t>
            </a:r>
            <a:r>
              <a:rPr lang="fr-CA" sz="1275" dirty="0" err="1"/>
              <a:t>Trottibus</a:t>
            </a:r>
            <a:r>
              <a:rPr lang="fr-CA" sz="1275" dirty="0"/>
              <a:t>: ↑ </a:t>
            </a:r>
            <a:r>
              <a:rPr lang="fr-CA" sz="1275" dirty="0" err="1"/>
              <a:t>marchabilité</a:t>
            </a:r>
            <a:r>
              <a:rPr lang="fr-CA" sz="1275" dirty="0"/>
              <a:t> et sécurité du quartier</a:t>
            </a:r>
            <a:endParaRPr dirty="0"/>
          </a:p>
          <a:p>
            <a:pPr marL="342892" indent="-85725">
              <a:lnSpc>
                <a:spcPct val="90000"/>
              </a:lnSpc>
              <a:spcBef>
                <a:spcPts val="450"/>
              </a:spcBef>
              <a:buNone/>
            </a:pPr>
            <a:endParaRPr sz="1275" dirty="0"/>
          </a:p>
          <a:p>
            <a:pPr marL="342892" indent="-85725">
              <a:lnSpc>
                <a:spcPct val="90000"/>
              </a:lnSpc>
              <a:spcBef>
                <a:spcPts val="450"/>
              </a:spcBef>
              <a:spcAft>
                <a:spcPts val="450"/>
              </a:spcAft>
              <a:buNone/>
            </a:pPr>
            <a:endParaRPr sz="1275" dirty="0"/>
          </a:p>
        </p:txBody>
      </p:sp>
      <p:sp>
        <p:nvSpPr>
          <p:cNvPr id="414" name="Google Shape;414;p61"/>
          <p:cNvSpPr txBox="1"/>
          <p:nvPr/>
        </p:nvSpPr>
        <p:spPr>
          <a:xfrm>
            <a:off x="5116137" y="4869656"/>
            <a:ext cx="720234" cy="161552"/>
          </a:xfrm>
          <a:prstGeom prst="rect">
            <a:avLst/>
          </a:prstGeom>
          <a:noFill/>
          <a:ln>
            <a:noFill/>
          </a:ln>
        </p:spPr>
        <p:txBody>
          <a:bodyPr spcFirstLastPara="1" wrap="square" lIns="68569" tIns="34275" rIns="68569" bIns="34275" anchor="t" anchorCtr="0">
            <a:spAutoFit/>
          </a:bodyPr>
          <a:lstStyle/>
          <a:p>
            <a:r>
              <a:rPr lang="fr-CA" sz="600">
                <a:solidFill>
                  <a:schemeClr val="dk1"/>
                </a:solidFill>
                <a:latin typeface="Calibri"/>
                <a:ea typeface="Calibri"/>
                <a:cs typeface="Calibri"/>
                <a:sym typeface="Calibri"/>
              </a:rPr>
              <a:t>Photo: Trottibus</a:t>
            </a:r>
            <a:endParaRPr sz="600">
              <a:solidFill>
                <a:schemeClr val="dk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pic>
        <p:nvPicPr>
          <p:cNvPr id="425" name="Google Shape;425;p62"/>
          <p:cNvPicPr preferRelativeResize="0"/>
          <p:nvPr/>
        </p:nvPicPr>
        <p:blipFill rotWithShape="1">
          <a:blip r:embed="rId3">
            <a:alphaModFix/>
          </a:blip>
          <a:srcRect/>
          <a:stretch/>
        </p:blipFill>
        <p:spPr>
          <a:xfrm>
            <a:off x="-232475" y="0"/>
            <a:ext cx="3648075" cy="5143500"/>
          </a:xfrm>
          <a:prstGeom prst="rect">
            <a:avLst/>
          </a:prstGeom>
          <a:noFill/>
          <a:ln>
            <a:noFill/>
          </a:ln>
        </p:spPr>
      </p:pic>
      <p:graphicFrame>
        <p:nvGraphicFramePr>
          <p:cNvPr id="426" name="Google Shape;426;p62"/>
          <p:cNvGraphicFramePr/>
          <p:nvPr>
            <p:extLst>
              <p:ext uri="{D42A27DB-BD31-4B8C-83A1-F6EECF244321}">
                <p14:modId xmlns:p14="http://schemas.microsoft.com/office/powerpoint/2010/main" val="2034607109"/>
              </p:ext>
            </p:extLst>
          </p:nvPr>
        </p:nvGraphicFramePr>
        <p:xfrm>
          <a:off x="3415600" y="848562"/>
          <a:ext cx="5308092" cy="3265932"/>
        </p:xfrm>
        <a:graphic>
          <a:graphicData uri="http://schemas.openxmlformats.org/drawingml/2006/chart">
            <c:chart xmlns:c="http://schemas.openxmlformats.org/drawingml/2006/chart" xmlns:r="http://schemas.openxmlformats.org/officeDocument/2006/relationships" r:id="rId4"/>
          </a:graphicData>
        </a:graphic>
      </p:graphicFrame>
      <p:sp>
        <p:nvSpPr>
          <p:cNvPr id="427" name="Google Shape;427;p62"/>
          <p:cNvSpPr txBox="1"/>
          <p:nvPr/>
        </p:nvSpPr>
        <p:spPr>
          <a:xfrm>
            <a:off x="3566318" y="4294938"/>
            <a:ext cx="5664441" cy="161552"/>
          </a:xfrm>
          <a:prstGeom prst="rect">
            <a:avLst/>
          </a:prstGeom>
          <a:noFill/>
          <a:ln>
            <a:noFill/>
          </a:ln>
        </p:spPr>
        <p:txBody>
          <a:bodyPr spcFirstLastPara="1" wrap="square" lIns="68569" tIns="34275" rIns="68569" bIns="34275" anchor="t" anchorCtr="0">
            <a:spAutoFit/>
          </a:bodyPr>
          <a:lstStyle/>
          <a:p>
            <a:r>
              <a:rPr lang="fr-CA" sz="600">
                <a:solidFill>
                  <a:srgbClr val="757070"/>
                </a:solidFill>
                <a:latin typeface="Calibri"/>
                <a:ea typeface="Calibri"/>
                <a:cs typeface="Calibri"/>
                <a:sym typeface="Calibri"/>
              </a:rPr>
              <a:t>Smith, Commute well-being differences by mode: Evidence from Portland, Oregon, USA, Journal of Transport &amp; Health, Volume 4, March 2017, Pages 246-254</a:t>
            </a:r>
            <a:endParaRPr sz="1050"/>
          </a:p>
        </p:txBody>
      </p:sp>
      <p:sp>
        <p:nvSpPr>
          <p:cNvPr id="428" name="Google Shape;428;p62"/>
          <p:cNvSpPr txBox="1"/>
          <p:nvPr/>
        </p:nvSpPr>
        <p:spPr>
          <a:xfrm>
            <a:off x="1273629" y="4947558"/>
            <a:ext cx="1067841" cy="192330"/>
          </a:xfrm>
          <a:prstGeom prst="rect">
            <a:avLst/>
          </a:prstGeom>
          <a:noFill/>
          <a:ln>
            <a:noFill/>
          </a:ln>
        </p:spPr>
        <p:txBody>
          <a:bodyPr spcFirstLastPara="1" wrap="square" lIns="68569" tIns="34275" rIns="68569" bIns="34275" anchor="t" anchorCtr="0">
            <a:spAutoFit/>
          </a:bodyPr>
          <a:lstStyle/>
          <a:p>
            <a:r>
              <a:rPr lang="fr-CA" sz="800">
                <a:solidFill>
                  <a:schemeClr val="dk1"/>
                </a:solidFill>
                <a:latin typeface="Calibri"/>
                <a:ea typeface="Calibri"/>
                <a:cs typeface="Calibri"/>
                <a:sym typeface="Calibri"/>
              </a:rPr>
              <a:t>Photo: Pinterest.co.uk</a:t>
            </a:r>
            <a:endParaRPr sz="800">
              <a:solidFill>
                <a:schemeClr val="dk1"/>
              </a:solidFill>
              <a:latin typeface="Calibri"/>
              <a:ea typeface="Calibri"/>
              <a:cs typeface="Calibri"/>
              <a:sym typeface="Calibri"/>
            </a:endParaRPr>
          </a:p>
        </p:txBody>
      </p:sp>
      <p:sp>
        <p:nvSpPr>
          <p:cNvPr id="429" name="Google Shape;429;p62"/>
          <p:cNvSpPr txBox="1"/>
          <p:nvPr/>
        </p:nvSpPr>
        <p:spPr>
          <a:xfrm>
            <a:off x="3725945" y="319759"/>
            <a:ext cx="4451897" cy="484718"/>
          </a:xfrm>
          <a:prstGeom prst="rect">
            <a:avLst/>
          </a:prstGeom>
          <a:noFill/>
          <a:ln>
            <a:noFill/>
          </a:ln>
        </p:spPr>
        <p:txBody>
          <a:bodyPr spcFirstLastPara="1" wrap="square" lIns="68569" tIns="34275" rIns="68569" bIns="34275" anchor="t" anchorCtr="0">
            <a:spAutoFit/>
          </a:bodyPr>
          <a:lstStyle/>
          <a:p>
            <a:r>
              <a:rPr lang="fr-CA" sz="2700" b="1" dirty="0">
                <a:solidFill>
                  <a:schemeClr val="bg2"/>
                </a:solidFill>
                <a:latin typeface="Old Standard TT" panose="020B0604020202020204" charset="0"/>
                <a:ea typeface="Calibri"/>
                <a:cs typeface="Calibri"/>
                <a:sym typeface="Calibri"/>
              </a:rPr>
              <a:t>Augmentons notre bien-être</a:t>
            </a:r>
            <a:endParaRPr sz="2700" b="1" dirty="0">
              <a:solidFill>
                <a:schemeClr val="bg2"/>
              </a:solidFill>
              <a:latin typeface="Old Standard TT" panose="020B0604020202020204" charset="0"/>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Google Shape;742;p59"/>
          <p:cNvSpPr txBox="1">
            <a:spLocks noGrp="1"/>
          </p:cNvSpPr>
          <p:nvPr>
            <p:ph type="title"/>
          </p:nvPr>
        </p:nvSpPr>
        <p:spPr>
          <a:xfrm>
            <a:off x="311700" y="226427"/>
            <a:ext cx="8832300" cy="613200"/>
          </a:xfrm>
          <a:prstGeom prst="rect">
            <a:avLst/>
          </a:prstGeom>
          <a:noFill/>
          <a:ln>
            <a:noFill/>
          </a:ln>
        </p:spPr>
        <p:txBody>
          <a:bodyPr spcFirstLastPara="1" wrap="square" lIns="91425" tIns="91425" rIns="91425" bIns="91425" anchor="t" anchorCtr="0">
            <a:noAutofit/>
          </a:bodyPr>
          <a:lstStyle/>
          <a:p>
            <a:pPr>
              <a:buSzPts val="3333"/>
            </a:pPr>
            <a:r>
              <a:rPr lang="fr-CA" sz="2400" dirty="0"/>
              <a:t>Transports actifs: mettre en place des conditions gagnantes!</a:t>
            </a:r>
            <a:endParaRPr sz="2400" dirty="0"/>
          </a:p>
        </p:txBody>
      </p:sp>
      <p:sp>
        <p:nvSpPr>
          <p:cNvPr id="743" name="Google Shape;743;p59"/>
          <p:cNvSpPr txBox="1">
            <a:spLocks noGrp="1"/>
          </p:cNvSpPr>
          <p:nvPr>
            <p:ph type="body" idx="1"/>
          </p:nvPr>
        </p:nvSpPr>
        <p:spPr>
          <a:xfrm>
            <a:off x="311701" y="1135013"/>
            <a:ext cx="3026606" cy="1928965"/>
          </a:xfrm>
          <a:prstGeom prst="rect">
            <a:avLst/>
          </a:prstGeom>
          <a:noFill/>
          <a:ln>
            <a:noFill/>
          </a:ln>
        </p:spPr>
        <p:txBody>
          <a:bodyPr spcFirstLastPara="1" wrap="square" lIns="91425" tIns="91425" rIns="91425" bIns="91425" anchor="t" anchorCtr="0">
            <a:normAutofit fontScale="92500" lnSpcReduction="10000"/>
          </a:bodyPr>
          <a:lstStyle/>
          <a:p>
            <a:pPr marL="114297" indent="0">
              <a:buNone/>
            </a:pPr>
            <a:r>
              <a:rPr lang="fr-CA" sz="2200" dirty="0"/>
              <a:t>Il faut que le trajet soit:</a:t>
            </a:r>
            <a:endParaRPr dirty="0"/>
          </a:p>
          <a:p>
            <a:pPr marL="457189" indent="-342891"/>
            <a:r>
              <a:rPr lang="fr-CA" sz="2200" b="1" dirty="0"/>
              <a:t>Court (proximité)</a:t>
            </a:r>
            <a:endParaRPr dirty="0"/>
          </a:p>
          <a:p>
            <a:pPr marL="457189" indent="-342891"/>
            <a:r>
              <a:rPr lang="fr-CA" sz="2200" b="1" dirty="0"/>
              <a:t>Sécuritaire</a:t>
            </a:r>
            <a:endParaRPr dirty="0"/>
          </a:p>
          <a:p>
            <a:pPr marL="457189" indent="-342891"/>
            <a:r>
              <a:rPr lang="fr-CA" sz="2200" b="1" dirty="0"/>
              <a:t>Continu et dégagé</a:t>
            </a:r>
            <a:endParaRPr dirty="0"/>
          </a:p>
          <a:p>
            <a:pPr marL="457189" indent="-342891"/>
            <a:r>
              <a:rPr lang="fr-CA" sz="2200" b="1" dirty="0"/>
              <a:t>Attrayant</a:t>
            </a:r>
            <a:endParaRPr dirty="0"/>
          </a:p>
        </p:txBody>
      </p:sp>
      <p:grpSp>
        <p:nvGrpSpPr>
          <p:cNvPr id="744" name="Google Shape;744;p59"/>
          <p:cNvGrpSpPr/>
          <p:nvPr/>
        </p:nvGrpSpPr>
        <p:grpSpPr>
          <a:xfrm>
            <a:off x="1831879" y="2940595"/>
            <a:ext cx="2499227" cy="2052200"/>
            <a:chOff x="8731396" y="1499696"/>
            <a:chExt cx="2614249" cy="2182527"/>
          </a:xfrm>
        </p:grpSpPr>
        <p:grpSp>
          <p:nvGrpSpPr>
            <p:cNvPr id="745" name="Google Shape;745;p59"/>
            <p:cNvGrpSpPr/>
            <p:nvPr/>
          </p:nvGrpSpPr>
          <p:grpSpPr>
            <a:xfrm>
              <a:off x="8772939" y="1499696"/>
              <a:ext cx="2572706" cy="2078391"/>
              <a:chOff x="1439543" y="0"/>
              <a:chExt cx="5359056" cy="5006196"/>
            </a:xfrm>
          </p:grpSpPr>
          <p:pic>
            <p:nvPicPr>
              <p:cNvPr id="746" name="Google Shape;746;p59"/>
              <p:cNvPicPr preferRelativeResize="0"/>
              <p:nvPr/>
            </p:nvPicPr>
            <p:blipFill rotWithShape="1">
              <a:blip r:embed="rId3">
                <a:alphaModFix/>
              </a:blip>
              <a:srcRect/>
              <a:stretch/>
            </p:blipFill>
            <p:spPr>
              <a:xfrm>
                <a:off x="1439543" y="0"/>
                <a:ext cx="5359056" cy="5006196"/>
              </a:xfrm>
              <a:prstGeom prst="rect">
                <a:avLst/>
              </a:prstGeom>
              <a:noFill/>
              <a:ln w="19050" cap="flat" cmpd="sng">
                <a:solidFill>
                  <a:schemeClr val="dk2"/>
                </a:solidFill>
                <a:prstDash val="solid"/>
                <a:round/>
                <a:headEnd type="none" w="sm" len="sm"/>
                <a:tailEnd type="none" w="sm" len="sm"/>
              </a:ln>
            </p:spPr>
          </p:pic>
          <p:grpSp>
            <p:nvGrpSpPr>
              <p:cNvPr id="747" name="Google Shape;747;p59"/>
              <p:cNvGrpSpPr/>
              <p:nvPr/>
            </p:nvGrpSpPr>
            <p:grpSpPr>
              <a:xfrm>
                <a:off x="3940629" y="2571750"/>
                <a:ext cx="2133600" cy="2087336"/>
                <a:chOff x="3940629" y="2571750"/>
                <a:chExt cx="2133600" cy="2087336"/>
              </a:xfrm>
            </p:grpSpPr>
            <p:sp>
              <p:nvSpPr>
                <p:cNvPr id="748" name="Google Shape;748;p59"/>
                <p:cNvSpPr/>
                <p:nvPr/>
              </p:nvSpPr>
              <p:spPr>
                <a:xfrm>
                  <a:off x="5450115" y="2634343"/>
                  <a:ext cx="297543" cy="307522"/>
                </a:xfrm>
                <a:prstGeom prst="smileyFace">
                  <a:avLst>
                    <a:gd name="adj" fmla="val 4653"/>
                  </a:avLst>
                </a:prstGeom>
                <a:solidFill>
                  <a:schemeClr val="accent1"/>
                </a:solidFill>
                <a:ln w="19050" cap="flat" cmpd="sng">
                  <a:solidFill>
                    <a:schemeClr val="dk2"/>
                  </a:solidFill>
                  <a:prstDash val="solid"/>
                  <a:round/>
                  <a:headEnd type="none" w="sm" len="sm"/>
                  <a:tailEnd type="none" w="sm" len="sm"/>
                </a:ln>
              </p:spPr>
              <p:txBody>
                <a:bodyPr spcFirstLastPara="1" wrap="square" lIns="91425" tIns="45694" rIns="91425" bIns="45694" anchor="ctr" anchorCtr="0">
                  <a:noAutofit/>
                </a:bodyPr>
                <a:lstStyle/>
                <a:p>
                  <a:pPr algn="ctr"/>
                  <a:endParaRPr>
                    <a:solidFill>
                      <a:schemeClr val="lt1"/>
                    </a:solidFill>
                  </a:endParaRPr>
                </a:p>
              </p:txBody>
            </p:sp>
            <p:sp>
              <p:nvSpPr>
                <p:cNvPr id="749" name="Google Shape;749;p59"/>
                <p:cNvSpPr/>
                <p:nvPr/>
              </p:nvSpPr>
              <p:spPr>
                <a:xfrm>
                  <a:off x="3940629" y="2757714"/>
                  <a:ext cx="2133600" cy="1901372"/>
                </a:xfrm>
                <a:custGeom>
                  <a:avLst/>
                  <a:gdLst/>
                  <a:ahLst/>
                  <a:cxnLst/>
                  <a:rect l="l" t="t" r="r" b="b"/>
                  <a:pathLst>
                    <a:path w="2133600" h="1901372" extrusionOk="0">
                      <a:moveTo>
                        <a:pt x="1850571" y="0"/>
                      </a:moveTo>
                      <a:lnTo>
                        <a:pt x="1850571" y="130629"/>
                      </a:lnTo>
                      <a:lnTo>
                        <a:pt x="1915885" y="820057"/>
                      </a:lnTo>
                      <a:lnTo>
                        <a:pt x="2133600" y="1429657"/>
                      </a:lnTo>
                      <a:lnTo>
                        <a:pt x="1103085" y="1901372"/>
                      </a:lnTo>
                      <a:lnTo>
                        <a:pt x="667657" y="732972"/>
                      </a:lnTo>
                      <a:lnTo>
                        <a:pt x="203200" y="878115"/>
                      </a:lnTo>
                      <a:lnTo>
                        <a:pt x="0" y="195943"/>
                      </a:lnTo>
                      <a:lnTo>
                        <a:pt x="7257" y="195943"/>
                      </a:lnTo>
                    </a:path>
                  </a:pathLst>
                </a:custGeom>
                <a:noFill/>
                <a:ln w="19050" cap="flat" cmpd="sng">
                  <a:solidFill>
                    <a:schemeClr val="dk2"/>
                  </a:solidFill>
                  <a:prstDash val="solid"/>
                  <a:round/>
                  <a:headEnd type="none" w="sm" len="sm"/>
                  <a:tailEnd type="none" w="sm" len="sm"/>
                </a:ln>
              </p:spPr>
              <p:txBody>
                <a:bodyPr spcFirstLastPara="1" wrap="square" lIns="91425" tIns="45694" rIns="91425" bIns="45694" anchor="ctr" anchorCtr="0">
                  <a:noAutofit/>
                </a:bodyPr>
                <a:lstStyle/>
                <a:p>
                  <a:pPr algn="ctr"/>
                  <a:endParaRPr>
                    <a:solidFill>
                      <a:schemeClr val="lt1"/>
                    </a:solidFill>
                  </a:endParaRPr>
                </a:p>
              </p:txBody>
            </p:sp>
            <p:cxnSp>
              <p:nvCxnSpPr>
                <p:cNvPr id="750" name="Google Shape;750;p59"/>
                <p:cNvCxnSpPr/>
                <p:nvPr/>
              </p:nvCxnSpPr>
              <p:spPr>
                <a:xfrm flipH="1">
                  <a:off x="4325257" y="2571750"/>
                  <a:ext cx="1422401" cy="62593"/>
                </a:xfrm>
                <a:prstGeom prst="straightConnector1">
                  <a:avLst/>
                </a:prstGeom>
                <a:noFill/>
                <a:ln w="76200" cap="flat" cmpd="sng">
                  <a:solidFill>
                    <a:schemeClr val="dk2"/>
                  </a:solidFill>
                  <a:prstDash val="solid"/>
                  <a:round/>
                  <a:headEnd type="none" w="sm" len="sm"/>
                  <a:tailEnd type="none" w="sm" len="sm"/>
                </a:ln>
              </p:spPr>
            </p:cxnSp>
          </p:grpSp>
        </p:grpSp>
        <p:pic>
          <p:nvPicPr>
            <p:cNvPr id="751" name="Google Shape;751;p59" descr="Vivre en ville: la voie des collectivitées viables"/>
            <p:cNvPicPr preferRelativeResize="0"/>
            <p:nvPr/>
          </p:nvPicPr>
          <p:blipFill rotWithShape="1">
            <a:blip r:embed="rId4">
              <a:alphaModFix/>
            </a:blip>
            <a:srcRect/>
            <a:stretch/>
          </p:blipFill>
          <p:spPr>
            <a:xfrm>
              <a:off x="8731396" y="3119719"/>
              <a:ext cx="712642" cy="562504"/>
            </a:xfrm>
            <a:prstGeom prst="rect">
              <a:avLst/>
            </a:prstGeom>
            <a:solidFill>
              <a:schemeClr val="lt1"/>
            </a:solidFill>
            <a:ln>
              <a:noFill/>
            </a:ln>
          </p:spPr>
        </p:pic>
      </p:grpSp>
      <p:grpSp>
        <p:nvGrpSpPr>
          <p:cNvPr id="752" name="Google Shape;752;p59"/>
          <p:cNvGrpSpPr/>
          <p:nvPr/>
        </p:nvGrpSpPr>
        <p:grpSpPr>
          <a:xfrm>
            <a:off x="6613452" y="1027459"/>
            <a:ext cx="2414588" cy="1475825"/>
            <a:chOff x="8772939" y="3738281"/>
            <a:chExt cx="3219450" cy="1967766"/>
          </a:xfrm>
        </p:grpSpPr>
        <p:pic>
          <p:nvPicPr>
            <p:cNvPr id="753" name="Google Shape;753;p59"/>
            <p:cNvPicPr preferRelativeResize="0"/>
            <p:nvPr/>
          </p:nvPicPr>
          <p:blipFill rotWithShape="1">
            <a:blip r:embed="rId5">
              <a:alphaModFix/>
            </a:blip>
            <a:srcRect/>
            <a:stretch/>
          </p:blipFill>
          <p:spPr>
            <a:xfrm>
              <a:off x="8772939" y="3738281"/>
              <a:ext cx="3219450" cy="1911708"/>
            </a:xfrm>
            <a:prstGeom prst="rect">
              <a:avLst/>
            </a:prstGeom>
            <a:noFill/>
            <a:ln>
              <a:noFill/>
            </a:ln>
          </p:spPr>
        </p:pic>
        <p:pic>
          <p:nvPicPr>
            <p:cNvPr id="754" name="Google Shape;754;p59" descr="Vivre en ville: la voie des collectivitées viables"/>
            <p:cNvPicPr preferRelativeResize="0"/>
            <p:nvPr/>
          </p:nvPicPr>
          <p:blipFill rotWithShape="1">
            <a:blip r:embed="rId4">
              <a:alphaModFix/>
            </a:blip>
            <a:srcRect/>
            <a:stretch/>
          </p:blipFill>
          <p:spPr>
            <a:xfrm>
              <a:off x="8772939" y="5164098"/>
              <a:ext cx="671099" cy="541949"/>
            </a:xfrm>
            <a:prstGeom prst="rect">
              <a:avLst/>
            </a:prstGeom>
            <a:solidFill>
              <a:schemeClr val="lt1"/>
            </a:solidFill>
            <a:ln>
              <a:noFill/>
            </a:ln>
          </p:spPr>
        </p:pic>
      </p:grpSp>
      <p:pic>
        <p:nvPicPr>
          <p:cNvPr id="755" name="Google Shape;755;p59"/>
          <p:cNvPicPr preferRelativeResize="0"/>
          <p:nvPr/>
        </p:nvPicPr>
        <p:blipFill rotWithShape="1">
          <a:blip r:embed="rId6">
            <a:alphaModFix/>
          </a:blip>
          <a:srcRect/>
          <a:stretch/>
        </p:blipFill>
        <p:spPr>
          <a:xfrm>
            <a:off x="4812336" y="3202077"/>
            <a:ext cx="2358668" cy="1636895"/>
          </a:xfrm>
          <a:prstGeom prst="rect">
            <a:avLst/>
          </a:prstGeom>
          <a:noFill/>
          <a:ln>
            <a:noFill/>
          </a:ln>
        </p:spPr>
      </p:pic>
      <p:pic>
        <p:nvPicPr>
          <p:cNvPr id="756" name="Google Shape;756;p59"/>
          <p:cNvPicPr preferRelativeResize="0"/>
          <p:nvPr/>
        </p:nvPicPr>
        <p:blipFill rotWithShape="1">
          <a:blip r:embed="rId7">
            <a:alphaModFix/>
          </a:blip>
          <a:srcRect/>
          <a:stretch/>
        </p:blipFill>
        <p:spPr>
          <a:xfrm>
            <a:off x="4496472" y="1292686"/>
            <a:ext cx="2034298" cy="1771292"/>
          </a:xfrm>
          <a:prstGeom prst="rect">
            <a:avLst/>
          </a:prstGeom>
          <a:noFill/>
          <a:ln>
            <a:noFill/>
          </a:ln>
        </p:spPr>
      </p:pic>
      <p:pic>
        <p:nvPicPr>
          <p:cNvPr id="757" name="Google Shape;757;p59"/>
          <p:cNvPicPr preferRelativeResize="0"/>
          <p:nvPr/>
        </p:nvPicPr>
        <p:blipFill rotWithShape="1">
          <a:blip r:embed="rId8">
            <a:alphaModFix/>
          </a:blip>
          <a:srcRect t="20704"/>
          <a:stretch/>
        </p:blipFill>
        <p:spPr>
          <a:xfrm>
            <a:off x="7336369" y="2595520"/>
            <a:ext cx="1691671" cy="2243452"/>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5B6EC3-3C60-DD8F-3B86-C97D341A2151}"/>
              </a:ext>
            </a:extLst>
          </p:cNvPr>
          <p:cNvSpPr>
            <a:spLocks noGrp="1"/>
          </p:cNvSpPr>
          <p:nvPr>
            <p:ph type="title"/>
          </p:nvPr>
        </p:nvSpPr>
        <p:spPr>
          <a:xfrm>
            <a:off x="232913" y="273844"/>
            <a:ext cx="8807570" cy="994200"/>
          </a:xfrm>
        </p:spPr>
        <p:txBody>
          <a:bodyPr/>
          <a:lstStyle/>
          <a:p>
            <a:r>
              <a:rPr lang="fr-CA" dirty="0"/>
              <a:t>Est-ce que votre quartier a les conditions gagnantes?</a:t>
            </a:r>
            <a:endParaRPr lang="en-CA" dirty="0"/>
          </a:p>
        </p:txBody>
      </p:sp>
      <p:sp>
        <p:nvSpPr>
          <p:cNvPr id="3" name="Text Placeholder 2">
            <a:extLst>
              <a:ext uri="{FF2B5EF4-FFF2-40B4-BE49-F238E27FC236}">
                <a16:creationId xmlns:a16="http://schemas.microsoft.com/office/drawing/2014/main" id="{932BC834-68F4-7639-58D1-ED9A28215601}"/>
              </a:ext>
            </a:extLst>
          </p:cNvPr>
          <p:cNvSpPr>
            <a:spLocks noGrp="1"/>
          </p:cNvSpPr>
          <p:nvPr>
            <p:ph type="body" idx="1"/>
          </p:nvPr>
        </p:nvSpPr>
        <p:spPr/>
        <p:txBody>
          <a:bodyPr/>
          <a:lstStyle/>
          <a:p>
            <a:endParaRPr lang="en-CA" dirty="0"/>
          </a:p>
        </p:txBody>
      </p:sp>
      <p:pic>
        <p:nvPicPr>
          <p:cNvPr id="4" name="Picture 3">
            <a:extLst>
              <a:ext uri="{FF2B5EF4-FFF2-40B4-BE49-F238E27FC236}">
                <a16:creationId xmlns:a16="http://schemas.microsoft.com/office/drawing/2014/main" id="{14959CD7-52AA-F7F3-1753-2F2BFC3186FB}"/>
              </a:ext>
            </a:extLst>
          </p:cNvPr>
          <p:cNvPicPr>
            <a:picLocks noChangeAspect="1"/>
          </p:cNvPicPr>
          <p:nvPr/>
        </p:nvPicPr>
        <p:blipFill>
          <a:blip r:embed="rId2"/>
          <a:stretch>
            <a:fillRect/>
          </a:stretch>
        </p:blipFill>
        <p:spPr>
          <a:xfrm>
            <a:off x="4750568" y="1463278"/>
            <a:ext cx="4393432" cy="3415706"/>
          </a:xfrm>
          <a:prstGeom prst="rect">
            <a:avLst/>
          </a:prstGeom>
        </p:spPr>
      </p:pic>
      <p:pic>
        <p:nvPicPr>
          <p:cNvPr id="6" name="Picture 5">
            <a:extLst>
              <a:ext uri="{FF2B5EF4-FFF2-40B4-BE49-F238E27FC236}">
                <a16:creationId xmlns:a16="http://schemas.microsoft.com/office/drawing/2014/main" id="{86063FE5-D9CF-649A-C0B8-C7B111CD6E13}"/>
              </a:ext>
            </a:extLst>
          </p:cNvPr>
          <p:cNvPicPr>
            <a:picLocks noChangeAspect="1"/>
          </p:cNvPicPr>
          <p:nvPr/>
        </p:nvPicPr>
        <p:blipFill>
          <a:blip r:embed="rId3"/>
          <a:stretch>
            <a:fillRect/>
          </a:stretch>
        </p:blipFill>
        <p:spPr>
          <a:xfrm>
            <a:off x="73310" y="1369219"/>
            <a:ext cx="4653966" cy="3500437"/>
          </a:xfrm>
          <a:prstGeom prst="rect">
            <a:avLst/>
          </a:prstGeom>
        </p:spPr>
      </p:pic>
      <p:sp>
        <p:nvSpPr>
          <p:cNvPr id="7" name="TextBox 6">
            <a:extLst>
              <a:ext uri="{FF2B5EF4-FFF2-40B4-BE49-F238E27FC236}">
                <a16:creationId xmlns:a16="http://schemas.microsoft.com/office/drawing/2014/main" id="{CE0D9E95-4588-C92C-1FC8-8F74D98A2362}"/>
              </a:ext>
            </a:extLst>
          </p:cNvPr>
          <p:cNvSpPr txBox="1"/>
          <p:nvPr/>
        </p:nvSpPr>
        <p:spPr>
          <a:xfrm>
            <a:off x="7297948" y="4835723"/>
            <a:ext cx="1499128" cy="307777"/>
          </a:xfrm>
          <a:prstGeom prst="rect">
            <a:avLst/>
          </a:prstGeom>
          <a:noFill/>
        </p:spPr>
        <p:txBody>
          <a:bodyPr wrap="none" rtlCol="0">
            <a:spAutoFit/>
          </a:bodyPr>
          <a:lstStyle/>
          <a:p>
            <a:r>
              <a:rPr lang="fr-CA" b="1" dirty="0"/>
              <a:t>Walkscore.com</a:t>
            </a:r>
            <a:endParaRPr lang="en-CA" b="1" dirty="0"/>
          </a:p>
        </p:txBody>
      </p:sp>
    </p:spTree>
    <p:extLst>
      <p:ext uri="{BB962C8B-B14F-4D97-AF65-F5344CB8AC3E}">
        <p14:creationId xmlns:p14="http://schemas.microsoft.com/office/powerpoint/2010/main" val="10869791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190"/>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Arguments économiques</a:t>
            </a:r>
            <a:endParaRPr/>
          </a:p>
        </p:txBody>
      </p:sp>
      <p:sp>
        <p:nvSpPr>
          <p:cNvPr id="646" name="Google Shape;646;p190"/>
          <p:cNvSpPr txBox="1">
            <a:spLocks noGrp="1"/>
          </p:cNvSpPr>
          <p:nvPr>
            <p:ph type="body" idx="1"/>
          </p:nvPr>
        </p:nvSpPr>
        <p:spPr>
          <a:xfrm>
            <a:off x="311700" y="1301275"/>
            <a:ext cx="8520600" cy="3397200"/>
          </a:xfrm>
          <a:prstGeom prst="rect">
            <a:avLst/>
          </a:prstGeom>
          <a:noFill/>
          <a:ln>
            <a:noFill/>
          </a:ln>
        </p:spPr>
        <p:txBody>
          <a:bodyPr spcFirstLastPara="1" wrap="square" lIns="91425" tIns="91425" rIns="91425" bIns="91425" anchor="t" anchorCtr="0">
            <a:normAutofit/>
          </a:bodyPr>
          <a:lstStyle/>
          <a:p>
            <a:pPr marL="457200" lvl="0" indent="-342900" algn="l" rtl="0">
              <a:lnSpc>
                <a:spcPct val="115000"/>
              </a:lnSpc>
              <a:spcBef>
                <a:spcPts val="0"/>
              </a:spcBef>
              <a:spcAft>
                <a:spcPts val="0"/>
              </a:spcAft>
              <a:buSzPts val="1800"/>
              <a:buChar char="●"/>
            </a:pPr>
            <a:r>
              <a:rPr lang="fr-CA" sz="2000"/>
              <a:t>Verdissement urbain</a:t>
            </a:r>
            <a:endParaRPr/>
          </a:p>
          <a:p>
            <a:pPr marL="914400" lvl="1" indent="-317500" algn="l" rtl="0">
              <a:lnSpc>
                <a:spcPct val="115000"/>
              </a:lnSpc>
              <a:spcBef>
                <a:spcPts val="0"/>
              </a:spcBef>
              <a:spcAft>
                <a:spcPts val="0"/>
              </a:spcAft>
              <a:buSzPts val="1400"/>
              <a:buChar char="○"/>
            </a:pPr>
            <a:r>
              <a:rPr lang="fr-CA" sz="1600"/>
              <a:t>Maladies coûtent au Québec environ 26 milliards $ par année</a:t>
            </a:r>
            <a:endParaRPr/>
          </a:p>
          <a:p>
            <a:pPr marL="914400" lvl="1" indent="-317500" algn="l" rtl="0">
              <a:lnSpc>
                <a:spcPct val="115000"/>
              </a:lnSpc>
              <a:spcBef>
                <a:spcPts val="0"/>
              </a:spcBef>
              <a:spcAft>
                <a:spcPts val="0"/>
              </a:spcAft>
              <a:buSzPts val="1400"/>
              <a:buChar char="○"/>
            </a:pPr>
            <a:r>
              <a:rPr lang="fr-CA" sz="1600"/>
              <a:t>Une réduction de 4% de la prévalence = épargne de 1 milliards $ par année en coûts de santé</a:t>
            </a:r>
            <a:endParaRPr/>
          </a:p>
          <a:p>
            <a:pPr marL="914400" lvl="1" indent="-317500" algn="l" rtl="0">
              <a:lnSpc>
                <a:spcPct val="115000"/>
              </a:lnSpc>
              <a:spcBef>
                <a:spcPts val="0"/>
              </a:spcBef>
              <a:spcAft>
                <a:spcPts val="0"/>
              </a:spcAft>
              <a:buSzPts val="1400"/>
              <a:buChar char="○"/>
            </a:pPr>
            <a:r>
              <a:rPr lang="fr-CA" sz="1600"/>
              <a:t>1$ investi génère des économies de 3 à 15$</a:t>
            </a:r>
            <a:endParaRPr/>
          </a:p>
          <a:p>
            <a:pPr marL="1054100" lvl="2" indent="0" algn="l" rtl="0">
              <a:lnSpc>
                <a:spcPct val="115000"/>
              </a:lnSpc>
              <a:spcBef>
                <a:spcPts val="0"/>
              </a:spcBef>
              <a:spcAft>
                <a:spcPts val="0"/>
              </a:spcAft>
              <a:buSzPts val="1400"/>
              <a:buNone/>
            </a:pPr>
            <a:r>
              <a:rPr lang="fr-CA" sz="1600" b="0" i="1" u="none" strike="noStrike">
                <a:solidFill>
                  <a:srgbClr val="000000"/>
                </a:solidFill>
                <a:latin typeface="Old Standard TT"/>
                <a:ea typeface="Old Standard TT"/>
                <a:cs typeface="Old Standard TT"/>
                <a:sym typeface="Old Standard TT"/>
              </a:rPr>
              <a:t>	Revue de littérature - INSPQ, Beaudoin et Levasseur (2017)</a:t>
            </a:r>
            <a:endParaRPr/>
          </a:p>
          <a:p>
            <a:pPr marL="1054100" lvl="2" indent="0" algn="l" rtl="0">
              <a:lnSpc>
                <a:spcPct val="115000"/>
              </a:lnSpc>
              <a:spcBef>
                <a:spcPts val="0"/>
              </a:spcBef>
              <a:spcAft>
                <a:spcPts val="0"/>
              </a:spcAft>
              <a:buSzPts val="1400"/>
              <a:buNone/>
            </a:pPr>
            <a:endParaRPr b="0" i="1" u="none" strike="noStrike">
              <a:solidFill>
                <a:srgbClr val="000000"/>
              </a:solidFill>
              <a:latin typeface="Old Standard TT"/>
              <a:ea typeface="Old Standard TT"/>
              <a:cs typeface="Old Standard TT"/>
              <a:sym typeface="Old Standard TT"/>
            </a:endParaRPr>
          </a:p>
          <a:p>
            <a:pPr marL="457200" lvl="0" indent="-342900" algn="l" rtl="0">
              <a:lnSpc>
                <a:spcPct val="115000"/>
              </a:lnSpc>
              <a:spcBef>
                <a:spcPts val="0"/>
              </a:spcBef>
              <a:spcAft>
                <a:spcPts val="0"/>
              </a:spcAft>
              <a:buSzPts val="1800"/>
              <a:buChar char="●"/>
            </a:pPr>
            <a:r>
              <a:rPr lang="fr-CA" sz="2000"/>
              <a:t>Exemple du TDAH:</a:t>
            </a:r>
            <a:endParaRPr/>
          </a:p>
          <a:p>
            <a:pPr marL="914400" lvl="1" indent="-317500" algn="l" rtl="0">
              <a:lnSpc>
                <a:spcPct val="115000"/>
              </a:lnSpc>
              <a:spcBef>
                <a:spcPts val="0"/>
              </a:spcBef>
              <a:spcAft>
                <a:spcPts val="0"/>
              </a:spcAft>
              <a:buSzPts val="1400"/>
              <a:buChar char="○"/>
            </a:pPr>
            <a:r>
              <a:rPr lang="fr-CA" sz="1600"/>
              <a:t>Une dose de verdure (20 minutes) journalière = </a:t>
            </a:r>
            <a:r>
              <a:rPr lang="fr-CA" sz="1600">
                <a:latin typeface="Calibri"/>
                <a:ea typeface="Calibri"/>
                <a:cs typeface="Calibri"/>
                <a:sym typeface="Calibri"/>
              </a:rPr>
              <a:t>↓</a:t>
            </a:r>
            <a:r>
              <a:rPr lang="fr-CA" sz="1600"/>
              <a:t> médicament</a:t>
            </a:r>
            <a:endParaRPr/>
          </a:p>
          <a:p>
            <a:pPr marL="914400" lvl="1" indent="-317500" algn="l" rtl="0">
              <a:lnSpc>
                <a:spcPct val="115000"/>
              </a:lnSpc>
              <a:spcBef>
                <a:spcPts val="0"/>
              </a:spcBef>
              <a:spcAft>
                <a:spcPts val="0"/>
              </a:spcAft>
              <a:buSzPts val="1400"/>
              <a:buChar char="○"/>
            </a:pPr>
            <a:r>
              <a:rPr lang="fr-CA" sz="1600"/>
              <a:t>Économies en coûts de médicaments 1.9 milliard$ par an aux É.U</a:t>
            </a:r>
            <a:endParaRPr/>
          </a:p>
          <a:p>
            <a:pPr marL="596900" lvl="1" indent="0" algn="l" rtl="0">
              <a:lnSpc>
                <a:spcPct val="115000"/>
              </a:lnSpc>
              <a:spcBef>
                <a:spcPts val="0"/>
              </a:spcBef>
              <a:spcAft>
                <a:spcPts val="0"/>
              </a:spcAft>
              <a:buSzPts val="1400"/>
              <a:buNone/>
            </a:pPr>
            <a:endParaRPr/>
          </a:p>
        </p:txBody>
      </p:sp>
      <p:pic>
        <p:nvPicPr>
          <p:cNvPr id="647" name="Google Shape;647;p190" descr="Arbre D'argent Avec Des Billets De Banque De Dollar US Au Lieu Des ..."/>
          <p:cNvPicPr preferRelativeResize="0"/>
          <p:nvPr/>
        </p:nvPicPr>
        <p:blipFill rotWithShape="1">
          <a:blip r:embed="rId3">
            <a:alphaModFix/>
          </a:blip>
          <a:srcRect/>
          <a:stretch/>
        </p:blipFill>
        <p:spPr>
          <a:xfrm>
            <a:off x="7309853" y="100255"/>
            <a:ext cx="1834147" cy="191594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191"/>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Arguments économiques</a:t>
            </a:r>
            <a:endParaRPr/>
          </a:p>
        </p:txBody>
      </p:sp>
      <p:sp>
        <p:nvSpPr>
          <p:cNvPr id="653" name="Google Shape;653;p191"/>
          <p:cNvSpPr txBox="1">
            <a:spLocks noGrp="1"/>
          </p:cNvSpPr>
          <p:nvPr>
            <p:ph type="body" idx="1"/>
          </p:nvPr>
        </p:nvSpPr>
        <p:spPr>
          <a:xfrm>
            <a:off x="311700" y="1171600"/>
            <a:ext cx="8520600" cy="3397200"/>
          </a:xfrm>
          <a:prstGeom prst="rect">
            <a:avLst/>
          </a:prstGeom>
          <a:noFill/>
          <a:ln>
            <a:noFill/>
          </a:ln>
        </p:spPr>
        <p:txBody>
          <a:bodyPr spcFirstLastPara="1" wrap="square" lIns="91425" tIns="91425" rIns="91425" bIns="91425" anchor="t" anchorCtr="0">
            <a:normAutofit/>
          </a:bodyPr>
          <a:lstStyle/>
          <a:p>
            <a:pPr marL="457200" lvl="0" indent="-342900" algn="l" rtl="0">
              <a:lnSpc>
                <a:spcPct val="115000"/>
              </a:lnSpc>
              <a:spcBef>
                <a:spcPts val="0"/>
              </a:spcBef>
              <a:spcAft>
                <a:spcPts val="0"/>
              </a:spcAft>
              <a:buSzPts val="1800"/>
              <a:buChar char="●"/>
            </a:pPr>
            <a:r>
              <a:rPr lang="fr-CA" dirty="0"/>
              <a:t>Rentabilité des transports actifs et collectifs</a:t>
            </a:r>
            <a:endParaRPr dirty="0"/>
          </a:p>
          <a:p>
            <a:pPr marL="655321" lvl="1" indent="-285750" algn="l" rtl="0">
              <a:lnSpc>
                <a:spcPct val="90000"/>
              </a:lnSpc>
              <a:spcBef>
                <a:spcPts val="188"/>
              </a:spcBef>
              <a:spcAft>
                <a:spcPts val="0"/>
              </a:spcAft>
              <a:buSzPts val="1600"/>
              <a:buFont typeface="Courier New"/>
              <a:buChar char="o"/>
            </a:pPr>
            <a:r>
              <a:rPr lang="fr-CA" sz="1800" dirty="0"/>
              <a:t>Grand Toronto</a:t>
            </a:r>
            <a:endParaRPr sz="1800" dirty="0"/>
          </a:p>
          <a:p>
            <a:pPr marL="1112521" lvl="2" indent="-285750" algn="l" rtl="0">
              <a:lnSpc>
                <a:spcPct val="90000"/>
              </a:lnSpc>
              <a:spcBef>
                <a:spcPts val="188"/>
              </a:spcBef>
              <a:spcAft>
                <a:spcPts val="0"/>
              </a:spcAft>
              <a:buSzPts val="1600"/>
              <a:buFont typeface="Noto Sans Symbols"/>
              <a:buChar char="▪"/>
            </a:pPr>
            <a:r>
              <a:rPr lang="fr-CA" sz="1800" dirty="0"/>
              <a:t>↑ transport en commun de 9.8% et actifs de 5%</a:t>
            </a:r>
            <a:endParaRPr sz="1800" dirty="0"/>
          </a:p>
          <a:p>
            <a:pPr marL="1112521" lvl="2" indent="-285750" algn="l" rtl="0">
              <a:lnSpc>
                <a:spcPct val="90000"/>
              </a:lnSpc>
              <a:spcBef>
                <a:spcPts val="188"/>
              </a:spcBef>
              <a:spcAft>
                <a:spcPts val="0"/>
              </a:spcAft>
              <a:buSzPts val="1600"/>
              <a:buFont typeface="Noto Sans Symbols"/>
              <a:buChar char="▪"/>
            </a:pPr>
            <a:r>
              <a:rPr lang="fr-CA" sz="1800" dirty="0"/>
              <a:t>Économies de 2.2 milliards$/an en coûts de santé </a:t>
            </a:r>
            <a:endParaRPr sz="1800" dirty="0"/>
          </a:p>
          <a:p>
            <a:pPr marL="655321" lvl="1" indent="-285750" algn="l" rtl="0">
              <a:lnSpc>
                <a:spcPct val="90000"/>
              </a:lnSpc>
              <a:spcBef>
                <a:spcPts val="376"/>
              </a:spcBef>
              <a:spcAft>
                <a:spcPts val="0"/>
              </a:spcAft>
              <a:buSzPts val="1600"/>
              <a:buFont typeface="Courier New"/>
              <a:buChar char="o"/>
            </a:pPr>
            <a:r>
              <a:rPr lang="fr-CA" sz="1800" dirty="0"/>
              <a:t>Onze villes américaines du </a:t>
            </a:r>
            <a:r>
              <a:rPr lang="fr-CA" sz="1800" dirty="0" err="1"/>
              <a:t>Mid-West</a:t>
            </a:r>
            <a:endParaRPr sz="1800" dirty="0"/>
          </a:p>
          <a:p>
            <a:pPr marL="998220" lvl="2" indent="-285750" algn="l" rtl="0">
              <a:lnSpc>
                <a:spcPct val="90000"/>
              </a:lnSpc>
              <a:spcBef>
                <a:spcPts val="376"/>
              </a:spcBef>
              <a:spcAft>
                <a:spcPts val="0"/>
              </a:spcAft>
              <a:buSzPts val="1600"/>
              <a:buFont typeface="Noto Sans Symbols"/>
              <a:buChar char="▪"/>
            </a:pPr>
            <a:r>
              <a:rPr lang="fr-CA" sz="1800" dirty="0"/>
              <a:t>Trajets de 8 km ou moins en transports collectif et actifs</a:t>
            </a:r>
            <a:endParaRPr sz="1800" dirty="0"/>
          </a:p>
          <a:p>
            <a:pPr marL="998220" lvl="2" indent="-285750" algn="l" rtl="0">
              <a:lnSpc>
                <a:spcPct val="90000"/>
              </a:lnSpc>
              <a:spcBef>
                <a:spcPts val="376"/>
              </a:spcBef>
              <a:spcAft>
                <a:spcPts val="0"/>
              </a:spcAft>
              <a:buSzPts val="1600"/>
              <a:buFont typeface="Noto Sans Symbols"/>
              <a:buChar char="▪"/>
            </a:pPr>
            <a:r>
              <a:rPr lang="fr-CA" sz="1800" dirty="0"/>
              <a:t>Économies de 8 milliards$/an en coûts de santé</a:t>
            </a:r>
            <a:endParaRPr sz="1800" dirty="0"/>
          </a:p>
          <a:p>
            <a:pPr marL="654559" lvl="1" indent="-285750" algn="l" rtl="0">
              <a:lnSpc>
                <a:spcPct val="90000"/>
              </a:lnSpc>
              <a:spcBef>
                <a:spcPts val="376"/>
              </a:spcBef>
              <a:spcAft>
                <a:spcPts val="0"/>
              </a:spcAft>
              <a:buSzPts val="1750"/>
              <a:buFont typeface="Courier New"/>
              <a:buChar char="o"/>
            </a:pPr>
            <a:r>
              <a:rPr lang="fr-CA" sz="1800" dirty="0"/>
              <a:t>Coût par km parcouru Communauté métropolitaine de Québec : </a:t>
            </a:r>
            <a:endParaRPr dirty="0"/>
          </a:p>
          <a:p>
            <a:pPr marL="1111759" lvl="2" indent="-285750" algn="l" rtl="0">
              <a:lnSpc>
                <a:spcPct val="90000"/>
              </a:lnSpc>
              <a:spcBef>
                <a:spcPts val="376"/>
              </a:spcBef>
              <a:spcAft>
                <a:spcPts val="0"/>
              </a:spcAft>
              <a:buSzPts val="1750"/>
              <a:buFont typeface="Noto Sans Symbols"/>
              <a:buChar char="▪"/>
            </a:pPr>
            <a:r>
              <a:rPr lang="fr-CA" sz="1800" dirty="0"/>
              <a:t>Auto → 5.46$, Transport collectif → 1.14$</a:t>
            </a:r>
            <a:endParaRPr sz="1800" dirty="0"/>
          </a:p>
          <a:p>
            <a:pPr marL="114300" lvl="0" indent="0" algn="l" rtl="0">
              <a:lnSpc>
                <a:spcPct val="115000"/>
              </a:lnSpc>
              <a:spcBef>
                <a:spcPts val="0"/>
              </a:spcBef>
              <a:spcAft>
                <a:spcPts val="0"/>
              </a:spcAft>
              <a:buSzPts val="1800"/>
              <a:buNone/>
            </a:pPr>
            <a:endParaRPr dirty="0"/>
          </a:p>
        </p:txBody>
      </p:sp>
      <p:pic>
        <p:nvPicPr>
          <p:cNvPr id="654" name="Google Shape;654;p191" descr="With Money Bag Shinkansen Train Isolated in the Cartoon Stock Vector ..."/>
          <p:cNvPicPr preferRelativeResize="0"/>
          <p:nvPr/>
        </p:nvPicPr>
        <p:blipFill rotWithShape="1">
          <a:blip r:embed="rId3">
            <a:alphaModFix/>
          </a:blip>
          <a:srcRect/>
          <a:stretch/>
        </p:blipFill>
        <p:spPr>
          <a:xfrm>
            <a:off x="7335354" y="1176270"/>
            <a:ext cx="1551812" cy="1509263"/>
          </a:xfrm>
          <a:prstGeom prst="rect">
            <a:avLst/>
          </a:prstGeom>
          <a:noFill/>
          <a:ln w="12700" cap="flat" cmpd="sng">
            <a:solidFill>
              <a:schemeClr val="dk2"/>
            </a:solidFill>
            <a:prstDash val="solid"/>
            <a:round/>
            <a:headEnd type="none" w="sm" len="sm"/>
            <a:tailEnd type="none" w="sm" len="sm"/>
          </a:ln>
        </p:spPr>
      </p:pic>
      <p:pic>
        <p:nvPicPr>
          <p:cNvPr id="655" name="Google Shape;655;p191" descr="Business man riding a money bicycle with parcel box full of dollar ..."/>
          <p:cNvPicPr preferRelativeResize="0"/>
          <p:nvPr/>
        </p:nvPicPr>
        <p:blipFill rotWithShape="1">
          <a:blip r:embed="rId4">
            <a:alphaModFix/>
          </a:blip>
          <a:srcRect/>
          <a:stretch/>
        </p:blipFill>
        <p:spPr>
          <a:xfrm>
            <a:off x="7335354" y="2870200"/>
            <a:ext cx="1551811" cy="1308510"/>
          </a:xfrm>
          <a:prstGeom prst="rect">
            <a:avLst/>
          </a:prstGeom>
          <a:noFill/>
          <a:ln w="12700" cap="flat" cmpd="sng">
            <a:solidFill>
              <a:schemeClr val="dk2"/>
            </a:solidFill>
            <a:prstDash val="solid"/>
            <a:round/>
            <a:headEnd type="none" w="sm" len="sm"/>
            <a:tailEnd type="none" w="sm" len="sm"/>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59"/>
        <p:cNvGrpSpPr/>
        <p:nvPr/>
      </p:nvGrpSpPr>
      <p:grpSpPr>
        <a:xfrm>
          <a:off x="0" y="0"/>
          <a:ext cx="0" cy="0"/>
          <a:chOff x="0" y="0"/>
          <a:chExt cx="0" cy="0"/>
        </a:xfrm>
      </p:grpSpPr>
      <p:sp>
        <p:nvSpPr>
          <p:cNvPr id="660" name="Google Shape;660;g2ce0be03e55_0_17"/>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Prescri-Nature: au-delà du cabinet</a:t>
            </a:r>
            <a:endParaRPr/>
          </a:p>
        </p:txBody>
      </p:sp>
      <p:sp>
        <p:nvSpPr>
          <p:cNvPr id="661" name="Google Shape;661;g2ce0be03e55_0_17"/>
          <p:cNvSpPr txBox="1">
            <a:spLocks noGrp="1"/>
          </p:cNvSpPr>
          <p:nvPr>
            <p:ph type="body" idx="1"/>
          </p:nvPr>
        </p:nvSpPr>
        <p:spPr>
          <a:xfrm>
            <a:off x="311700" y="1171600"/>
            <a:ext cx="4488900" cy="3397200"/>
          </a:xfrm>
          <a:prstGeom prst="rect">
            <a:avLst/>
          </a:prstGeom>
          <a:noFill/>
          <a:ln>
            <a:noFill/>
          </a:ln>
        </p:spPr>
        <p:txBody>
          <a:bodyPr spcFirstLastPara="1" wrap="square" lIns="91425" tIns="91425" rIns="91425" bIns="91425" anchor="t" anchorCtr="0">
            <a:normAutofit/>
          </a:bodyPr>
          <a:lstStyle/>
          <a:p>
            <a:pPr marL="457200" lvl="0" indent="-342900" algn="l" rtl="0">
              <a:lnSpc>
                <a:spcPct val="115000"/>
              </a:lnSpc>
              <a:spcBef>
                <a:spcPts val="0"/>
              </a:spcBef>
              <a:spcAft>
                <a:spcPts val="0"/>
              </a:spcAft>
              <a:buSzPts val="1800"/>
              <a:buFont typeface="Arial"/>
              <a:buChar char="•"/>
            </a:pPr>
            <a:r>
              <a:rPr lang="fr-CA" sz="2000" b="0" i="0" u="none" strike="noStrike" dirty="0"/>
              <a:t>Création d’un mouvement de société, rallier les acteurs</a:t>
            </a:r>
            <a:endParaRPr dirty="0"/>
          </a:p>
          <a:p>
            <a:pPr marL="457200" lvl="0" indent="-342900" algn="l" rtl="0">
              <a:lnSpc>
                <a:spcPct val="115000"/>
              </a:lnSpc>
              <a:spcBef>
                <a:spcPts val="0"/>
              </a:spcBef>
              <a:spcAft>
                <a:spcPts val="0"/>
              </a:spcAft>
              <a:buSzPts val="1800"/>
              <a:buFont typeface="Arial"/>
              <a:buChar char="•"/>
            </a:pPr>
            <a:r>
              <a:rPr lang="fr-CA" sz="2000" dirty="0"/>
              <a:t>Collaboration et réseautage</a:t>
            </a:r>
            <a:endParaRPr dirty="0"/>
          </a:p>
        </p:txBody>
      </p:sp>
      <p:pic>
        <p:nvPicPr>
          <p:cNvPr id="662" name="Google Shape;662;g2ce0be03e55_0_17"/>
          <p:cNvPicPr preferRelativeResize="0"/>
          <p:nvPr/>
        </p:nvPicPr>
        <p:blipFill rotWithShape="1">
          <a:blip r:embed="rId3">
            <a:alphaModFix/>
          </a:blip>
          <a:srcRect/>
          <a:stretch/>
        </p:blipFill>
        <p:spPr>
          <a:xfrm>
            <a:off x="4979468" y="1171600"/>
            <a:ext cx="3906620" cy="3662456"/>
          </a:xfrm>
          <a:prstGeom prst="rect">
            <a:avLst/>
          </a:prstGeom>
          <a:noFill/>
          <a:ln>
            <a:noFill/>
          </a:ln>
        </p:spPr>
      </p:pic>
      <p:pic>
        <p:nvPicPr>
          <p:cNvPr id="663" name="Google Shape;663;g2ce0be03e55_0_17"/>
          <p:cNvPicPr preferRelativeResize="0"/>
          <p:nvPr/>
        </p:nvPicPr>
        <p:blipFill rotWithShape="1">
          <a:blip r:embed="rId4">
            <a:alphaModFix/>
          </a:blip>
          <a:srcRect/>
          <a:stretch/>
        </p:blipFill>
        <p:spPr>
          <a:xfrm>
            <a:off x="5113865" y="3296715"/>
            <a:ext cx="1951567" cy="1168853"/>
          </a:xfrm>
          <a:prstGeom prst="rect">
            <a:avLst/>
          </a:prstGeom>
          <a:noFill/>
          <a:ln>
            <a:noFill/>
          </a:ln>
        </p:spPr>
      </p:pic>
      <p:pic>
        <p:nvPicPr>
          <p:cNvPr id="3" name="Picture 2">
            <a:extLst>
              <a:ext uri="{FF2B5EF4-FFF2-40B4-BE49-F238E27FC236}">
                <a16:creationId xmlns:a16="http://schemas.microsoft.com/office/drawing/2014/main" id="{8DF42E6C-68F6-EEDB-925B-EDC5F3409085}"/>
              </a:ext>
            </a:extLst>
          </p:cNvPr>
          <p:cNvPicPr>
            <a:picLocks noChangeAspect="1"/>
          </p:cNvPicPr>
          <p:nvPr/>
        </p:nvPicPr>
        <p:blipFill>
          <a:blip r:embed="rId5"/>
          <a:stretch>
            <a:fillRect/>
          </a:stretch>
        </p:blipFill>
        <p:spPr>
          <a:xfrm>
            <a:off x="526568" y="2431016"/>
            <a:ext cx="3770630" cy="2142034"/>
          </a:xfrm>
          <a:prstGeom prst="rect">
            <a:avLst/>
          </a:prstGeom>
        </p:spPr>
      </p:pic>
      <p:sp>
        <p:nvSpPr>
          <p:cNvPr id="4" name="TextBox 3">
            <a:extLst>
              <a:ext uri="{FF2B5EF4-FFF2-40B4-BE49-F238E27FC236}">
                <a16:creationId xmlns:a16="http://schemas.microsoft.com/office/drawing/2014/main" id="{0AF63C0C-979F-3651-C0C9-C27EC7F18539}"/>
              </a:ext>
            </a:extLst>
          </p:cNvPr>
          <p:cNvSpPr txBox="1"/>
          <p:nvPr/>
        </p:nvSpPr>
        <p:spPr>
          <a:xfrm>
            <a:off x="2334133" y="4620860"/>
            <a:ext cx="2063385" cy="307777"/>
          </a:xfrm>
          <a:prstGeom prst="rect">
            <a:avLst/>
          </a:prstGeom>
          <a:noFill/>
        </p:spPr>
        <p:txBody>
          <a:bodyPr wrap="none" rtlCol="0">
            <a:spAutoFit/>
          </a:bodyPr>
          <a:lstStyle/>
          <a:p>
            <a:r>
              <a:rPr lang="fr-CA" dirty="0"/>
              <a:t>Jevotepourmasante.org</a:t>
            </a:r>
            <a:endParaRPr lang="en-CA"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199" name="Google Shape;199;p7"/>
          <p:cNvPicPr preferRelativeResize="0"/>
          <p:nvPr/>
        </p:nvPicPr>
        <p:blipFill rotWithShape="1">
          <a:blip r:embed="rId3">
            <a:alphaModFix/>
          </a:blip>
          <a:srcRect/>
          <a:stretch/>
        </p:blipFill>
        <p:spPr>
          <a:xfrm>
            <a:off x="0" y="0"/>
            <a:ext cx="5399126" cy="5143500"/>
          </a:xfrm>
          <a:prstGeom prst="rect">
            <a:avLst/>
          </a:prstGeom>
          <a:noFill/>
          <a:ln>
            <a:noFill/>
          </a:ln>
        </p:spPr>
      </p:pic>
      <p:pic>
        <p:nvPicPr>
          <p:cNvPr id="200" name="Google Shape;200;p7"/>
          <p:cNvPicPr preferRelativeResize="0"/>
          <p:nvPr/>
        </p:nvPicPr>
        <p:blipFill rotWithShape="1">
          <a:blip r:embed="rId4">
            <a:alphaModFix/>
          </a:blip>
          <a:srcRect l="3552" t="2406" r="3254" b="3728"/>
          <a:stretch/>
        </p:blipFill>
        <p:spPr>
          <a:xfrm>
            <a:off x="5623560" y="1828800"/>
            <a:ext cx="3489960" cy="3307080"/>
          </a:xfrm>
          <a:prstGeom prst="rect">
            <a:avLst/>
          </a:prstGeom>
          <a:noFill/>
          <a:ln>
            <a:noFill/>
          </a:ln>
        </p:spPr>
      </p:pic>
      <p:pic>
        <p:nvPicPr>
          <p:cNvPr id="201" name="Google Shape;201;p7"/>
          <p:cNvPicPr preferRelativeResize="0"/>
          <p:nvPr/>
        </p:nvPicPr>
        <p:blipFill rotWithShape="1">
          <a:blip r:embed="rId5">
            <a:alphaModFix/>
          </a:blip>
          <a:srcRect/>
          <a:stretch/>
        </p:blipFill>
        <p:spPr>
          <a:xfrm>
            <a:off x="5372100" y="-1"/>
            <a:ext cx="3771900" cy="1390650"/>
          </a:xfrm>
          <a:prstGeom prst="rect">
            <a:avLst/>
          </a:prstGeom>
          <a:noFill/>
          <a:ln>
            <a:noFill/>
          </a:ln>
        </p:spPr>
      </p:pic>
      <p:sp>
        <p:nvSpPr>
          <p:cNvPr id="202" name="Google Shape;202;p7"/>
          <p:cNvSpPr txBox="1"/>
          <p:nvPr/>
        </p:nvSpPr>
        <p:spPr>
          <a:xfrm>
            <a:off x="4288421" y="1390650"/>
            <a:ext cx="4855580" cy="530884"/>
          </a:xfrm>
          <a:prstGeom prst="rect">
            <a:avLst/>
          </a:prstGeom>
          <a:solidFill>
            <a:srgbClr val="DADADA"/>
          </a:solidFill>
          <a:ln>
            <a:noFill/>
          </a:ln>
        </p:spPr>
        <p:txBody>
          <a:bodyPr spcFirstLastPara="1" wrap="square" lIns="68569" tIns="34275" rIns="68569" bIns="34275" anchor="t" anchorCtr="0">
            <a:spAutoFit/>
          </a:bodyPr>
          <a:lstStyle/>
          <a:p>
            <a:pPr>
              <a:buSzPts val="2000"/>
            </a:pPr>
            <a:r>
              <a:rPr lang="fr-CA" sz="1500">
                <a:latin typeface="Garamond"/>
                <a:ea typeface="Garamond"/>
                <a:cs typeface="Garamond"/>
                <a:sym typeface="Garamond"/>
              </a:rPr>
              <a:t>Rapport de l’administratrice en chef de la santé publique du Canada sur l’état de la santé publique au Canada 2022</a:t>
            </a:r>
            <a:endParaRPr sz="105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668" name="Google Shape;668;p192"/>
          <p:cNvSpPr txBox="1">
            <a:spLocks noGrp="1"/>
          </p:cNvSpPr>
          <p:nvPr>
            <p:ph type="title"/>
          </p:nvPr>
        </p:nvSpPr>
        <p:spPr>
          <a:xfrm>
            <a:off x="311700" y="61566"/>
            <a:ext cx="8684816" cy="1074897"/>
          </a:xfrm>
          <a:prstGeom prst="rect">
            <a:avLst/>
          </a:prstGeom>
          <a:noFill/>
          <a:ln>
            <a:noFill/>
          </a:ln>
        </p:spPr>
        <p:txBody>
          <a:bodyPr spcFirstLastPara="1" wrap="square" lIns="91425" tIns="91425" rIns="91425" bIns="91425" anchor="t" anchorCtr="0">
            <a:normAutofit fontScale="90000"/>
          </a:bodyPr>
          <a:lstStyle/>
          <a:p>
            <a:pPr marL="0" lvl="0" indent="0" algn="ctr" rtl="0">
              <a:lnSpc>
                <a:spcPct val="100000"/>
              </a:lnSpc>
              <a:spcBef>
                <a:spcPts val="0"/>
              </a:spcBef>
              <a:spcAft>
                <a:spcPts val="0"/>
              </a:spcAft>
              <a:buSzPct val="111111"/>
              <a:buNone/>
            </a:pPr>
            <a:r>
              <a:rPr lang="fr-CA"/>
              <a:t>S’implique dans le mouvement, </a:t>
            </a:r>
            <a:br>
              <a:rPr lang="fr-CA"/>
            </a:br>
            <a:r>
              <a:rPr lang="fr-CA"/>
              <a:t>donner un SENS à sa vie, </a:t>
            </a:r>
            <a:br>
              <a:rPr lang="fr-CA"/>
            </a:br>
            <a:r>
              <a:rPr lang="fr-CA"/>
              <a:t>c’est la clé du bonheur!</a:t>
            </a:r>
            <a:endParaRPr/>
          </a:p>
        </p:txBody>
      </p:sp>
      <p:pic>
        <p:nvPicPr>
          <p:cNvPr id="669" name="Google Shape;669;p192"/>
          <p:cNvPicPr preferRelativeResize="0"/>
          <p:nvPr/>
        </p:nvPicPr>
        <p:blipFill rotWithShape="1">
          <a:blip r:embed="rId3">
            <a:alphaModFix/>
          </a:blip>
          <a:srcRect/>
          <a:stretch/>
        </p:blipFill>
        <p:spPr>
          <a:xfrm>
            <a:off x="2012247" y="1519923"/>
            <a:ext cx="5283744" cy="3414529"/>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55"/>
          <p:cNvSpPr txBox="1">
            <a:spLocks noGrp="1"/>
          </p:cNvSpPr>
          <p:nvPr>
            <p:ph type="title"/>
          </p:nvPr>
        </p:nvSpPr>
        <p:spPr>
          <a:xfrm>
            <a:off x="311700" y="162025"/>
            <a:ext cx="8520600" cy="613200"/>
          </a:xfrm>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990"/>
              <a:buFont typeface="Arial"/>
              <a:buNone/>
            </a:pPr>
            <a:r>
              <a:rPr lang="fr-CA" sz="2400" dirty="0"/>
              <a:t>Références – Prescription de nature</a:t>
            </a:r>
            <a:endParaRPr sz="2400" dirty="0"/>
          </a:p>
        </p:txBody>
      </p:sp>
      <p:sp>
        <p:nvSpPr>
          <p:cNvPr id="675" name="Google Shape;675;p55"/>
          <p:cNvSpPr txBox="1">
            <a:spLocks noGrp="1"/>
          </p:cNvSpPr>
          <p:nvPr>
            <p:ph type="body" idx="1"/>
          </p:nvPr>
        </p:nvSpPr>
        <p:spPr>
          <a:xfrm>
            <a:off x="422450" y="922900"/>
            <a:ext cx="8520600" cy="4023900"/>
          </a:xfrm>
          <a:prstGeom prst="rect">
            <a:avLst/>
          </a:prstGeom>
          <a:noFill/>
          <a:ln>
            <a:noFill/>
          </a:ln>
        </p:spPr>
        <p:txBody>
          <a:bodyPr spcFirstLastPara="1" wrap="square" lIns="91425" tIns="91425" rIns="91425" bIns="91425" anchor="t" anchorCtr="0">
            <a:noAutofit/>
          </a:bodyPr>
          <a:lstStyle/>
          <a:p>
            <a:pPr marL="285750" indent="-285750" algn="just">
              <a:buFont typeface="Arial" panose="020B0604020202020204" pitchFamily="34" charset="0"/>
              <a:buChar char="•"/>
            </a:pPr>
            <a:r>
              <a:rPr lang="fr-CA" sz="1400" dirty="0"/>
              <a:t>B. C. Parks </a:t>
            </a:r>
            <a:r>
              <a:rPr lang="fr-CA" sz="1400" dirty="0" err="1"/>
              <a:t>Foundation</a:t>
            </a:r>
            <a:r>
              <a:rPr lang="fr-CA" sz="1400" dirty="0"/>
              <a:t>  (2022).</a:t>
            </a:r>
            <a:r>
              <a:rPr lang="fr-CA" sz="1400" i="1" dirty="0"/>
              <a:t> Une prescription qui vaut la peine d'être suivie. </a:t>
            </a:r>
            <a:r>
              <a:rPr lang="fr-CA" sz="1400" i="1" dirty="0" err="1"/>
              <a:t>PrescriNature</a:t>
            </a:r>
            <a:r>
              <a:rPr lang="fr-CA" sz="1400" dirty="0"/>
              <a:t>. </a:t>
            </a:r>
            <a:r>
              <a:rPr lang="fr-CA" sz="1400" u="sng" dirty="0">
                <a:solidFill>
                  <a:schemeClr val="hlink"/>
                </a:solidFill>
                <a:hlinkClick r:id="rId3"/>
              </a:rPr>
              <a:t>https://www.prescri-nature.ca/</a:t>
            </a:r>
            <a:endParaRPr sz="1400" dirty="0"/>
          </a:p>
          <a:p>
            <a:pPr marL="285750" indent="-285750">
              <a:lnSpc>
                <a:spcPct val="100000"/>
              </a:lnSpc>
              <a:buFont typeface="Arial" panose="020B0604020202020204" pitchFamily="34" charset="0"/>
              <a:buChar char="•"/>
            </a:pPr>
            <a:r>
              <a:rPr lang="fr-CA" sz="1400" dirty="0" err="1"/>
              <a:t>Bolouki</a:t>
            </a:r>
            <a:r>
              <a:rPr lang="fr-CA" sz="1400" dirty="0"/>
              <a:t> A. </a:t>
            </a:r>
            <a:r>
              <a:rPr lang="fr-CA" sz="1400" dirty="0" err="1"/>
              <a:t>Neurobiological</a:t>
            </a:r>
            <a:r>
              <a:rPr lang="fr-CA" sz="1400" dirty="0"/>
              <a:t> </a:t>
            </a:r>
            <a:r>
              <a:rPr lang="fr-CA" sz="1400" dirty="0" err="1"/>
              <a:t>effects</a:t>
            </a:r>
            <a:r>
              <a:rPr lang="fr-CA" sz="1400" dirty="0"/>
              <a:t> of </a:t>
            </a:r>
            <a:r>
              <a:rPr lang="fr-CA" sz="1400" dirty="0" err="1"/>
              <a:t>urban</a:t>
            </a:r>
            <a:r>
              <a:rPr lang="fr-CA" sz="1400" dirty="0"/>
              <a:t> </a:t>
            </a:r>
            <a:r>
              <a:rPr lang="fr-CA" sz="1400" dirty="0" err="1"/>
              <a:t>built</a:t>
            </a:r>
            <a:r>
              <a:rPr lang="fr-CA" sz="1400" dirty="0"/>
              <a:t> and </a:t>
            </a:r>
            <a:r>
              <a:rPr lang="fr-CA" sz="1400" dirty="0" err="1"/>
              <a:t>natural</a:t>
            </a:r>
            <a:r>
              <a:rPr lang="fr-CA" sz="1400" dirty="0"/>
              <a:t> </a:t>
            </a:r>
            <a:r>
              <a:rPr lang="fr-CA" sz="1400" dirty="0" err="1"/>
              <a:t>environment</a:t>
            </a:r>
            <a:r>
              <a:rPr lang="fr-CA" sz="1400" dirty="0"/>
              <a:t> on mental </a:t>
            </a:r>
            <a:r>
              <a:rPr lang="fr-CA" sz="1400" dirty="0" err="1"/>
              <a:t>health</a:t>
            </a:r>
            <a:r>
              <a:rPr lang="fr-CA" sz="1400" dirty="0"/>
              <a:t>: </a:t>
            </a:r>
            <a:r>
              <a:rPr lang="fr-CA" sz="1400" dirty="0" err="1"/>
              <a:t>systematic</a:t>
            </a:r>
            <a:r>
              <a:rPr lang="fr-CA" sz="1400" dirty="0"/>
              <a:t> </a:t>
            </a:r>
            <a:r>
              <a:rPr lang="fr-CA" sz="1400" dirty="0" err="1"/>
              <a:t>review</a:t>
            </a:r>
            <a:r>
              <a:rPr lang="fr-CA" sz="1400" dirty="0"/>
              <a:t>. </a:t>
            </a:r>
            <a:r>
              <a:rPr lang="fr-CA" sz="1400" dirty="0" err="1"/>
              <a:t>Rev</a:t>
            </a:r>
            <a:r>
              <a:rPr lang="fr-CA" sz="1400" dirty="0"/>
              <a:t> Environ </a:t>
            </a:r>
            <a:r>
              <a:rPr lang="fr-CA" sz="1400" dirty="0" err="1"/>
              <a:t>Health</a:t>
            </a:r>
            <a:r>
              <a:rPr lang="fr-CA" sz="1400" dirty="0"/>
              <a:t>. 2022 Jan 31;38(1):169-179. </a:t>
            </a:r>
            <a:r>
              <a:rPr lang="fr-CA" sz="1400" dirty="0" err="1"/>
              <a:t>doi</a:t>
            </a:r>
            <a:r>
              <a:rPr lang="fr-CA" sz="1400" dirty="0"/>
              <a:t>: 10.1515/reveh-2021-0137. PMID: 35112526.</a:t>
            </a:r>
            <a:endParaRPr sz="1400" dirty="0"/>
          </a:p>
          <a:p>
            <a:pPr marL="285750" indent="-285750">
              <a:lnSpc>
                <a:spcPct val="100000"/>
              </a:lnSpc>
              <a:buFont typeface="Arial" panose="020B0604020202020204" pitchFamily="34" charset="0"/>
              <a:buChar char="•"/>
            </a:pPr>
            <a:r>
              <a:rPr lang="fr-CA" sz="1400" dirty="0"/>
              <a:t>Crouse, D.L., et al. (2017). Urban </a:t>
            </a:r>
            <a:r>
              <a:rPr lang="fr-CA" sz="1400" dirty="0" err="1"/>
              <a:t>greenness</a:t>
            </a:r>
            <a:r>
              <a:rPr lang="fr-CA" sz="1400" dirty="0"/>
              <a:t> and </a:t>
            </a:r>
            <a:r>
              <a:rPr lang="fr-CA" sz="1400" dirty="0" err="1"/>
              <a:t>mortality</a:t>
            </a:r>
            <a:r>
              <a:rPr lang="fr-CA" sz="1400" dirty="0"/>
              <a:t> in </a:t>
            </a:r>
            <a:r>
              <a:rPr lang="fr-CA" sz="1400" dirty="0" err="1"/>
              <a:t>Canada's</a:t>
            </a:r>
            <a:r>
              <a:rPr lang="fr-CA" sz="1400" dirty="0"/>
              <a:t> </a:t>
            </a:r>
            <a:r>
              <a:rPr lang="fr-CA" sz="1400" dirty="0" err="1"/>
              <a:t>largest</a:t>
            </a:r>
            <a:r>
              <a:rPr lang="fr-CA" sz="1400" dirty="0"/>
              <a:t> </a:t>
            </a:r>
            <a:r>
              <a:rPr lang="fr-CA" sz="1400" dirty="0" err="1"/>
              <a:t>cities</a:t>
            </a:r>
            <a:r>
              <a:rPr lang="fr-CA" sz="1400" dirty="0"/>
              <a:t>: a national </a:t>
            </a:r>
            <a:r>
              <a:rPr lang="fr-CA" sz="1400" dirty="0" err="1"/>
              <a:t>cohort</a:t>
            </a:r>
            <a:r>
              <a:rPr lang="fr-CA" sz="1400" dirty="0"/>
              <a:t> </a:t>
            </a:r>
            <a:r>
              <a:rPr lang="fr-CA" sz="1400" dirty="0" err="1"/>
              <a:t>study</a:t>
            </a:r>
            <a:r>
              <a:rPr lang="fr-CA" sz="1400" dirty="0"/>
              <a:t>. </a:t>
            </a:r>
            <a:r>
              <a:rPr lang="fr-CA" sz="1400" i="1" dirty="0"/>
              <a:t>The Lancet </a:t>
            </a:r>
            <a:r>
              <a:rPr lang="fr-CA" sz="1400" i="1" dirty="0" err="1"/>
              <a:t>Planetary</a:t>
            </a:r>
            <a:r>
              <a:rPr lang="fr-CA" sz="1400" i="1" dirty="0"/>
              <a:t> </a:t>
            </a:r>
            <a:r>
              <a:rPr lang="fr-CA" sz="1400" i="1" dirty="0" err="1"/>
              <a:t>Health</a:t>
            </a:r>
            <a:r>
              <a:rPr lang="fr-CA" sz="1400" dirty="0"/>
              <a:t>, Volume 1, Issue 7, 289-297, https://</a:t>
            </a:r>
            <a:r>
              <a:rPr lang="fr-CA" sz="1400" dirty="0" err="1"/>
              <a:t>doi.org</a:t>
            </a:r>
            <a:r>
              <a:rPr lang="fr-CA" sz="1400" dirty="0"/>
              <a:t>/10.1016/S2542-5196(17)30118-3.</a:t>
            </a:r>
            <a:endParaRPr sz="1400" dirty="0"/>
          </a:p>
          <a:p>
            <a:pPr marL="285750" indent="-285750" algn="just">
              <a:lnSpc>
                <a:spcPct val="100000"/>
              </a:lnSpc>
              <a:buFont typeface="Arial" panose="020B0604020202020204" pitchFamily="34" charset="0"/>
              <a:buChar char="•"/>
            </a:pPr>
            <a:r>
              <a:rPr lang="fr-CA" sz="1400" dirty="0"/>
              <a:t>Gargano, V. (2022). Les pratiques centrées sur la nature et l’aventure et le travail social: Perspectives disciplinaires et théoriques </a:t>
            </a:r>
            <a:r>
              <a:rPr lang="fr-CA" sz="1400" i="1" dirty="0"/>
              <a:t>Intervention, 155</a:t>
            </a:r>
            <a:r>
              <a:rPr lang="fr-CA" sz="1400" dirty="0"/>
              <a:t>, 151-165.</a:t>
            </a:r>
            <a:r>
              <a:rPr lang="fr-CA" sz="1400" dirty="0">
                <a:solidFill>
                  <a:schemeClr val="hlink"/>
                </a:solidFill>
                <a:uFill>
                  <a:noFill/>
                </a:uFill>
                <a:hlinkClick r:id="rId4"/>
              </a:rPr>
              <a:t> </a:t>
            </a:r>
            <a:r>
              <a:rPr lang="fr-CA" sz="1400" u="sng" dirty="0">
                <a:solidFill>
                  <a:schemeClr val="hlink"/>
                </a:solidFill>
                <a:hlinkClick r:id="rId4"/>
              </a:rPr>
              <a:t>https://doi.org/10.7202/1089312ar</a:t>
            </a:r>
            <a:r>
              <a:rPr lang="fr-CA" sz="1400" dirty="0"/>
              <a:t> </a:t>
            </a:r>
            <a:endParaRPr sz="1400" dirty="0"/>
          </a:p>
          <a:p>
            <a:pPr marL="285750" indent="-285750">
              <a:buFont typeface="Arial" panose="020B0604020202020204" pitchFamily="34" charset="0"/>
              <a:buChar char="•"/>
            </a:pPr>
            <a:r>
              <a:rPr lang="fr-CA" sz="1400" dirty="0"/>
              <a:t>Hunter, M.R. et al. (2019). Urban Nature </a:t>
            </a:r>
            <a:r>
              <a:rPr lang="fr-CA" sz="1400" dirty="0" err="1"/>
              <a:t>Experiences</a:t>
            </a:r>
            <a:r>
              <a:rPr lang="fr-CA" sz="1400" dirty="0"/>
              <a:t> </a:t>
            </a:r>
            <a:r>
              <a:rPr lang="fr-CA" sz="1400" dirty="0" err="1"/>
              <a:t>Reduce</a:t>
            </a:r>
            <a:r>
              <a:rPr lang="fr-CA" sz="1400" dirty="0"/>
              <a:t> Stress in the </a:t>
            </a:r>
            <a:r>
              <a:rPr lang="fr-CA" sz="1400" dirty="0" err="1"/>
              <a:t>Context</a:t>
            </a:r>
            <a:r>
              <a:rPr lang="fr-CA" sz="1400" dirty="0"/>
              <a:t> of Daily Life </a:t>
            </a:r>
            <a:r>
              <a:rPr lang="fr-CA" sz="1400" dirty="0" err="1"/>
              <a:t>Based</a:t>
            </a:r>
            <a:r>
              <a:rPr lang="fr-CA" sz="1400" dirty="0"/>
              <a:t> on </a:t>
            </a:r>
            <a:r>
              <a:rPr lang="fr-CA" sz="1400" dirty="0" err="1"/>
              <a:t>Salivary</a:t>
            </a:r>
            <a:r>
              <a:rPr lang="fr-CA" sz="1400" dirty="0"/>
              <a:t> </a:t>
            </a:r>
            <a:r>
              <a:rPr lang="fr-CA" sz="1400" dirty="0" err="1"/>
              <a:t>Biomarkers</a:t>
            </a:r>
            <a:r>
              <a:rPr lang="fr-CA" sz="1400" dirty="0"/>
              <a:t>. </a:t>
            </a:r>
            <a:r>
              <a:rPr lang="fr-CA" sz="1400" i="1" dirty="0"/>
              <a:t>Front. </a:t>
            </a:r>
            <a:r>
              <a:rPr lang="fr-CA" sz="1400" i="1" dirty="0" err="1"/>
              <a:t>Psychol</a:t>
            </a:r>
            <a:r>
              <a:rPr lang="fr-CA" sz="1400" dirty="0"/>
              <a:t>.</a:t>
            </a:r>
            <a:r>
              <a:rPr lang="fr-CA" sz="1400" dirty="0">
                <a:solidFill>
                  <a:schemeClr val="hlink"/>
                </a:solidFill>
                <a:uFill>
                  <a:noFill/>
                </a:uFill>
                <a:hlinkClick r:id="rId5"/>
              </a:rPr>
              <a:t> </a:t>
            </a:r>
            <a:r>
              <a:rPr lang="fr-CA" sz="1400" u="sng" dirty="0">
                <a:solidFill>
                  <a:schemeClr val="hlink"/>
                </a:solidFill>
                <a:hlinkClick r:id="rId5"/>
              </a:rPr>
              <a:t>https://doi.org/10.3389/fpsyg.2019.00722</a:t>
            </a:r>
            <a:endParaRPr sz="1400" dirty="0"/>
          </a:p>
          <a:p>
            <a:pPr marL="285750" indent="-285750">
              <a:buFont typeface="Arial" panose="020B0604020202020204" pitchFamily="34" charset="0"/>
              <a:buChar char="•"/>
            </a:pPr>
            <a:r>
              <a:rPr lang="fr-CA" sz="1400" dirty="0" err="1"/>
              <a:t>Kardan</a:t>
            </a:r>
            <a:r>
              <a:rPr lang="fr-CA" sz="1400" dirty="0"/>
              <a:t>, O., </a:t>
            </a:r>
            <a:r>
              <a:rPr lang="fr-CA" sz="1400" dirty="0" err="1"/>
              <a:t>Gozdyra</a:t>
            </a:r>
            <a:r>
              <a:rPr lang="fr-CA" sz="1400" dirty="0"/>
              <a:t>, P., </a:t>
            </a:r>
            <a:r>
              <a:rPr lang="fr-CA" sz="1400" dirty="0" err="1"/>
              <a:t>Misic</a:t>
            </a:r>
            <a:r>
              <a:rPr lang="fr-CA" sz="1400" dirty="0"/>
              <a:t>, B. et al. (2015).  </a:t>
            </a:r>
            <a:r>
              <a:rPr lang="fr-CA" sz="1400" dirty="0" err="1"/>
              <a:t>Neighborhood</a:t>
            </a:r>
            <a:r>
              <a:rPr lang="fr-CA" sz="1400" dirty="0"/>
              <a:t> </a:t>
            </a:r>
            <a:r>
              <a:rPr lang="fr-CA" sz="1400" dirty="0" err="1"/>
              <a:t>greenspace</a:t>
            </a:r>
            <a:r>
              <a:rPr lang="fr-CA" sz="1400" dirty="0"/>
              <a:t> and </a:t>
            </a:r>
            <a:r>
              <a:rPr lang="fr-CA" sz="1400" dirty="0" err="1"/>
              <a:t>health</a:t>
            </a:r>
            <a:r>
              <a:rPr lang="fr-CA" sz="1400" dirty="0"/>
              <a:t> in a large </a:t>
            </a:r>
            <a:r>
              <a:rPr lang="fr-CA" sz="1400" dirty="0" err="1"/>
              <a:t>urban</a:t>
            </a:r>
            <a:r>
              <a:rPr lang="fr-CA" sz="1400" dirty="0"/>
              <a:t> center. </a:t>
            </a:r>
            <a:r>
              <a:rPr lang="fr-CA" sz="1400" i="1" dirty="0" err="1"/>
              <a:t>Sci</a:t>
            </a:r>
            <a:r>
              <a:rPr lang="fr-CA" sz="1400" i="1" dirty="0"/>
              <a:t> Rep</a:t>
            </a:r>
            <a:r>
              <a:rPr lang="fr-CA" sz="1400" dirty="0"/>
              <a:t> </a:t>
            </a:r>
            <a:r>
              <a:rPr lang="fr-CA" sz="1400" b="1" dirty="0"/>
              <a:t>5</a:t>
            </a:r>
            <a:r>
              <a:rPr lang="fr-CA" sz="1400" dirty="0"/>
              <a:t>, 11610 https://</a:t>
            </a:r>
            <a:r>
              <a:rPr lang="fr-CA" sz="1400" dirty="0" err="1"/>
              <a:t>doi.org</a:t>
            </a:r>
            <a:r>
              <a:rPr lang="fr-CA" sz="1400" dirty="0"/>
              <a:t>/10.1038/srep11610</a:t>
            </a:r>
            <a:endParaRPr sz="1400" dirty="0"/>
          </a:p>
          <a:p>
            <a:pPr marL="285750" indent="-285750">
              <a:buFont typeface="Arial" panose="020B0604020202020204" pitchFamily="34" charset="0"/>
              <a:buChar char="•"/>
            </a:pPr>
            <a:r>
              <a:rPr lang="fr-CA" sz="1400" dirty="0" err="1"/>
              <a:t>Konijnendijk</a:t>
            </a:r>
            <a:r>
              <a:rPr lang="fr-CA" sz="1400" dirty="0"/>
              <a:t>, C., 2021. </a:t>
            </a:r>
            <a:r>
              <a:rPr lang="fr-CA" sz="1400" dirty="0" err="1"/>
              <a:t>Promoting</a:t>
            </a:r>
            <a:r>
              <a:rPr lang="fr-CA" sz="1400" dirty="0"/>
              <a:t> </a:t>
            </a:r>
            <a:r>
              <a:rPr lang="fr-CA" sz="1400" dirty="0" err="1"/>
              <a:t>health</a:t>
            </a:r>
            <a:r>
              <a:rPr lang="fr-CA" sz="1400" dirty="0"/>
              <a:t> and </a:t>
            </a:r>
            <a:r>
              <a:rPr lang="fr-CA" sz="1400" dirty="0" err="1"/>
              <a:t>wellbeing</a:t>
            </a:r>
            <a:r>
              <a:rPr lang="fr-CA" sz="1400" dirty="0"/>
              <a:t> </a:t>
            </a:r>
            <a:r>
              <a:rPr lang="fr-CA" sz="1400" dirty="0" err="1"/>
              <a:t>through</a:t>
            </a:r>
            <a:r>
              <a:rPr lang="fr-CA" sz="1400" dirty="0"/>
              <a:t> </a:t>
            </a:r>
            <a:r>
              <a:rPr lang="fr-CA" sz="1400" dirty="0" err="1"/>
              <a:t>urban</a:t>
            </a:r>
            <a:r>
              <a:rPr lang="fr-CA" sz="1400" dirty="0"/>
              <a:t> </a:t>
            </a:r>
            <a:r>
              <a:rPr lang="fr-CA" sz="1400" dirty="0" err="1"/>
              <a:t>forests</a:t>
            </a:r>
            <a:r>
              <a:rPr lang="fr-CA" sz="1400" dirty="0"/>
              <a:t>: </a:t>
            </a:r>
            <a:r>
              <a:rPr lang="fr-CA" sz="1400" dirty="0" err="1"/>
              <a:t>Introducing</a:t>
            </a:r>
            <a:r>
              <a:rPr lang="fr-CA" sz="1400" dirty="0"/>
              <a:t> the 3-30-300 </a:t>
            </a:r>
            <a:r>
              <a:rPr lang="fr-CA" sz="1400" dirty="0" err="1"/>
              <a:t>rule</a:t>
            </a:r>
            <a:r>
              <a:rPr lang="fr-CA" sz="1400" dirty="0"/>
              <a:t>. IUCN Urban Alliance news blog. Gland.</a:t>
            </a:r>
            <a:endParaRPr sz="1400" dirty="0"/>
          </a:p>
          <a:p>
            <a:pPr marL="0" lvl="0" indent="0" algn="l" rtl="0">
              <a:lnSpc>
                <a:spcPct val="115000"/>
              </a:lnSpc>
              <a:spcBef>
                <a:spcPts val="0"/>
              </a:spcBef>
              <a:spcAft>
                <a:spcPts val="0"/>
              </a:spcAft>
              <a:buClr>
                <a:schemeClr val="dk1"/>
              </a:buClr>
              <a:buSzPts val="1100"/>
              <a:buFont typeface="Arial"/>
              <a:buNone/>
            </a:pPr>
            <a:endParaRPr sz="13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680" name="Google Shape;680;p56"/>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a:bodyPr>
          <a:lstStyle/>
          <a:p>
            <a:pPr marL="0" lvl="0" indent="0" algn="l" rtl="0">
              <a:lnSpc>
                <a:spcPct val="100000"/>
              </a:lnSpc>
              <a:spcBef>
                <a:spcPts val="0"/>
              </a:spcBef>
              <a:spcAft>
                <a:spcPts val="0"/>
              </a:spcAft>
              <a:buClr>
                <a:schemeClr val="dk1"/>
              </a:buClr>
              <a:buSzPts val="990"/>
              <a:buFont typeface="Arial"/>
              <a:buNone/>
            </a:pPr>
            <a:r>
              <a:rPr lang="fr-CA" sz="2400" dirty="0"/>
              <a:t>Références - Prescription de nature</a:t>
            </a:r>
            <a:endParaRPr sz="2400" dirty="0"/>
          </a:p>
        </p:txBody>
      </p:sp>
      <p:sp>
        <p:nvSpPr>
          <p:cNvPr id="681" name="Google Shape;681;p56"/>
          <p:cNvSpPr txBox="1">
            <a:spLocks noGrp="1"/>
          </p:cNvSpPr>
          <p:nvPr>
            <p:ph type="body" idx="1"/>
          </p:nvPr>
        </p:nvSpPr>
        <p:spPr>
          <a:xfrm>
            <a:off x="311700" y="1058225"/>
            <a:ext cx="8520600" cy="3839100"/>
          </a:xfrm>
          <a:prstGeom prst="rect">
            <a:avLst/>
          </a:prstGeom>
          <a:noFill/>
          <a:ln>
            <a:noFill/>
          </a:ln>
        </p:spPr>
        <p:txBody>
          <a:bodyPr spcFirstLastPara="1" wrap="square" lIns="91425" tIns="91425" rIns="91425" bIns="91425" anchor="t" anchorCtr="0">
            <a:normAutofit fontScale="47500" lnSpcReduction="20000"/>
          </a:bodyPr>
          <a:lstStyle/>
          <a:p>
            <a:pPr marL="342900">
              <a:lnSpc>
                <a:spcPct val="120000"/>
              </a:lnSpc>
              <a:buSzPct val="133858"/>
              <a:buFont typeface="Arial" panose="020B0604020202020204" pitchFamily="34" charset="0"/>
              <a:buChar char="•"/>
            </a:pPr>
            <a:r>
              <a:rPr lang="fr-CA" sz="2700" dirty="0"/>
              <a:t>Langelier, M-E., Pétrin-Desrosiers, C. &amp; </a:t>
            </a:r>
            <a:r>
              <a:rPr lang="fr-CA" sz="2700" dirty="0" err="1"/>
              <a:t>Bradette</a:t>
            </a:r>
            <a:r>
              <a:rPr lang="fr-CA" sz="2700" dirty="0"/>
              <a:t>, I. (2023). Nature prescription in Canada: </a:t>
            </a:r>
            <a:r>
              <a:rPr lang="fr-CA" sz="2700" dirty="0" err="1"/>
              <a:t>Why</a:t>
            </a:r>
            <a:r>
              <a:rPr lang="fr-CA" sz="2700" dirty="0"/>
              <a:t> and how? In S. Priest, S. Ritchie &amp; H. </a:t>
            </a:r>
            <a:r>
              <a:rPr lang="fr-CA" sz="2700" dirty="0" err="1"/>
              <a:t>Ghadery</a:t>
            </a:r>
            <a:r>
              <a:rPr lang="fr-CA" sz="2700" dirty="0"/>
              <a:t> (</a:t>
            </a:r>
            <a:r>
              <a:rPr lang="fr-CA" sz="2700" dirty="0" err="1"/>
              <a:t>Eds</a:t>
            </a:r>
            <a:r>
              <a:rPr lang="fr-CA" sz="2700" dirty="0"/>
              <a:t>). </a:t>
            </a:r>
            <a:r>
              <a:rPr lang="fr-CA" sz="2700" dirty="0" err="1"/>
              <a:t>Outdoor</a:t>
            </a:r>
            <a:r>
              <a:rPr lang="fr-CA" sz="2700" dirty="0"/>
              <a:t> Learning in Canada. Open Resource </a:t>
            </a:r>
            <a:r>
              <a:rPr lang="fr-CA" sz="2700" dirty="0" err="1"/>
              <a:t>Textbook</a:t>
            </a:r>
            <a:r>
              <a:rPr lang="fr-CA" sz="2700" dirty="0"/>
              <a:t>. </a:t>
            </a:r>
            <a:r>
              <a:rPr lang="fr-CA" sz="2700" dirty="0" err="1"/>
              <a:t>Retrieved</a:t>
            </a:r>
            <a:r>
              <a:rPr lang="fr-CA" sz="2700" dirty="0"/>
              <a:t> </a:t>
            </a:r>
            <a:r>
              <a:rPr lang="fr-CA" sz="2700" dirty="0" err="1"/>
              <a:t>from</a:t>
            </a:r>
            <a:r>
              <a:rPr lang="fr-CA" sz="2700" dirty="0"/>
              <a:t> </a:t>
            </a:r>
            <a:r>
              <a:rPr lang="fr-CA" sz="2700" dirty="0">
                <a:hlinkClick r:id="rId3">
                  <a:extLst>
                    <a:ext uri="{A12FA001-AC4F-418D-AE19-62706E023703}">
                      <ahyp:hlinkClr xmlns:ahyp="http://schemas.microsoft.com/office/drawing/2018/hyperlinkcolor" val="tx"/>
                    </a:ext>
                  </a:extLst>
                </a:hlinkClick>
              </a:rPr>
              <a:t>http://olic.ca</a:t>
            </a:r>
            <a:endParaRPr lang="fr-CA" sz="2700" dirty="0"/>
          </a:p>
          <a:p>
            <a:pPr marL="342900">
              <a:lnSpc>
                <a:spcPct val="120000"/>
              </a:lnSpc>
              <a:buSzPct val="133858"/>
              <a:buFont typeface="Arial" panose="020B0604020202020204" pitchFamily="34" charset="0"/>
              <a:buChar char="•"/>
            </a:pPr>
            <a:r>
              <a:rPr lang="fr-CA" sz="2700" dirty="0"/>
              <a:t>Park, B.J., </a:t>
            </a:r>
            <a:r>
              <a:rPr lang="fr-CA" sz="2700" dirty="0" err="1"/>
              <a:t>Tsunetsugu</a:t>
            </a:r>
            <a:r>
              <a:rPr lang="fr-CA" sz="2700" dirty="0"/>
              <a:t>, Y., </a:t>
            </a:r>
            <a:r>
              <a:rPr lang="fr-CA" sz="2700" dirty="0" err="1"/>
              <a:t>Kasetani</a:t>
            </a:r>
            <a:r>
              <a:rPr lang="fr-CA" sz="2700" dirty="0"/>
              <a:t>, </a:t>
            </a:r>
            <a:r>
              <a:rPr lang="fr-CA" sz="2700" dirty="0" err="1"/>
              <a:t>T</a:t>
            </a:r>
            <a:r>
              <a:rPr lang="fr-CA" sz="2700" dirty="0"/>
              <a:t>. et al. (2010). The </a:t>
            </a:r>
            <a:r>
              <a:rPr lang="fr-CA" sz="2700" dirty="0" err="1"/>
              <a:t>physiological</a:t>
            </a:r>
            <a:r>
              <a:rPr lang="fr-CA" sz="2700" dirty="0"/>
              <a:t> </a:t>
            </a:r>
            <a:r>
              <a:rPr lang="fr-CA" sz="2700" dirty="0" err="1"/>
              <a:t>effects</a:t>
            </a:r>
            <a:r>
              <a:rPr lang="fr-CA" sz="2700" dirty="0"/>
              <a:t> of </a:t>
            </a:r>
            <a:r>
              <a:rPr lang="fr-CA" sz="2700" dirty="0" err="1"/>
              <a:t>Shinrin-yoku</a:t>
            </a:r>
            <a:r>
              <a:rPr lang="fr-CA" sz="2700" dirty="0"/>
              <a:t> (</a:t>
            </a:r>
            <a:r>
              <a:rPr lang="fr-CA" sz="2700" dirty="0" err="1"/>
              <a:t>taking</a:t>
            </a:r>
            <a:r>
              <a:rPr lang="fr-CA" sz="2700" dirty="0"/>
              <a:t> in the </a:t>
            </a:r>
            <a:r>
              <a:rPr lang="fr-CA" sz="2700" dirty="0" err="1"/>
              <a:t>forest</a:t>
            </a:r>
            <a:r>
              <a:rPr lang="fr-CA" sz="2700" dirty="0"/>
              <a:t> </a:t>
            </a:r>
            <a:r>
              <a:rPr lang="fr-CA" sz="2700" dirty="0" err="1"/>
              <a:t>atmosphere</a:t>
            </a:r>
            <a:r>
              <a:rPr lang="fr-CA" sz="2700" dirty="0"/>
              <a:t> or </a:t>
            </a:r>
            <a:r>
              <a:rPr lang="fr-CA" sz="2700" dirty="0" err="1"/>
              <a:t>forest</a:t>
            </a:r>
            <a:r>
              <a:rPr lang="fr-CA" sz="2700" dirty="0"/>
              <a:t> </a:t>
            </a:r>
            <a:r>
              <a:rPr lang="fr-CA" sz="2700" dirty="0" err="1"/>
              <a:t>bathing</a:t>
            </a:r>
            <a:r>
              <a:rPr lang="fr-CA" sz="2700" dirty="0"/>
              <a:t>): </a:t>
            </a:r>
            <a:r>
              <a:rPr lang="fr-CA" sz="2700" dirty="0" err="1"/>
              <a:t>evidence</a:t>
            </a:r>
            <a:r>
              <a:rPr lang="fr-CA" sz="2700" dirty="0"/>
              <a:t> </a:t>
            </a:r>
            <a:r>
              <a:rPr lang="fr-CA" sz="2700" dirty="0" err="1"/>
              <a:t>from</a:t>
            </a:r>
            <a:r>
              <a:rPr lang="fr-CA" sz="2700" dirty="0"/>
              <a:t> </a:t>
            </a:r>
            <a:r>
              <a:rPr lang="fr-CA" sz="2700" dirty="0" err="1"/>
              <a:t>field</a:t>
            </a:r>
            <a:r>
              <a:rPr lang="fr-CA" sz="2700" dirty="0"/>
              <a:t> </a:t>
            </a:r>
            <a:r>
              <a:rPr lang="fr-CA" sz="2700" dirty="0" err="1"/>
              <a:t>experiments</a:t>
            </a:r>
            <a:r>
              <a:rPr lang="fr-CA" sz="2700" dirty="0"/>
              <a:t> in 24 </a:t>
            </a:r>
            <a:r>
              <a:rPr lang="fr-CA" sz="2700" dirty="0" err="1"/>
              <a:t>forests</a:t>
            </a:r>
            <a:r>
              <a:rPr lang="fr-CA" sz="2700" dirty="0"/>
              <a:t> </a:t>
            </a:r>
            <a:r>
              <a:rPr lang="fr-CA" sz="2700" dirty="0" err="1"/>
              <a:t>across</a:t>
            </a:r>
            <a:r>
              <a:rPr lang="fr-CA" sz="2700" dirty="0"/>
              <a:t> Japan. Environ </a:t>
            </a:r>
            <a:r>
              <a:rPr lang="fr-CA" sz="2700" dirty="0" err="1"/>
              <a:t>Health</a:t>
            </a:r>
            <a:r>
              <a:rPr lang="fr-CA" sz="2700" dirty="0"/>
              <a:t> </a:t>
            </a:r>
            <a:r>
              <a:rPr lang="fr-CA" sz="2700" dirty="0" err="1"/>
              <a:t>Prev</a:t>
            </a:r>
            <a:r>
              <a:rPr lang="fr-CA" sz="2700" dirty="0"/>
              <a:t> Med 15, 18–26. </a:t>
            </a:r>
            <a:r>
              <a:rPr lang="fr-CA" sz="2700" dirty="0">
                <a:hlinkClick r:id="rId4">
                  <a:extLst>
                    <a:ext uri="{A12FA001-AC4F-418D-AE19-62706E023703}">
                      <ahyp:hlinkClr xmlns:ahyp="http://schemas.microsoft.com/office/drawing/2018/hyperlinkcolor" val="tx"/>
                    </a:ext>
                  </a:extLst>
                </a:hlinkClick>
              </a:rPr>
              <a:t>https://doi.org/10.1007/s12199-009-0086-9</a:t>
            </a:r>
            <a:endParaRPr sz="2700" dirty="0"/>
          </a:p>
          <a:p>
            <a:pPr marL="342900">
              <a:lnSpc>
                <a:spcPct val="120000"/>
              </a:lnSpc>
              <a:buFont typeface="Arial" panose="020B0604020202020204" pitchFamily="34" charset="0"/>
              <a:buChar char="•"/>
            </a:pPr>
            <a:r>
              <a:rPr lang="fr-CA" sz="2700" dirty="0">
                <a:sym typeface="Arial"/>
              </a:rPr>
              <a:t>Qing Li. Effets des forêts et des bains de forêt (</a:t>
            </a:r>
            <a:r>
              <a:rPr lang="fr-CA" sz="2700" dirty="0" err="1">
                <a:sym typeface="Arial"/>
              </a:rPr>
              <a:t>shinrin-yoku</a:t>
            </a:r>
            <a:r>
              <a:rPr lang="fr-CA" sz="2700" dirty="0">
                <a:sym typeface="Arial"/>
              </a:rPr>
              <a:t>) sur la santé humaine : une revue de la littérature. Revue forestière française, 2018, 70 (2-3-4), pp.273-285. ff10.4267/2042/70001ff. Ffhal03447593f</a:t>
            </a:r>
            <a:endParaRPr lang="fr-CA" sz="2700" dirty="0"/>
          </a:p>
          <a:p>
            <a:pPr marL="342900">
              <a:lnSpc>
                <a:spcPct val="120000"/>
              </a:lnSpc>
              <a:buFont typeface="Arial" panose="020B0604020202020204" pitchFamily="34" charset="0"/>
              <a:buChar char="•"/>
            </a:pPr>
            <a:r>
              <a:rPr lang="fr-CA" sz="2700" dirty="0">
                <a:sym typeface="Arial"/>
              </a:rPr>
              <a:t>Taylor AF, </a:t>
            </a:r>
            <a:r>
              <a:rPr lang="fr-CA" sz="2700" dirty="0" err="1">
                <a:sym typeface="Arial"/>
              </a:rPr>
              <a:t>Kuo</a:t>
            </a:r>
            <a:r>
              <a:rPr lang="fr-CA" sz="2700" dirty="0">
                <a:sym typeface="Arial"/>
              </a:rPr>
              <a:t> FE. </a:t>
            </a:r>
            <a:r>
              <a:rPr lang="fr-CA" sz="2700" dirty="0" err="1">
                <a:sym typeface="Arial"/>
              </a:rPr>
              <a:t>Children</a:t>
            </a:r>
            <a:r>
              <a:rPr lang="fr-CA" sz="2700" dirty="0">
                <a:sym typeface="Arial"/>
              </a:rPr>
              <a:t> </a:t>
            </a:r>
            <a:r>
              <a:rPr lang="fr-CA" sz="2700" dirty="0" err="1">
                <a:sym typeface="Arial"/>
              </a:rPr>
              <a:t>with</a:t>
            </a:r>
            <a:r>
              <a:rPr lang="fr-CA" sz="2700" dirty="0">
                <a:sym typeface="Arial"/>
              </a:rPr>
              <a:t> attention </a:t>
            </a:r>
            <a:r>
              <a:rPr lang="fr-CA" sz="2700" dirty="0" err="1">
                <a:sym typeface="Arial"/>
              </a:rPr>
              <a:t>deficits</a:t>
            </a:r>
            <a:r>
              <a:rPr lang="fr-CA" sz="2700" dirty="0">
                <a:sym typeface="Arial"/>
              </a:rPr>
              <a:t> </a:t>
            </a:r>
            <a:r>
              <a:rPr lang="fr-CA" sz="2700" dirty="0" err="1">
                <a:sym typeface="Arial"/>
              </a:rPr>
              <a:t>concentrate</a:t>
            </a:r>
            <a:r>
              <a:rPr lang="fr-CA" sz="2700" dirty="0">
                <a:sym typeface="Arial"/>
              </a:rPr>
              <a:t> </a:t>
            </a:r>
            <a:r>
              <a:rPr lang="fr-CA" sz="2700" dirty="0" err="1">
                <a:sym typeface="Arial"/>
              </a:rPr>
              <a:t>better</a:t>
            </a:r>
            <a:r>
              <a:rPr lang="fr-CA" sz="2700" dirty="0">
                <a:sym typeface="Arial"/>
              </a:rPr>
              <a:t> </a:t>
            </a:r>
            <a:r>
              <a:rPr lang="fr-CA" sz="2700" dirty="0" err="1">
                <a:sym typeface="Arial"/>
              </a:rPr>
              <a:t>after</a:t>
            </a:r>
            <a:r>
              <a:rPr lang="fr-CA" sz="2700" dirty="0">
                <a:sym typeface="Arial"/>
              </a:rPr>
              <a:t> </a:t>
            </a:r>
            <a:r>
              <a:rPr lang="fr-CA" sz="2700" dirty="0" err="1">
                <a:sym typeface="Arial"/>
              </a:rPr>
              <a:t>walk</a:t>
            </a:r>
            <a:r>
              <a:rPr lang="fr-CA" sz="2700" dirty="0">
                <a:sym typeface="Arial"/>
              </a:rPr>
              <a:t> in the </a:t>
            </a:r>
            <a:r>
              <a:rPr lang="fr-CA" sz="2700" dirty="0" err="1">
                <a:sym typeface="Arial"/>
              </a:rPr>
              <a:t>park</a:t>
            </a:r>
            <a:r>
              <a:rPr lang="fr-CA" sz="2700" dirty="0">
                <a:sym typeface="Arial"/>
              </a:rPr>
              <a:t>. J </a:t>
            </a:r>
            <a:r>
              <a:rPr lang="fr-CA" sz="2700" dirty="0" err="1">
                <a:sym typeface="Arial"/>
              </a:rPr>
              <a:t>Atten</a:t>
            </a:r>
            <a:r>
              <a:rPr lang="fr-CA" sz="2700" dirty="0">
                <a:sym typeface="Arial"/>
              </a:rPr>
              <a:t> </a:t>
            </a:r>
            <a:r>
              <a:rPr lang="fr-CA" sz="2700" dirty="0" err="1">
                <a:sym typeface="Arial"/>
              </a:rPr>
              <a:t>Disord</a:t>
            </a:r>
            <a:r>
              <a:rPr lang="fr-CA" sz="2700" dirty="0">
                <a:sym typeface="Arial"/>
              </a:rPr>
              <a:t>. 2009 Mar;12(5):402-9. </a:t>
            </a:r>
            <a:r>
              <a:rPr lang="fr-CA" sz="2700" dirty="0" err="1">
                <a:sym typeface="Arial"/>
              </a:rPr>
              <a:t>doi</a:t>
            </a:r>
            <a:r>
              <a:rPr lang="fr-CA" sz="2700" dirty="0">
                <a:sym typeface="Arial"/>
              </a:rPr>
              <a:t>: 10.1177/1087054708323000. Epub 2008 </a:t>
            </a:r>
            <a:r>
              <a:rPr lang="fr-CA" sz="2700" dirty="0" err="1">
                <a:sym typeface="Arial"/>
              </a:rPr>
              <a:t>Aug</a:t>
            </a:r>
            <a:r>
              <a:rPr lang="fr-CA" sz="2700" dirty="0">
                <a:sym typeface="Arial"/>
              </a:rPr>
              <a:t> 25. PMID: 18725656.</a:t>
            </a:r>
          </a:p>
          <a:p>
            <a:pPr marL="342900">
              <a:lnSpc>
                <a:spcPct val="120000"/>
              </a:lnSpc>
              <a:buFont typeface="Arial" panose="020B0604020202020204" pitchFamily="34" charset="0"/>
              <a:buChar char="•"/>
            </a:pPr>
            <a:r>
              <a:rPr lang="fr-CA" sz="2700" dirty="0" err="1"/>
              <a:t>Sépaq</a:t>
            </a:r>
            <a:r>
              <a:rPr lang="fr-CA" sz="2700" dirty="0"/>
              <a:t>. (2021). Les bienfaits de la nature sur la santé globale.</a:t>
            </a:r>
            <a:r>
              <a:rPr lang="fr-CA" sz="2700" dirty="0">
                <a:hlinkClick r:id="rId5">
                  <a:extLst>
                    <a:ext uri="{A12FA001-AC4F-418D-AE19-62706E023703}">
                      <ahyp:hlinkClr xmlns:ahyp="http://schemas.microsoft.com/office/drawing/2018/hyperlinkcolor" val="tx"/>
                    </a:ext>
                  </a:extLst>
                </a:hlinkClick>
              </a:rPr>
              <a:t> www.sepaq.com/resources/docs/org/autres/org_icm_rapport_nature_sante_globale.pdf</a:t>
            </a:r>
            <a:endParaRPr lang="fr-CA" sz="2700" dirty="0"/>
          </a:p>
          <a:p>
            <a:pPr marL="342900">
              <a:lnSpc>
                <a:spcPct val="120000"/>
              </a:lnSpc>
              <a:buFont typeface="Arial" panose="020B0604020202020204" pitchFamily="34" charset="0"/>
              <a:buChar char="•"/>
            </a:pPr>
            <a:r>
              <a:rPr lang="fr-CA" sz="2700" dirty="0" err="1"/>
              <a:t>Shanahan</a:t>
            </a:r>
            <a:r>
              <a:rPr lang="fr-CA" sz="2700" dirty="0"/>
              <a:t>, D., Bush, R., Gaston, K. et al. (2016). </a:t>
            </a:r>
            <a:r>
              <a:rPr lang="fr-CA" sz="2700" dirty="0" err="1"/>
              <a:t>Health</a:t>
            </a:r>
            <a:r>
              <a:rPr lang="fr-CA" sz="2700" dirty="0"/>
              <a:t> </a:t>
            </a:r>
            <a:r>
              <a:rPr lang="fr-CA" sz="2700" dirty="0" err="1"/>
              <a:t>Benefits</a:t>
            </a:r>
            <a:r>
              <a:rPr lang="fr-CA" sz="2700" dirty="0"/>
              <a:t> </a:t>
            </a:r>
            <a:r>
              <a:rPr lang="fr-CA" sz="2700" dirty="0" err="1"/>
              <a:t>from</a:t>
            </a:r>
            <a:r>
              <a:rPr lang="fr-CA" sz="2700" dirty="0"/>
              <a:t> Nature </a:t>
            </a:r>
            <a:r>
              <a:rPr lang="fr-CA" sz="2700" dirty="0" err="1"/>
              <a:t>Experiences</a:t>
            </a:r>
            <a:r>
              <a:rPr lang="fr-CA" sz="2700" dirty="0"/>
              <a:t> </a:t>
            </a:r>
            <a:r>
              <a:rPr lang="fr-CA" sz="2700" dirty="0" err="1"/>
              <a:t>Depend</a:t>
            </a:r>
            <a:r>
              <a:rPr lang="fr-CA" sz="2700" dirty="0"/>
              <a:t> on Dose. </a:t>
            </a:r>
            <a:r>
              <a:rPr lang="fr-CA" sz="2700" dirty="0" err="1"/>
              <a:t>Sci</a:t>
            </a:r>
            <a:r>
              <a:rPr lang="fr-CA" sz="2700" dirty="0"/>
              <a:t> Rep 6, 28551 . </a:t>
            </a:r>
            <a:r>
              <a:rPr lang="fr-CA" sz="2700" dirty="0">
                <a:hlinkClick r:id="rId6">
                  <a:extLst>
                    <a:ext uri="{A12FA001-AC4F-418D-AE19-62706E023703}">
                      <ahyp:hlinkClr xmlns:ahyp="http://schemas.microsoft.com/office/drawing/2018/hyperlinkcolor" val="tx"/>
                    </a:ext>
                  </a:extLst>
                </a:hlinkClick>
              </a:rPr>
              <a:t>https://doi.org/10.1038/srep28551</a:t>
            </a:r>
            <a:endParaRPr lang="fr-CA" sz="2700" dirty="0"/>
          </a:p>
          <a:p>
            <a:pPr marL="342900">
              <a:lnSpc>
                <a:spcPct val="120000"/>
              </a:lnSpc>
              <a:buFont typeface="Arial" panose="020B0604020202020204" pitchFamily="34" charset="0"/>
              <a:buChar char="•"/>
            </a:pPr>
            <a:r>
              <a:rPr lang="fr-CA" sz="2700" dirty="0">
                <a:sym typeface="Arial"/>
              </a:rPr>
              <a:t>Ulrich RS. </a:t>
            </a:r>
            <a:r>
              <a:rPr lang="fr-CA" sz="2700" dirty="0" err="1">
                <a:sym typeface="Arial"/>
              </a:rPr>
              <a:t>View</a:t>
            </a:r>
            <a:r>
              <a:rPr lang="fr-CA" sz="2700" dirty="0">
                <a:sym typeface="Arial"/>
              </a:rPr>
              <a:t> </a:t>
            </a:r>
            <a:r>
              <a:rPr lang="fr-CA" sz="2700" dirty="0" err="1">
                <a:sym typeface="Arial"/>
              </a:rPr>
              <a:t>through</a:t>
            </a:r>
            <a:r>
              <a:rPr lang="fr-CA" sz="2700" dirty="0">
                <a:sym typeface="Arial"/>
              </a:rPr>
              <a:t> a </a:t>
            </a:r>
            <a:r>
              <a:rPr lang="fr-CA" sz="2700" dirty="0" err="1">
                <a:sym typeface="Arial"/>
              </a:rPr>
              <a:t>window</a:t>
            </a:r>
            <a:r>
              <a:rPr lang="fr-CA" sz="2700" dirty="0">
                <a:sym typeface="Arial"/>
              </a:rPr>
              <a:t> </a:t>
            </a:r>
            <a:r>
              <a:rPr lang="fr-CA" sz="2700" dirty="0" err="1">
                <a:sym typeface="Arial"/>
              </a:rPr>
              <a:t>may</a:t>
            </a:r>
            <a:r>
              <a:rPr lang="fr-CA" sz="2700" dirty="0">
                <a:sym typeface="Arial"/>
              </a:rPr>
              <a:t> influence </a:t>
            </a:r>
            <a:r>
              <a:rPr lang="fr-CA" sz="2700" dirty="0" err="1">
                <a:sym typeface="Arial"/>
              </a:rPr>
              <a:t>recovery</a:t>
            </a:r>
            <a:r>
              <a:rPr lang="fr-CA" sz="2700" dirty="0">
                <a:sym typeface="Arial"/>
              </a:rPr>
              <a:t> </a:t>
            </a:r>
            <a:r>
              <a:rPr lang="fr-CA" sz="2700" dirty="0" err="1">
                <a:sym typeface="Arial"/>
              </a:rPr>
              <a:t>from</a:t>
            </a:r>
            <a:r>
              <a:rPr lang="fr-CA" sz="2700" dirty="0">
                <a:sym typeface="Arial"/>
              </a:rPr>
              <a:t> </a:t>
            </a:r>
            <a:r>
              <a:rPr lang="fr-CA" sz="2700" dirty="0" err="1">
                <a:sym typeface="Arial"/>
              </a:rPr>
              <a:t>surgery</a:t>
            </a:r>
            <a:r>
              <a:rPr lang="fr-CA" sz="2700" dirty="0">
                <a:sym typeface="Arial"/>
              </a:rPr>
              <a:t>. Science. 1984 </a:t>
            </a:r>
            <a:r>
              <a:rPr lang="fr-CA" sz="2700" dirty="0" err="1">
                <a:sym typeface="Arial"/>
              </a:rPr>
              <a:t>Apr</a:t>
            </a:r>
            <a:r>
              <a:rPr lang="fr-CA" sz="2700" dirty="0">
                <a:sym typeface="Arial"/>
              </a:rPr>
              <a:t> 27;224(4647):420-1. </a:t>
            </a:r>
            <a:r>
              <a:rPr lang="fr-CA" sz="2700" dirty="0" err="1">
                <a:sym typeface="Arial"/>
              </a:rPr>
              <a:t>doi</a:t>
            </a:r>
            <a:r>
              <a:rPr lang="fr-CA" sz="2700" dirty="0">
                <a:sym typeface="Arial"/>
              </a:rPr>
              <a:t>: 10.1126/science.6143402. PMID: 6143402.</a:t>
            </a:r>
          </a:p>
          <a:p>
            <a:pPr marL="342900">
              <a:lnSpc>
                <a:spcPct val="120000"/>
              </a:lnSpc>
              <a:buFont typeface="Arial" panose="020B0604020202020204" pitchFamily="34" charset="0"/>
              <a:buChar char="•"/>
            </a:pPr>
            <a:r>
              <a:rPr lang="fr-CA" sz="2700" dirty="0"/>
              <a:t>White, M.P., </a:t>
            </a:r>
            <a:r>
              <a:rPr lang="fr-CA" sz="2700" dirty="0" err="1"/>
              <a:t>Alcock</a:t>
            </a:r>
            <a:r>
              <a:rPr lang="fr-CA" sz="2700" dirty="0"/>
              <a:t>, I., Grellier, J. et al. (2019). </a:t>
            </a:r>
            <a:r>
              <a:rPr lang="fr-CA" sz="2700" dirty="0" err="1"/>
              <a:t>Spending</a:t>
            </a:r>
            <a:r>
              <a:rPr lang="fr-CA" sz="2700" dirty="0"/>
              <a:t> at least 120 minutes a </a:t>
            </a:r>
            <a:r>
              <a:rPr lang="fr-CA" sz="2700" dirty="0" err="1"/>
              <a:t>week</a:t>
            </a:r>
            <a:r>
              <a:rPr lang="fr-CA" sz="2700" dirty="0"/>
              <a:t> in nature </a:t>
            </a:r>
            <a:r>
              <a:rPr lang="fr-CA" sz="2700" dirty="0" err="1"/>
              <a:t>is</a:t>
            </a:r>
            <a:r>
              <a:rPr lang="fr-CA" sz="2700" dirty="0"/>
              <a:t> </a:t>
            </a:r>
            <a:r>
              <a:rPr lang="fr-CA" sz="2700" dirty="0" err="1"/>
              <a:t>associated</a:t>
            </a:r>
            <a:r>
              <a:rPr lang="fr-CA" sz="2700" dirty="0"/>
              <a:t> </a:t>
            </a:r>
            <a:r>
              <a:rPr lang="fr-CA" sz="2700" dirty="0" err="1"/>
              <a:t>with</a:t>
            </a:r>
            <a:r>
              <a:rPr lang="fr-CA" sz="2700" dirty="0"/>
              <a:t> good </a:t>
            </a:r>
            <a:r>
              <a:rPr lang="fr-CA" sz="2700" dirty="0" err="1"/>
              <a:t>health</a:t>
            </a:r>
            <a:r>
              <a:rPr lang="fr-CA" sz="2700" dirty="0"/>
              <a:t> and </a:t>
            </a:r>
            <a:r>
              <a:rPr lang="fr-CA" sz="2700" dirty="0" err="1"/>
              <a:t>wellbeing</a:t>
            </a:r>
            <a:r>
              <a:rPr lang="fr-CA" sz="2700" dirty="0"/>
              <a:t>. Scientific Reports, 9(7730) https://</a:t>
            </a:r>
            <a:r>
              <a:rPr lang="fr-CA" sz="2700" dirty="0" err="1"/>
              <a:t>doi.org</a:t>
            </a:r>
            <a:r>
              <a:rPr lang="fr-CA" sz="2700" dirty="0"/>
              <a:t>/10.1038/s41598-019-44097-3</a:t>
            </a:r>
            <a:endParaRPr sz="2700" dirty="0"/>
          </a:p>
          <a:p>
            <a:pPr marL="0" lvl="0" indent="0" algn="l" rtl="0">
              <a:lnSpc>
                <a:spcPct val="115000"/>
              </a:lnSpc>
              <a:spcBef>
                <a:spcPts val="0"/>
              </a:spcBef>
              <a:spcAft>
                <a:spcPts val="1200"/>
              </a:spcAft>
              <a:buSzPct val="142857"/>
              <a:buNone/>
            </a:pPr>
            <a:endParaRP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g2ce0be03e55_0_25"/>
          <p:cNvSpPr txBox="1">
            <a:spLocks noGrp="1"/>
          </p:cNvSpPr>
          <p:nvPr>
            <p:ph type="title"/>
          </p:nvPr>
        </p:nvSpPr>
        <p:spPr>
          <a:xfrm>
            <a:off x="311700" y="445025"/>
            <a:ext cx="8520600" cy="613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CA" dirty="0"/>
              <a:t>Bienfaits sur la santé physique</a:t>
            </a:r>
            <a:endParaRPr dirty="0"/>
          </a:p>
        </p:txBody>
      </p:sp>
      <p:sp>
        <p:nvSpPr>
          <p:cNvPr id="687" name="Google Shape;687;g2ce0be03e55_0_25"/>
          <p:cNvSpPr txBox="1">
            <a:spLocks noGrp="1"/>
          </p:cNvSpPr>
          <p:nvPr>
            <p:ph type="body" idx="1"/>
          </p:nvPr>
        </p:nvSpPr>
        <p:spPr>
          <a:xfrm>
            <a:off x="311700" y="1171600"/>
            <a:ext cx="8520600" cy="3397200"/>
          </a:xfrm>
          <a:prstGeom prst="rect">
            <a:avLst/>
          </a:prstGeom>
        </p:spPr>
        <p:txBody>
          <a:bodyPr spcFirstLastPara="1" wrap="square" lIns="91425" tIns="91425" rIns="91425" bIns="91425" anchor="t" anchorCtr="0">
            <a:noAutofit/>
          </a:bodyPr>
          <a:lstStyle/>
          <a:p>
            <a:pPr marL="444500" lvl="0" indent="-285750" algn="l" rtl="0">
              <a:lnSpc>
                <a:spcPct val="100000"/>
              </a:lnSpc>
              <a:spcBef>
                <a:spcPts val="0"/>
              </a:spcBef>
              <a:spcAft>
                <a:spcPts val="0"/>
              </a:spcAft>
              <a:buFont typeface="Arial" panose="020B0604020202020204" pitchFamily="34" charset="0"/>
              <a:buChar char="•"/>
            </a:pPr>
            <a:r>
              <a:rPr lang="fr-CA" sz="1400" dirty="0" err="1">
                <a:sym typeface="Arial"/>
              </a:rPr>
              <a:t>Vegetated</a:t>
            </a:r>
            <a:r>
              <a:rPr lang="fr-CA" sz="1400" dirty="0">
                <a:sym typeface="Arial"/>
              </a:rPr>
              <a:t> land cover </a:t>
            </a:r>
            <a:r>
              <a:rPr lang="fr-CA" sz="1400" dirty="0" err="1">
                <a:sym typeface="Arial"/>
              </a:rPr>
              <a:t>near</a:t>
            </a:r>
            <a:r>
              <a:rPr lang="fr-CA" sz="1400" dirty="0">
                <a:sym typeface="Arial"/>
              </a:rPr>
              <a:t> </a:t>
            </a:r>
            <a:r>
              <a:rPr lang="fr-CA" sz="1400" dirty="0" err="1">
                <a:sym typeface="Arial"/>
              </a:rPr>
              <a:t>residence</a:t>
            </a:r>
            <a:r>
              <a:rPr lang="fr-CA" sz="1400" dirty="0">
                <a:sym typeface="Arial"/>
              </a:rPr>
              <a:t> </a:t>
            </a:r>
            <a:r>
              <a:rPr lang="fr-CA" sz="1400" dirty="0" err="1">
                <a:sym typeface="Arial"/>
              </a:rPr>
              <a:t>is</a:t>
            </a:r>
            <a:r>
              <a:rPr lang="fr-CA" sz="1400" dirty="0">
                <a:sym typeface="Arial"/>
              </a:rPr>
              <a:t> </a:t>
            </a:r>
            <a:r>
              <a:rPr lang="fr-CA" sz="1400" dirty="0" err="1">
                <a:sym typeface="Arial"/>
              </a:rPr>
              <a:t>associated</a:t>
            </a:r>
            <a:r>
              <a:rPr lang="fr-CA" sz="1400" dirty="0">
                <a:sym typeface="Arial"/>
              </a:rPr>
              <a:t> </a:t>
            </a:r>
            <a:r>
              <a:rPr lang="fr-CA" sz="1400" dirty="0" err="1">
                <a:sym typeface="Arial"/>
              </a:rPr>
              <a:t>with</a:t>
            </a:r>
            <a:r>
              <a:rPr lang="fr-CA" sz="1400" dirty="0">
                <a:sym typeface="Arial"/>
              </a:rPr>
              <a:t> </a:t>
            </a:r>
            <a:r>
              <a:rPr lang="fr-CA" sz="1400" dirty="0" err="1">
                <a:sym typeface="Arial"/>
              </a:rPr>
              <a:t>reduced</a:t>
            </a:r>
            <a:r>
              <a:rPr lang="fr-CA" sz="1400" dirty="0">
                <a:sym typeface="Arial"/>
              </a:rPr>
              <a:t> </a:t>
            </a:r>
            <a:r>
              <a:rPr lang="fr-CA" sz="1400" dirty="0" err="1">
                <a:sym typeface="Arial"/>
              </a:rPr>
              <a:t>allostatic</a:t>
            </a:r>
            <a:r>
              <a:rPr lang="fr-CA" sz="1400" dirty="0">
                <a:sym typeface="Arial"/>
              </a:rPr>
              <a:t> </a:t>
            </a:r>
            <a:r>
              <a:rPr lang="fr-CA" sz="1400" dirty="0" err="1">
                <a:sym typeface="Arial"/>
              </a:rPr>
              <a:t>load</a:t>
            </a:r>
            <a:r>
              <a:rPr lang="fr-CA" sz="1400" dirty="0">
                <a:sym typeface="Arial"/>
              </a:rPr>
              <a:t> and </a:t>
            </a:r>
            <a:r>
              <a:rPr lang="fr-CA" sz="1400" dirty="0" err="1">
                <a:sym typeface="Arial"/>
              </a:rPr>
              <a:t>improved</a:t>
            </a:r>
            <a:r>
              <a:rPr lang="fr-CA" sz="1400" dirty="0">
                <a:sym typeface="Arial"/>
              </a:rPr>
              <a:t> </a:t>
            </a:r>
            <a:r>
              <a:rPr lang="fr-CA" sz="1400" dirty="0" err="1">
                <a:sym typeface="Arial"/>
              </a:rPr>
              <a:t>biomarkers</a:t>
            </a:r>
            <a:r>
              <a:rPr lang="fr-CA" sz="1400" dirty="0">
                <a:sym typeface="Arial"/>
              </a:rPr>
              <a:t> of neuroendocrine, </a:t>
            </a:r>
            <a:r>
              <a:rPr lang="fr-CA" sz="1400" dirty="0" err="1">
                <a:sym typeface="Arial"/>
              </a:rPr>
              <a:t>metabolic</a:t>
            </a:r>
            <a:r>
              <a:rPr lang="fr-CA" sz="1400" dirty="0">
                <a:sym typeface="Arial"/>
              </a:rPr>
              <a:t> and immune </a:t>
            </a:r>
            <a:r>
              <a:rPr lang="fr-CA" sz="1400" dirty="0" err="1">
                <a:sym typeface="Arial"/>
              </a:rPr>
              <a:t>functions</a:t>
            </a:r>
            <a:r>
              <a:rPr lang="fr-CA" sz="1400" dirty="0">
                <a:sym typeface="Arial"/>
              </a:rPr>
              <a:t>. </a:t>
            </a:r>
            <a:r>
              <a:rPr lang="fr-CA" sz="1400" dirty="0" err="1">
                <a:sym typeface="Arial"/>
              </a:rPr>
              <a:t>Egorov</a:t>
            </a:r>
            <a:r>
              <a:rPr lang="fr-CA" sz="1400" dirty="0">
                <a:sym typeface="Arial"/>
              </a:rPr>
              <a:t> AI, Griffin SM et al., Environ </a:t>
            </a:r>
            <a:r>
              <a:rPr lang="fr-CA" sz="1400" dirty="0" err="1">
                <a:sym typeface="Arial"/>
              </a:rPr>
              <a:t>Res</a:t>
            </a:r>
            <a:r>
              <a:rPr lang="fr-CA" sz="1400" dirty="0">
                <a:sym typeface="Arial"/>
              </a:rPr>
              <a:t>. 2017 Oct;158:508-521. </a:t>
            </a:r>
            <a:r>
              <a:rPr lang="fr-CA" sz="1400" dirty="0" err="1">
                <a:sym typeface="Arial"/>
              </a:rPr>
              <a:t>doi</a:t>
            </a:r>
            <a:r>
              <a:rPr lang="fr-CA" sz="1400" dirty="0">
                <a:sym typeface="Arial"/>
              </a:rPr>
              <a:t>: 10.1016/j.envres.2017.07.009.</a:t>
            </a:r>
            <a:endParaRPr sz="1400" dirty="0">
              <a:sym typeface="Calibri"/>
            </a:endParaRPr>
          </a:p>
          <a:p>
            <a:pPr marL="444500" lvl="0" indent="-285750" algn="l" rtl="0">
              <a:lnSpc>
                <a:spcPct val="100000"/>
              </a:lnSpc>
              <a:spcBef>
                <a:spcPts val="0"/>
              </a:spcBef>
              <a:spcAft>
                <a:spcPts val="0"/>
              </a:spcAft>
              <a:buFont typeface="Arial" panose="020B0604020202020204" pitchFamily="34" charset="0"/>
              <a:buChar char="•"/>
            </a:pPr>
            <a:r>
              <a:rPr lang="fr-CA" sz="1400" dirty="0" err="1">
                <a:sym typeface="Arial"/>
              </a:rPr>
              <a:t>Effects</a:t>
            </a:r>
            <a:r>
              <a:rPr lang="fr-CA" sz="1400" dirty="0">
                <a:sym typeface="Arial"/>
              </a:rPr>
              <a:t> of </a:t>
            </a:r>
            <a:r>
              <a:rPr lang="fr-CA" sz="1400" dirty="0" err="1">
                <a:sym typeface="Arial"/>
              </a:rPr>
              <a:t>biophilic</a:t>
            </a:r>
            <a:r>
              <a:rPr lang="fr-CA" sz="1400" dirty="0">
                <a:sym typeface="Arial"/>
              </a:rPr>
              <a:t> interventions in office on stress </a:t>
            </a:r>
            <a:r>
              <a:rPr lang="fr-CA" sz="1400" dirty="0" err="1">
                <a:sym typeface="Arial"/>
              </a:rPr>
              <a:t>reaction</a:t>
            </a:r>
            <a:r>
              <a:rPr lang="fr-CA" sz="1400" dirty="0">
                <a:sym typeface="Arial"/>
              </a:rPr>
              <a:t> and cognitive </a:t>
            </a:r>
            <a:r>
              <a:rPr lang="fr-CA" sz="1400" dirty="0" err="1">
                <a:sym typeface="Arial"/>
              </a:rPr>
              <a:t>function</a:t>
            </a:r>
            <a:r>
              <a:rPr lang="fr-CA" sz="1400" dirty="0">
                <a:sym typeface="Arial"/>
              </a:rPr>
              <a:t>: A </a:t>
            </a:r>
            <a:r>
              <a:rPr lang="fr-CA" sz="1400" dirty="0" err="1">
                <a:sym typeface="Arial"/>
              </a:rPr>
              <a:t>randomized</a:t>
            </a:r>
            <a:r>
              <a:rPr lang="fr-CA" sz="1400" dirty="0">
                <a:sym typeface="Arial"/>
              </a:rPr>
              <a:t> crossover </a:t>
            </a:r>
            <a:r>
              <a:rPr lang="fr-CA" sz="1400" dirty="0" err="1">
                <a:sym typeface="Arial"/>
              </a:rPr>
              <a:t>study</a:t>
            </a:r>
            <a:r>
              <a:rPr lang="fr-CA" sz="1400" dirty="0">
                <a:sym typeface="Arial"/>
              </a:rPr>
              <a:t> in </a:t>
            </a:r>
            <a:r>
              <a:rPr lang="fr-CA" sz="1400" dirty="0" err="1">
                <a:sym typeface="Arial"/>
              </a:rPr>
              <a:t>virtual</a:t>
            </a:r>
            <a:r>
              <a:rPr lang="fr-CA" sz="1400" dirty="0">
                <a:sym typeface="Arial"/>
              </a:rPr>
              <a:t> reality. Yin J1,2, </a:t>
            </a:r>
            <a:r>
              <a:rPr lang="fr-CA" sz="1400" dirty="0" err="1">
                <a:sym typeface="Arial"/>
              </a:rPr>
              <a:t>Arfaei</a:t>
            </a:r>
            <a:r>
              <a:rPr lang="fr-CA" sz="1400" dirty="0">
                <a:sym typeface="Arial"/>
              </a:rPr>
              <a:t> N1, </a:t>
            </a:r>
            <a:r>
              <a:rPr lang="fr-CA" sz="1400" dirty="0" err="1">
                <a:sym typeface="Arial"/>
              </a:rPr>
              <a:t>MacNaughton</a:t>
            </a:r>
            <a:r>
              <a:rPr lang="fr-CA" sz="1400" dirty="0">
                <a:sym typeface="Arial"/>
              </a:rPr>
              <a:t> P1, </a:t>
            </a:r>
            <a:r>
              <a:rPr lang="fr-CA" sz="1400" dirty="0" err="1">
                <a:sym typeface="Arial"/>
              </a:rPr>
              <a:t>Catalano</a:t>
            </a:r>
            <a:r>
              <a:rPr lang="fr-CA" sz="1400" dirty="0">
                <a:sym typeface="Arial"/>
              </a:rPr>
              <a:t> PJ3,4, Allen JG1, Spengler JD1. Indoor Air. 2019 </a:t>
            </a:r>
            <a:r>
              <a:rPr lang="fr-CA" sz="1400" dirty="0" err="1">
                <a:sym typeface="Arial"/>
              </a:rPr>
              <a:t>Aug</a:t>
            </a:r>
            <a:r>
              <a:rPr lang="fr-CA" sz="1400" dirty="0">
                <a:sym typeface="Arial"/>
              </a:rPr>
              <a:t> 16. </a:t>
            </a:r>
            <a:r>
              <a:rPr lang="fr-CA" sz="1400" dirty="0" err="1">
                <a:sym typeface="Arial"/>
              </a:rPr>
              <a:t>doi</a:t>
            </a:r>
            <a:r>
              <a:rPr lang="fr-CA" sz="1400" dirty="0">
                <a:sym typeface="Arial"/>
              </a:rPr>
              <a:t>: 10.1111/ina.12593.</a:t>
            </a:r>
            <a:endParaRPr sz="1400" dirty="0">
              <a:sym typeface="Calibri"/>
            </a:endParaRPr>
          </a:p>
          <a:p>
            <a:pPr marL="444500" lvl="0" indent="-285750" algn="l" rtl="0">
              <a:lnSpc>
                <a:spcPct val="100000"/>
              </a:lnSpc>
              <a:spcBef>
                <a:spcPts val="0"/>
              </a:spcBef>
              <a:spcAft>
                <a:spcPts val="0"/>
              </a:spcAft>
              <a:buFont typeface="Arial" panose="020B0604020202020204" pitchFamily="34" charset="0"/>
              <a:buChar char="•"/>
            </a:pPr>
            <a:r>
              <a:rPr lang="fr-CA" sz="1400" dirty="0">
                <a:sym typeface="Arial"/>
              </a:rPr>
              <a:t>Beaudoin et al., Verdir les villes pour la santé de la population, INSPQ , 2017, 103 pages. Référence citée : Townsend, </a:t>
            </a:r>
            <a:r>
              <a:rPr lang="fr-CA" sz="1400" dirty="0" err="1">
                <a:sym typeface="Arial"/>
              </a:rPr>
              <a:t>Ilvento</a:t>
            </a:r>
            <a:r>
              <a:rPr lang="fr-CA" sz="1400" dirty="0">
                <a:sym typeface="Arial"/>
              </a:rPr>
              <a:t> et Barton, 2016.</a:t>
            </a:r>
            <a:endParaRPr sz="1400" dirty="0">
              <a:sym typeface="Calibri"/>
            </a:endParaRPr>
          </a:p>
          <a:p>
            <a:pPr marL="444500" lvl="0" indent="-285750" algn="l" rtl="0">
              <a:lnSpc>
                <a:spcPct val="100000"/>
              </a:lnSpc>
              <a:spcBef>
                <a:spcPts val="0"/>
              </a:spcBef>
              <a:spcAft>
                <a:spcPts val="0"/>
              </a:spcAft>
              <a:buFont typeface="Arial" panose="020B0604020202020204" pitchFamily="34" charset="0"/>
              <a:buChar char="•"/>
            </a:pPr>
            <a:r>
              <a:rPr lang="fr-CA" sz="1400" dirty="0">
                <a:sym typeface="Arial"/>
              </a:rPr>
              <a:t>The </a:t>
            </a:r>
            <a:r>
              <a:rPr lang="fr-CA" sz="1400" dirty="0" err="1">
                <a:sym typeface="Arial"/>
              </a:rPr>
              <a:t>human</a:t>
            </a:r>
            <a:r>
              <a:rPr lang="fr-CA" sz="1400" dirty="0">
                <a:sym typeface="Arial"/>
              </a:rPr>
              <a:t> </a:t>
            </a:r>
            <a:r>
              <a:rPr lang="fr-CA" sz="1400" dirty="0" err="1">
                <a:sym typeface="Arial"/>
              </a:rPr>
              <a:t>posterior</a:t>
            </a:r>
            <a:r>
              <a:rPr lang="fr-CA" sz="1400" dirty="0">
                <a:sym typeface="Arial"/>
              </a:rPr>
              <a:t> </a:t>
            </a:r>
            <a:r>
              <a:rPr lang="fr-CA" sz="1400" dirty="0" err="1">
                <a:sym typeface="Arial"/>
              </a:rPr>
              <a:t>cingulate</a:t>
            </a:r>
            <a:r>
              <a:rPr lang="fr-CA" sz="1400" dirty="0">
                <a:sym typeface="Arial"/>
              </a:rPr>
              <a:t> and the stress-</a:t>
            </a:r>
            <a:r>
              <a:rPr lang="fr-CA" sz="1400" dirty="0" err="1">
                <a:sym typeface="Arial"/>
              </a:rPr>
              <a:t>response</a:t>
            </a:r>
            <a:r>
              <a:rPr lang="fr-CA" sz="1400" dirty="0">
                <a:sym typeface="Arial"/>
              </a:rPr>
              <a:t> </a:t>
            </a:r>
            <a:r>
              <a:rPr lang="fr-CA" sz="1400" dirty="0" err="1">
                <a:sym typeface="Arial"/>
              </a:rPr>
              <a:t>benefits</a:t>
            </a:r>
            <a:r>
              <a:rPr lang="fr-CA" sz="1400" dirty="0">
                <a:sym typeface="Arial"/>
              </a:rPr>
              <a:t> of </a:t>
            </a:r>
            <a:r>
              <a:rPr lang="fr-CA" sz="1400" dirty="0" err="1">
                <a:sym typeface="Arial"/>
              </a:rPr>
              <a:t>viewing</a:t>
            </a:r>
            <a:r>
              <a:rPr lang="fr-CA" sz="1400" dirty="0">
                <a:sym typeface="Arial"/>
              </a:rPr>
              <a:t> green </a:t>
            </a:r>
            <a:r>
              <a:rPr lang="fr-CA" sz="1400" dirty="0" err="1">
                <a:sym typeface="Arial"/>
              </a:rPr>
              <a:t>urban</a:t>
            </a:r>
            <a:r>
              <a:rPr lang="fr-CA" sz="1400" dirty="0">
                <a:sym typeface="Arial"/>
              </a:rPr>
              <a:t> </a:t>
            </a:r>
            <a:r>
              <a:rPr lang="fr-CA" sz="1400" dirty="0" err="1">
                <a:sym typeface="Arial"/>
              </a:rPr>
              <a:t>landscapes</a:t>
            </a:r>
            <a:r>
              <a:rPr lang="fr-CA" sz="1400" dirty="0">
                <a:sym typeface="Arial"/>
              </a:rPr>
              <a:t>, </a:t>
            </a:r>
            <a:r>
              <a:rPr lang="fr-CA" sz="1400" dirty="0" err="1">
                <a:sym typeface="Arial"/>
              </a:rPr>
              <a:t>Dorita</a:t>
            </a:r>
            <a:r>
              <a:rPr lang="fr-CA" sz="1400" dirty="0">
                <a:sym typeface="Arial"/>
              </a:rPr>
              <a:t> H F Chang 1, Bin Jiang 2, et al., </a:t>
            </a:r>
            <a:r>
              <a:rPr lang="fr-CA" sz="1400" dirty="0" err="1">
                <a:sym typeface="Arial"/>
              </a:rPr>
              <a:t>Neuroimage</a:t>
            </a:r>
            <a:r>
              <a:rPr lang="fr-CA" sz="1400" dirty="0">
                <a:sym typeface="Arial"/>
              </a:rPr>
              <a:t>. 2021 </a:t>
            </a:r>
            <a:r>
              <a:rPr lang="fr-CA" sz="1400" dirty="0" err="1">
                <a:sym typeface="Arial"/>
              </a:rPr>
              <a:t>Feb</a:t>
            </a:r>
            <a:r>
              <a:rPr lang="fr-CA" sz="1400" dirty="0">
                <a:sym typeface="Arial"/>
              </a:rPr>
              <a:t> 1;226:117555. </a:t>
            </a:r>
            <a:r>
              <a:rPr lang="fr-CA" sz="1400" dirty="0" err="1">
                <a:sym typeface="Arial"/>
              </a:rPr>
              <a:t>doi</a:t>
            </a:r>
            <a:r>
              <a:rPr lang="fr-CA" sz="1400" dirty="0">
                <a:sym typeface="Arial"/>
              </a:rPr>
              <a:t>: 10.1016/j.neuroimage.2020.117555. Epub 2020 </a:t>
            </a:r>
            <a:r>
              <a:rPr lang="fr-CA" sz="1400" dirty="0" err="1">
                <a:sym typeface="Arial"/>
              </a:rPr>
              <a:t>Nov</a:t>
            </a:r>
            <a:r>
              <a:rPr lang="fr-CA" sz="1400" dirty="0">
                <a:sym typeface="Arial"/>
              </a:rPr>
              <a:t> 12.</a:t>
            </a:r>
            <a:endParaRPr sz="1400" dirty="0">
              <a:sym typeface="Calibri"/>
            </a:endParaRPr>
          </a:p>
          <a:p>
            <a:pPr marL="444500" lvl="0" indent="-285750" algn="l" rtl="0">
              <a:lnSpc>
                <a:spcPct val="100000"/>
              </a:lnSpc>
              <a:spcBef>
                <a:spcPts val="0"/>
              </a:spcBef>
              <a:spcAft>
                <a:spcPts val="0"/>
              </a:spcAft>
              <a:buFont typeface="Arial" panose="020B0604020202020204" pitchFamily="34" charset="0"/>
              <a:buChar char="•"/>
            </a:pPr>
            <a:r>
              <a:rPr lang="fr-CA" sz="1400" dirty="0">
                <a:sym typeface="Arial"/>
              </a:rPr>
              <a:t>Li Q. </a:t>
            </a:r>
            <a:r>
              <a:rPr lang="fr-CA" sz="1400" dirty="0" err="1">
                <a:sym typeface="Arial"/>
              </a:rPr>
              <a:t>Effect</a:t>
            </a:r>
            <a:r>
              <a:rPr lang="fr-CA" sz="1400" dirty="0">
                <a:sym typeface="Arial"/>
              </a:rPr>
              <a:t> of </a:t>
            </a:r>
            <a:r>
              <a:rPr lang="fr-CA" sz="1400" dirty="0" err="1">
                <a:sym typeface="Arial"/>
              </a:rPr>
              <a:t>forest</a:t>
            </a:r>
            <a:r>
              <a:rPr lang="fr-CA" sz="1400" dirty="0">
                <a:sym typeface="Arial"/>
              </a:rPr>
              <a:t> </a:t>
            </a:r>
            <a:r>
              <a:rPr lang="fr-CA" sz="1400" dirty="0" err="1">
                <a:sym typeface="Arial"/>
              </a:rPr>
              <a:t>bathing</a:t>
            </a:r>
            <a:r>
              <a:rPr lang="fr-CA" sz="1400" dirty="0">
                <a:sym typeface="Arial"/>
              </a:rPr>
              <a:t> trips on </a:t>
            </a:r>
            <a:r>
              <a:rPr lang="fr-CA" sz="1400" dirty="0" err="1">
                <a:sym typeface="Arial"/>
              </a:rPr>
              <a:t>human</a:t>
            </a:r>
            <a:r>
              <a:rPr lang="fr-CA" sz="1400" dirty="0">
                <a:sym typeface="Arial"/>
              </a:rPr>
              <a:t> immune </a:t>
            </a:r>
            <a:r>
              <a:rPr lang="fr-CA" sz="1400" dirty="0" err="1">
                <a:sym typeface="Arial"/>
              </a:rPr>
              <a:t>function</a:t>
            </a:r>
            <a:r>
              <a:rPr lang="fr-CA" sz="1400" dirty="0">
                <a:sym typeface="Arial"/>
              </a:rPr>
              <a:t>. Environ </a:t>
            </a:r>
            <a:r>
              <a:rPr lang="fr-CA" sz="1400" dirty="0" err="1">
                <a:sym typeface="Arial"/>
              </a:rPr>
              <a:t>Health</a:t>
            </a:r>
            <a:r>
              <a:rPr lang="fr-CA" sz="1400" dirty="0">
                <a:sym typeface="Arial"/>
              </a:rPr>
              <a:t> </a:t>
            </a:r>
            <a:r>
              <a:rPr lang="fr-CA" sz="1400" dirty="0" err="1">
                <a:sym typeface="Arial"/>
              </a:rPr>
              <a:t>Prev</a:t>
            </a:r>
            <a:r>
              <a:rPr lang="fr-CA" sz="1400" dirty="0">
                <a:sym typeface="Arial"/>
              </a:rPr>
              <a:t> Med. 2010 Jan;15(1):9-17. </a:t>
            </a:r>
            <a:r>
              <a:rPr lang="fr-CA" sz="1400" dirty="0" err="1">
                <a:sym typeface="Arial"/>
              </a:rPr>
              <a:t>doi</a:t>
            </a:r>
            <a:r>
              <a:rPr lang="fr-CA" sz="1400" dirty="0">
                <a:sym typeface="Arial"/>
              </a:rPr>
              <a:t>: 10.1007/s12199-008-0068-3. PMID: 19568839; PMCID: PMC2793341.</a:t>
            </a:r>
            <a:endParaRPr sz="1400" dirty="0">
              <a:sym typeface="Arial"/>
            </a:endParaRPr>
          </a:p>
          <a:p>
            <a:pPr marL="444500" lvl="0" indent="-285750" algn="l" rtl="0">
              <a:lnSpc>
                <a:spcPct val="100000"/>
              </a:lnSpc>
              <a:spcBef>
                <a:spcPts val="0"/>
              </a:spcBef>
              <a:spcAft>
                <a:spcPts val="0"/>
              </a:spcAft>
              <a:buFont typeface="Arial" panose="020B0604020202020204" pitchFamily="34" charset="0"/>
              <a:buChar char="•"/>
            </a:pPr>
            <a:r>
              <a:rPr lang="fr-CA" sz="1400" dirty="0" err="1">
                <a:sym typeface="Arial"/>
              </a:rPr>
              <a:t>Ohtsuka</a:t>
            </a:r>
            <a:r>
              <a:rPr lang="fr-CA" sz="1400" dirty="0">
                <a:sym typeface="Arial"/>
              </a:rPr>
              <a:t>, Y., </a:t>
            </a:r>
            <a:r>
              <a:rPr lang="fr-CA" sz="1400" dirty="0" err="1">
                <a:sym typeface="Arial"/>
              </a:rPr>
              <a:t>Yabunaka</a:t>
            </a:r>
            <a:r>
              <a:rPr lang="fr-CA" sz="1400" dirty="0">
                <a:sym typeface="Arial"/>
              </a:rPr>
              <a:t>, N. &amp; </a:t>
            </a:r>
            <a:r>
              <a:rPr lang="fr-CA" sz="1400" dirty="0" err="1">
                <a:sym typeface="Arial"/>
              </a:rPr>
              <a:t>Takayama</a:t>
            </a:r>
            <a:r>
              <a:rPr lang="fr-CA" sz="1400" dirty="0">
                <a:sym typeface="Arial"/>
              </a:rPr>
              <a:t>, S. </a:t>
            </a:r>
            <a:r>
              <a:rPr lang="fr-CA" sz="1400" dirty="0" err="1">
                <a:sym typeface="Arial"/>
              </a:rPr>
              <a:t>Shinrin-yoku</a:t>
            </a:r>
            <a:r>
              <a:rPr lang="fr-CA" sz="1400" dirty="0">
                <a:sym typeface="Arial"/>
              </a:rPr>
              <a:t> (</a:t>
            </a:r>
            <a:r>
              <a:rPr lang="fr-CA" sz="1400" dirty="0" err="1">
                <a:sym typeface="Arial"/>
              </a:rPr>
              <a:t>forest</a:t>
            </a:r>
            <a:r>
              <a:rPr lang="fr-CA" sz="1400" dirty="0">
                <a:sym typeface="Arial"/>
              </a:rPr>
              <a:t>-air </a:t>
            </a:r>
            <a:r>
              <a:rPr lang="fr-CA" sz="1400" dirty="0" err="1">
                <a:sym typeface="Arial"/>
              </a:rPr>
              <a:t>bathing</a:t>
            </a:r>
            <a:r>
              <a:rPr lang="fr-CA" sz="1400" dirty="0">
                <a:sym typeface="Arial"/>
              </a:rPr>
              <a:t> and </a:t>
            </a:r>
            <a:r>
              <a:rPr lang="fr-CA" sz="1400" dirty="0" err="1">
                <a:sym typeface="Arial"/>
              </a:rPr>
              <a:t>walking</a:t>
            </a:r>
            <a:r>
              <a:rPr lang="fr-CA" sz="1400" dirty="0">
                <a:sym typeface="Arial"/>
              </a:rPr>
              <a:t>) </a:t>
            </a:r>
            <a:r>
              <a:rPr lang="fr-CA" sz="1400" dirty="0" err="1">
                <a:sym typeface="Arial"/>
              </a:rPr>
              <a:t>effectively</a:t>
            </a:r>
            <a:r>
              <a:rPr lang="fr-CA" sz="1400" dirty="0">
                <a:sym typeface="Arial"/>
              </a:rPr>
              <a:t> </a:t>
            </a:r>
            <a:r>
              <a:rPr lang="fr-CA" sz="1400" dirty="0" err="1">
                <a:sym typeface="Arial"/>
              </a:rPr>
              <a:t>decreases</a:t>
            </a:r>
            <a:r>
              <a:rPr lang="fr-CA" sz="1400" dirty="0">
                <a:sym typeface="Arial"/>
              </a:rPr>
              <a:t> </a:t>
            </a:r>
            <a:r>
              <a:rPr lang="fr-CA" sz="1400" dirty="0" err="1">
                <a:sym typeface="Arial"/>
              </a:rPr>
              <a:t>blood</a:t>
            </a:r>
            <a:r>
              <a:rPr lang="fr-CA" sz="1400" dirty="0">
                <a:sym typeface="Arial"/>
              </a:rPr>
              <a:t> glucose </a:t>
            </a:r>
            <a:r>
              <a:rPr lang="fr-CA" sz="1400" dirty="0" err="1">
                <a:sym typeface="Arial"/>
              </a:rPr>
              <a:t>levels</a:t>
            </a:r>
            <a:r>
              <a:rPr lang="fr-CA" sz="1400" dirty="0">
                <a:sym typeface="Arial"/>
              </a:rPr>
              <a:t> in </a:t>
            </a:r>
            <a:r>
              <a:rPr lang="fr-CA" sz="1400" dirty="0" err="1">
                <a:sym typeface="Arial"/>
              </a:rPr>
              <a:t>diabetic</a:t>
            </a:r>
            <a:r>
              <a:rPr lang="fr-CA" sz="1400" dirty="0">
                <a:sym typeface="Arial"/>
              </a:rPr>
              <a:t> patients. Int J </a:t>
            </a:r>
            <a:r>
              <a:rPr lang="fr-CA" sz="1400" dirty="0" err="1">
                <a:sym typeface="Arial"/>
              </a:rPr>
              <a:t>Biometeorol</a:t>
            </a:r>
            <a:r>
              <a:rPr lang="fr-CA" sz="1400" dirty="0">
                <a:sym typeface="Arial"/>
              </a:rPr>
              <a:t> 41, 125–127 (1998). https://</a:t>
            </a:r>
            <a:r>
              <a:rPr lang="fr-CA" sz="1400" dirty="0" err="1">
                <a:sym typeface="Arial"/>
              </a:rPr>
              <a:t>doi.org</a:t>
            </a:r>
            <a:r>
              <a:rPr lang="fr-CA" sz="1400" dirty="0">
                <a:sym typeface="Arial"/>
              </a:rPr>
              <a:t>/10.1007/s004840050064</a:t>
            </a:r>
            <a:endParaRPr sz="1400" dirty="0">
              <a:sym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691"/>
        <p:cNvGrpSpPr/>
        <p:nvPr/>
      </p:nvGrpSpPr>
      <p:grpSpPr>
        <a:xfrm>
          <a:off x="0" y="0"/>
          <a:ext cx="0" cy="0"/>
          <a:chOff x="0" y="0"/>
          <a:chExt cx="0" cy="0"/>
        </a:xfrm>
      </p:grpSpPr>
      <p:sp>
        <p:nvSpPr>
          <p:cNvPr id="692" name="Google Shape;692;g2ce0be03e55_0_30"/>
          <p:cNvSpPr txBox="1">
            <a:spLocks noGrp="1"/>
          </p:cNvSpPr>
          <p:nvPr>
            <p:ph type="title"/>
          </p:nvPr>
        </p:nvSpPr>
        <p:spPr>
          <a:xfrm>
            <a:off x="311700" y="280433"/>
            <a:ext cx="8520600" cy="613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CA" dirty="0"/>
              <a:t>Bienfaits sur la santé populationnelle</a:t>
            </a:r>
            <a:endParaRPr dirty="0"/>
          </a:p>
        </p:txBody>
      </p:sp>
      <p:sp>
        <p:nvSpPr>
          <p:cNvPr id="693" name="Google Shape;693;g2ce0be03e55_0_30"/>
          <p:cNvSpPr txBox="1">
            <a:spLocks noGrp="1"/>
          </p:cNvSpPr>
          <p:nvPr>
            <p:ph type="body" idx="1"/>
          </p:nvPr>
        </p:nvSpPr>
        <p:spPr>
          <a:xfrm>
            <a:off x="311700" y="893633"/>
            <a:ext cx="8520600" cy="4080703"/>
          </a:xfrm>
          <a:prstGeom prst="rect">
            <a:avLst/>
          </a:prstGeom>
        </p:spPr>
        <p:txBody>
          <a:bodyPr spcFirstLastPara="1" wrap="square" lIns="91425" tIns="91425" rIns="91425" bIns="91425" anchor="t" anchorCtr="0">
            <a:normAutofit fontScale="25000" lnSpcReduction="20000"/>
          </a:bodyPr>
          <a:lstStyle/>
          <a:p>
            <a:pPr marL="0" lvl="0" indent="0" algn="l" rtl="0">
              <a:lnSpc>
                <a:spcPct val="120000"/>
              </a:lnSpc>
              <a:spcBef>
                <a:spcPts val="0"/>
              </a:spcBef>
              <a:spcAft>
                <a:spcPts val="0"/>
              </a:spcAft>
              <a:buNone/>
            </a:pPr>
            <a:r>
              <a:rPr lang="fr-CA" sz="800" dirty="0">
                <a:latin typeface="Arial"/>
                <a:ea typeface="Arial"/>
                <a:cs typeface="Arial"/>
                <a:sym typeface="Arial"/>
              </a:rPr>
              <a:t>:</a:t>
            </a:r>
            <a:endParaRPr sz="4400" dirty="0">
              <a:latin typeface="Arial"/>
              <a:ea typeface="Arial"/>
              <a:cs typeface="Arial"/>
              <a:sym typeface="Arial"/>
            </a:endParaRPr>
          </a:p>
          <a:p>
            <a:pPr marL="342900" lvl="0" algn="l" rtl="0">
              <a:lnSpc>
                <a:spcPct val="120000"/>
              </a:lnSpc>
              <a:spcBef>
                <a:spcPts val="0"/>
              </a:spcBef>
              <a:spcAft>
                <a:spcPts val="0"/>
              </a:spcAft>
              <a:buFont typeface="Arial" panose="020B0604020202020204" pitchFamily="34" charset="0"/>
              <a:buChar char="•"/>
            </a:pPr>
            <a:r>
              <a:rPr lang="fr-CA" sz="4400" dirty="0"/>
              <a:t>Living </a:t>
            </a:r>
            <a:r>
              <a:rPr lang="fr-CA" sz="4400" dirty="0" err="1"/>
              <a:t>near</a:t>
            </a:r>
            <a:r>
              <a:rPr lang="fr-CA" sz="4400" dirty="0"/>
              <a:t> major </a:t>
            </a:r>
            <a:r>
              <a:rPr lang="fr-CA" sz="4400" dirty="0" err="1"/>
              <a:t>roads</a:t>
            </a:r>
            <a:r>
              <a:rPr lang="fr-CA" sz="4400" dirty="0"/>
              <a:t> and the incidence of </a:t>
            </a:r>
            <a:r>
              <a:rPr lang="fr-CA" sz="4400" dirty="0" err="1"/>
              <a:t>dementia</a:t>
            </a:r>
            <a:r>
              <a:rPr lang="fr-CA" sz="4400" dirty="0"/>
              <a:t>, </a:t>
            </a:r>
            <a:r>
              <a:rPr lang="fr-CA" sz="4400" dirty="0" err="1"/>
              <a:t>Parkinson's</a:t>
            </a:r>
            <a:r>
              <a:rPr lang="fr-CA" sz="4400" dirty="0"/>
              <a:t> </a:t>
            </a:r>
            <a:r>
              <a:rPr lang="fr-CA" sz="4400" dirty="0" err="1"/>
              <a:t>disease</a:t>
            </a:r>
            <a:r>
              <a:rPr lang="fr-CA" sz="4400" dirty="0"/>
              <a:t>, and multiple </a:t>
            </a:r>
            <a:r>
              <a:rPr lang="fr-CA" sz="4400" dirty="0" err="1"/>
              <a:t>sclerosis</a:t>
            </a:r>
            <a:r>
              <a:rPr lang="fr-CA" sz="4400" dirty="0"/>
              <a:t>: a population-</a:t>
            </a:r>
            <a:r>
              <a:rPr lang="fr-CA" sz="4400" dirty="0" err="1"/>
              <a:t>based</a:t>
            </a:r>
            <a:r>
              <a:rPr lang="fr-CA" sz="4400" dirty="0"/>
              <a:t> </a:t>
            </a:r>
            <a:r>
              <a:rPr lang="fr-CA" sz="4400" dirty="0" err="1"/>
              <a:t>cohort</a:t>
            </a:r>
            <a:r>
              <a:rPr lang="fr-CA" sz="4400" dirty="0"/>
              <a:t> </a:t>
            </a:r>
            <a:r>
              <a:rPr lang="fr-CA" sz="4400" dirty="0" err="1"/>
              <a:t>study</a:t>
            </a:r>
            <a:r>
              <a:rPr lang="fr-CA" sz="4400" dirty="0"/>
              <a:t>, Cheng et al., The Lancet, 2017, </a:t>
            </a:r>
            <a:r>
              <a:rPr lang="fr-CA" sz="4400" dirty="0">
                <a:hlinkClick r:id="rId4">
                  <a:extLst>
                    <a:ext uri="{A12FA001-AC4F-418D-AE19-62706E023703}">
                      <ahyp:hlinkClr xmlns:ahyp="http://schemas.microsoft.com/office/drawing/2018/hyperlinkcolor" val="tx"/>
                    </a:ext>
                  </a:extLst>
                </a:hlinkClick>
              </a:rPr>
              <a:t>http://thelancet.com/journals/lancet/article/PIIS01406736(16)323996/supplemental</a:t>
            </a:r>
            <a:endParaRPr lang="fr-CA" sz="4400" dirty="0"/>
          </a:p>
          <a:p>
            <a:pPr marL="342900" lvl="0" algn="l" rtl="0">
              <a:lnSpc>
                <a:spcPct val="120000"/>
              </a:lnSpc>
              <a:spcBef>
                <a:spcPts val="0"/>
              </a:spcBef>
              <a:spcAft>
                <a:spcPts val="0"/>
              </a:spcAft>
              <a:buFont typeface="Arial" panose="020B0604020202020204" pitchFamily="34" charset="0"/>
              <a:buChar char="•"/>
            </a:pPr>
            <a:r>
              <a:rPr lang="fr-CA" sz="4400" dirty="0" err="1"/>
              <a:t>Mild</a:t>
            </a:r>
            <a:r>
              <a:rPr lang="fr-CA" sz="4400" dirty="0"/>
              <a:t> Cognitive </a:t>
            </a:r>
            <a:r>
              <a:rPr lang="fr-CA" sz="4400" dirty="0" err="1"/>
              <a:t>Impairment</a:t>
            </a:r>
            <a:r>
              <a:rPr lang="fr-CA" sz="4400" dirty="0"/>
              <a:t> and </a:t>
            </a:r>
            <a:r>
              <a:rPr lang="fr-CA" sz="4400" dirty="0" err="1"/>
              <a:t>Dementia</a:t>
            </a:r>
            <a:r>
              <a:rPr lang="fr-CA" sz="4400" dirty="0"/>
              <a:t> </a:t>
            </a:r>
            <a:r>
              <a:rPr lang="fr-CA" sz="4400" dirty="0" err="1"/>
              <a:t>Involving</a:t>
            </a:r>
            <a:r>
              <a:rPr lang="fr-CA" sz="4400" dirty="0"/>
              <a:t> Multiple Cognitive </a:t>
            </a:r>
            <a:r>
              <a:rPr lang="fr-CA" sz="4400" dirty="0" err="1"/>
              <a:t>Domains</a:t>
            </a:r>
            <a:r>
              <a:rPr lang="fr-CA" sz="4400" dirty="0"/>
              <a:t> in </a:t>
            </a:r>
            <a:r>
              <a:rPr lang="fr-CA" sz="4400" dirty="0" err="1"/>
              <a:t>Mexican</a:t>
            </a:r>
            <a:r>
              <a:rPr lang="fr-CA" sz="4400" dirty="0"/>
              <a:t> Urbanites. </a:t>
            </a:r>
            <a:r>
              <a:rPr lang="fr-CA" sz="4400" dirty="0" err="1"/>
              <a:t>Calderón-Garcidueñas</a:t>
            </a:r>
            <a:r>
              <a:rPr lang="fr-CA" sz="4400" dirty="0"/>
              <a:t> L1,2, Mukherjee PS3, </a:t>
            </a:r>
            <a:r>
              <a:rPr lang="fr-CA" sz="4400" dirty="0" err="1"/>
              <a:t>Kulesza</a:t>
            </a:r>
            <a:r>
              <a:rPr lang="fr-CA" sz="4400" dirty="0"/>
              <a:t> RJ4, Torres-</a:t>
            </a:r>
            <a:r>
              <a:rPr lang="fr-CA" sz="4400" dirty="0" err="1"/>
              <a:t>Jardón</a:t>
            </a:r>
            <a:r>
              <a:rPr lang="fr-CA" sz="4400" dirty="0"/>
              <a:t> R5, Hernández-Luna J6, Ávila-Cervantes R6, </a:t>
            </a:r>
            <a:r>
              <a:rPr lang="fr-CA" sz="4400" dirty="0" err="1"/>
              <a:t>Macías</a:t>
            </a:r>
            <a:r>
              <a:rPr lang="fr-CA" sz="4400" dirty="0"/>
              <a:t>-Escobedo E7, González-González O8, González-Maciel A8, García-Hernández K5, Hernández-Castillo A5, </a:t>
            </a:r>
            <a:r>
              <a:rPr lang="fr-CA" sz="4400" dirty="0" err="1"/>
              <a:t>Villarreal-Ríos</a:t>
            </a:r>
            <a:r>
              <a:rPr lang="fr-CA" sz="4400" dirty="0"/>
              <a:t> R9; </a:t>
            </a:r>
            <a:r>
              <a:rPr lang="fr-CA" sz="4400" dirty="0" err="1"/>
              <a:t>Research</a:t>
            </a:r>
            <a:r>
              <a:rPr lang="fr-CA" sz="4400" dirty="0"/>
              <a:t> </a:t>
            </a:r>
            <a:r>
              <a:rPr lang="fr-CA" sz="4400" dirty="0" err="1"/>
              <a:t>Universidad</a:t>
            </a:r>
            <a:r>
              <a:rPr lang="fr-CA" sz="4400" dirty="0"/>
              <a:t> </a:t>
            </a:r>
            <a:r>
              <a:rPr lang="fr-CA" sz="4400" dirty="0" err="1"/>
              <a:t>del</a:t>
            </a:r>
            <a:r>
              <a:rPr lang="fr-CA" sz="4400" dirty="0"/>
              <a:t> Valle de México UVM Group. J </a:t>
            </a:r>
            <a:r>
              <a:rPr lang="fr-CA" sz="4400" dirty="0" err="1"/>
              <a:t>Alzheimers</a:t>
            </a:r>
            <a:r>
              <a:rPr lang="fr-CA" sz="4400" dirty="0"/>
              <a:t> Dis. 2019;68(3):1113-1123. </a:t>
            </a:r>
            <a:r>
              <a:rPr lang="fr-CA" sz="4400" dirty="0" err="1"/>
              <a:t>doi</a:t>
            </a:r>
            <a:r>
              <a:rPr lang="fr-CA" sz="4400" dirty="0"/>
              <a:t>: 10.3233/JAD-181208.</a:t>
            </a:r>
            <a:endParaRPr sz="4400" dirty="0"/>
          </a:p>
          <a:p>
            <a:pPr marL="342900" lvl="0" algn="l" rtl="0">
              <a:lnSpc>
                <a:spcPct val="120000"/>
              </a:lnSpc>
              <a:spcBef>
                <a:spcPts val="0"/>
              </a:spcBef>
              <a:spcAft>
                <a:spcPts val="0"/>
              </a:spcAft>
              <a:buFont typeface="Arial" panose="020B0604020202020204" pitchFamily="34" charset="0"/>
              <a:buChar char="•"/>
            </a:pPr>
            <a:r>
              <a:rPr lang="fr-CA" sz="4400" dirty="0"/>
              <a:t>Air Pollution and </a:t>
            </a:r>
            <a:r>
              <a:rPr lang="fr-CA" sz="4400" dirty="0" err="1"/>
              <a:t>Noncommunicable</a:t>
            </a:r>
            <a:r>
              <a:rPr lang="fr-CA" sz="4400" dirty="0"/>
              <a:t> </a:t>
            </a:r>
            <a:r>
              <a:rPr lang="fr-CA" sz="4400" dirty="0" err="1"/>
              <a:t>Diseases</a:t>
            </a:r>
            <a:r>
              <a:rPr lang="fr-CA" sz="4400" dirty="0"/>
              <a:t>: A </a:t>
            </a:r>
            <a:r>
              <a:rPr lang="fr-CA" sz="4400" dirty="0" err="1"/>
              <a:t>Review</a:t>
            </a:r>
            <a:r>
              <a:rPr lang="fr-CA" sz="4400" dirty="0"/>
              <a:t> by the Forum of International </a:t>
            </a:r>
            <a:r>
              <a:rPr lang="fr-CA" sz="4400" dirty="0" err="1"/>
              <a:t>Respiratory</a:t>
            </a:r>
            <a:r>
              <a:rPr lang="fr-CA" sz="4400" dirty="0"/>
              <a:t> </a:t>
            </a:r>
            <a:r>
              <a:rPr lang="fr-CA" sz="4400" dirty="0" err="1"/>
              <a:t>Societies</a:t>
            </a:r>
            <a:r>
              <a:rPr lang="fr-CA" sz="4400" dirty="0"/>
              <a:t>' </a:t>
            </a:r>
            <a:r>
              <a:rPr lang="fr-CA" sz="4400" dirty="0" err="1"/>
              <a:t>Environmental</a:t>
            </a:r>
            <a:r>
              <a:rPr lang="fr-CA" sz="4400" dirty="0"/>
              <a:t> </a:t>
            </a:r>
            <a:r>
              <a:rPr lang="fr-CA" sz="4400" dirty="0" err="1"/>
              <a:t>Committee</a:t>
            </a:r>
            <a:r>
              <a:rPr lang="fr-CA" sz="4400" dirty="0"/>
              <a:t>, Part 2: Air Pollution and </a:t>
            </a:r>
            <a:r>
              <a:rPr lang="fr-CA" sz="4400" dirty="0" err="1"/>
              <a:t>Organ</a:t>
            </a:r>
            <a:r>
              <a:rPr lang="fr-CA" sz="4400" dirty="0"/>
              <a:t> </a:t>
            </a:r>
            <a:r>
              <a:rPr lang="fr-CA" sz="4400" dirty="0" err="1"/>
              <a:t>Systems</a:t>
            </a:r>
            <a:r>
              <a:rPr lang="fr-CA" sz="4400" dirty="0"/>
              <a:t>. </a:t>
            </a:r>
            <a:r>
              <a:rPr lang="fr-CA" sz="4400" dirty="0" err="1"/>
              <a:t>Schraufnagel</a:t>
            </a:r>
            <a:r>
              <a:rPr lang="fr-CA" sz="4400" dirty="0"/>
              <a:t> DE, Balmes JR, et al. </a:t>
            </a:r>
            <a:r>
              <a:rPr lang="fr-CA" sz="4400" dirty="0" err="1"/>
              <a:t>Chest</a:t>
            </a:r>
            <a:r>
              <a:rPr lang="fr-CA" sz="4400" dirty="0"/>
              <a:t>. 2019 Feb;155(2):417-426. </a:t>
            </a:r>
            <a:r>
              <a:rPr lang="fr-CA" sz="4400" dirty="0" err="1"/>
              <a:t>doi</a:t>
            </a:r>
            <a:r>
              <a:rPr lang="fr-CA" sz="4400" dirty="0"/>
              <a:t>: 10.1016/j.chest.2018.10.041.</a:t>
            </a:r>
            <a:endParaRPr sz="4400" dirty="0"/>
          </a:p>
          <a:p>
            <a:pPr marL="342900" lvl="0" algn="l" rtl="0">
              <a:lnSpc>
                <a:spcPct val="120000"/>
              </a:lnSpc>
              <a:spcBef>
                <a:spcPts val="0"/>
              </a:spcBef>
              <a:spcAft>
                <a:spcPts val="0"/>
              </a:spcAft>
              <a:buFont typeface="Arial" panose="020B0604020202020204" pitchFamily="34" charset="0"/>
              <a:buChar char="•"/>
            </a:pPr>
            <a:r>
              <a:rPr lang="fr-CA" sz="4400" dirty="0"/>
              <a:t>The impact of air pollution to central </a:t>
            </a:r>
            <a:r>
              <a:rPr lang="fr-CA" sz="4400" dirty="0" err="1"/>
              <a:t>nervous</a:t>
            </a:r>
            <a:r>
              <a:rPr lang="fr-CA" sz="4400" dirty="0"/>
              <a:t> system in </a:t>
            </a:r>
            <a:r>
              <a:rPr lang="fr-CA" sz="4400" dirty="0" err="1"/>
              <a:t>children</a:t>
            </a:r>
            <a:r>
              <a:rPr lang="fr-CA" sz="4400" dirty="0"/>
              <a:t> and </a:t>
            </a:r>
            <a:r>
              <a:rPr lang="fr-CA" sz="4400" dirty="0" err="1"/>
              <a:t>adults</a:t>
            </a:r>
            <a:r>
              <a:rPr lang="fr-CA" sz="4400" dirty="0"/>
              <a:t>. </a:t>
            </a:r>
            <a:r>
              <a:rPr lang="fr-CA" sz="4400" dirty="0" err="1"/>
              <a:t>Sram</a:t>
            </a:r>
            <a:r>
              <a:rPr lang="fr-CA" sz="4400" dirty="0"/>
              <a:t> RJ1, </a:t>
            </a:r>
            <a:r>
              <a:rPr lang="fr-CA" sz="4400" dirty="0" err="1"/>
              <a:t>Veleminsky</a:t>
            </a:r>
            <a:r>
              <a:rPr lang="fr-CA" sz="4400" dirty="0"/>
              <a:t> M Jr2, </a:t>
            </a:r>
            <a:r>
              <a:rPr lang="fr-CA" sz="4400" dirty="0" err="1"/>
              <a:t>Veleminsky</a:t>
            </a:r>
            <a:r>
              <a:rPr lang="fr-CA" sz="4400" dirty="0"/>
              <a:t> M Sr2, </a:t>
            </a:r>
            <a:r>
              <a:rPr lang="fr-CA" sz="4400" dirty="0" err="1"/>
              <a:t>Stejskalová</a:t>
            </a:r>
            <a:r>
              <a:rPr lang="fr-CA" sz="4400" dirty="0"/>
              <a:t> J2. Neuro </a:t>
            </a:r>
            <a:r>
              <a:rPr lang="fr-CA" sz="4400" dirty="0" err="1"/>
              <a:t>Endocrinol</a:t>
            </a:r>
            <a:r>
              <a:rPr lang="fr-CA" sz="4400" dirty="0"/>
              <a:t> </a:t>
            </a:r>
            <a:r>
              <a:rPr lang="fr-CA" sz="4400" dirty="0" err="1"/>
              <a:t>Lett</a:t>
            </a:r>
            <a:r>
              <a:rPr lang="fr-CA" sz="4400" dirty="0"/>
              <a:t>. 2017 Dec;38(6):389-396.</a:t>
            </a:r>
          </a:p>
          <a:p>
            <a:pPr marL="342900" lvl="0" algn="l" rtl="0">
              <a:lnSpc>
                <a:spcPct val="120000"/>
              </a:lnSpc>
              <a:spcBef>
                <a:spcPts val="0"/>
              </a:spcBef>
              <a:spcAft>
                <a:spcPts val="0"/>
              </a:spcAft>
              <a:buFont typeface="Arial" panose="020B0604020202020204" pitchFamily="34" charset="0"/>
              <a:buChar char="•"/>
            </a:pPr>
            <a:r>
              <a:rPr lang="fr-CA" sz="4400" dirty="0" err="1"/>
              <a:t>Beckwith</a:t>
            </a:r>
            <a:r>
              <a:rPr lang="fr-CA" sz="4400" dirty="0"/>
              <a:t> </a:t>
            </a:r>
            <a:r>
              <a:rPr lang="fr-CA" sz="4400" dirty="0" err="1"/>
              <a:t>T</a:t>
            </a:r>
            <a:r>
              <a:rPr lang="fr-CA" sz="4400" dirty="0"/>
              <a:t>, Cecil K, </a:t>
            </a:r>
            <a:r>
              <a:rPr lang="fr-CA" sz="4400" dirty="0" err="1"/>
              <a:t>Altaye</a:t>
            </a:r>
            <a:r>
              <a:rPr lang="fr-CA" sz="4400" dirty="0"/>
              <a:t> M, </a:t>
            </a:r>
            <a:r>
              <a:rPr lang="fr-CA" sz="4400" dirty="0" err="1"/>
              <a:t>Severs</a:t>
            </a:r>
            <a:r>
              <a:rPr lang="fr-CA" sz="4400" dirty="0"/>
              <a:t> R, Wolfe C, Percy Z, et al. (2020) </a:t>
            </a:r>
            <a:r>
              <a:rPr lang="fr-CA" sz="4400" dirty="0" err="1"/>
              <a:t>Reduced</a:t>
            </a:r>
            <a:r>
              <a:rPr lang="fr-CA" sz="4400" dirty="0"/>
              <a:t> gray </a:t>
            </a:r>
            <a:r>
              <a:rPr lang="fr-CA" sz="4400" dirty="0" err="1"/>
              <a:t>matter</a:t>
            </a:r>
            <a:r>
              <a:rPr lang="fr-CA" sz="4400" dirty="0"/>
              <a:t> volume and cortical </a:t>
            </a:r>
            <a:r>
              <a:rPr lang="fr-CA" sz="4400" dirty="0" err="1"/>
              <a:t>thickness</a:t>
            </a:r>
            <a:r>
              <a:rPr lang="fr-CA" sz="4400" dirty="0"/>
              <a:t> </a:t>
            </a:r>
            <a:r>
              <a:rPr lang="fr-CA" sz="4400" dirty="0" err="1"/>
              <a:t>associated</a:t>
            </a:r>
            <a:r>
              <a:rPr lang="fr-CA" sz="4400" dirty="0"/>
              <a:t> </a:t>
            </a:r>
            <a:r>
              <a:rPr lang="fr-CA" sz="4400" dirty="0" err="1"/>
              <a:t>with</a:t>
            </a:r>
            <a:r>
              <a:rPr lang="fr-CA" sz="4400" dirty="0"/>
              <a:t> </a:t>
            </a:r>
            <a:r>
              <a:rPr lang="fr-CA" sz="4400" dirty="0" err="1"/>
              <a:t>traffic-related</a:t>
            </a:r>
            <a:r>
              <a:rPr lang="fr-CA" sz="4400" dirty="0"/>
              <a:t> air pollution in a </a:t>
            </a:r>
            <a:r>
              <a:rPr lang="fr-CA" sz="4400" dirty="0" err="1"/>
              <a:t>longitudinally</a:t>
            </a:r>
            <a:r>
              <a:rPr lang="fr-CA" sz="4400" dirty="0"/>
              <a:t> </a:t>
            </a:r>
            <a:r>
              <a:rPr lang="fr-CA" sz="4400" dirty="0" err="1"/>
              <a:t>studied</a:t>
            </a:r>
            <a:r>
              <a:rPr lang="fr-CA" sz="4400" dirty="0"/>
              <a:t> </a:t>
            </a:r>
            <a:r>
              <a:rPr lang="fr-CA" sz="4400" dirty="0" err="1"/>
              <a:t>pediatric</a:t>
            </a:r>
            <a:r>
              <a:rPr lang="fr-CA" sz="4400" dirty="0"/>
              <a:t> </a:t>
            </a:r>
            <a:r>
              <a:rPr lang="fr-CA" sz="4400" dirty="0" err="1"/>
              <a:t>cohort</a:t>
            </a:r>
            <a:r>
              <a:rPr lang="fr-CA" sz="4400" dirty="0"/>
              <a:t>. </a:t>
            </a:r>
            <a:r>
              <a:rPr lang="fr-CA" sz="4400" dirty="0" err="1"/>
              <a:t>PLoS</a:t>
            </a:r>
            <a:r>
              <a:rPr lang="fr-CA" sz="4400" dirty="0"/>
              <a:t> ONE 15(1): e0228092. </a:t>
            </a:r>
            <a:r>
              <a:rPr lang="fr-CA" sz="4400" dirty="0">
                <a:hlinkClick r:id="rId5">
                  <a:extLst>
                    <a:ext uri="{A12FA001-AC4F-418D-AE19-62706E023703}">
                      <ahyp:hlinkClr xmlns:ahyp="http://schemas.microsoft.com/office/drawing/2018/hyperlinkcolor" val="tx"/>
                    </a:ext>
                  </a:extLst>
                </a:hlinkClick>
              </a:rPr>
              <a:t>https://doi.org/10.1371/journal.pone.0228092</a:t>
            </a:r>
            <a:endParaRPr sz="4400" dirty="0"/>
          </a:p>
          <a:p>
            <a:pPr marL="342900" lvl="0" algn="l" rtl="0">
              <a:lnSpc>
                <a:spcPct val="120000"/>
              </a:lnSpc>
              <a:spcBef>
                <a:spcPts val="0"/>
              </a:spcBef>
              <a:spcAft>
                <a:spcPts val="0"/>
              </a:spcAft>
              <a:buFont typeface="Arial" panose="020B0604020202020204" pitchFamily="34" charset="0"/>
              <a:buChar char="•"/>
            </a:pPr>
            <a:r>
              <a:rPr lang="fr-CA" sz="4400" dirty="0" err="1"/>
              <a:t>Prenatal</a:t>
            </a:r>
            <a:r>
              <a:rPr lang="fr-CA" sz="4400" dirty="0"/>
              <a:t> air pollution and </a:t>
            </a:r>
            <a:r>
              <a:rPr lang="fr-CA" sz="4400" dirty="0" err="1"/>
              <a:t>childhood</a:t>
            </a:r>
            <a:r>
              <a:rPr lang="fr-CA" sz="4400" dirty="0"/>
              <a:t> IQ: </a:t>
            </a:r>
            <a:r>
              <a:rPr lang="fr-CA" sz="4400" dirty="0" err="1"/>
              <a:t>preliminary</a:t>
            </a:r>
            <a:r>
              <a:rPr lang="fr-CA" sz="4400" dirty="0"/>
              <a:t> </a:t>
            </a:r>
            <a:r>
              <a:rPr lang="fr-CA" sz="4400" dirty="0" err="1"/>
              <a:t>evidence</a:t>
            </a:r>
            <a:r>
              <a:rPr lang="fr-CA" sz="4400" dirty="0"/>
              <a:t> of </a:t>
            </a:r>
            <a:r>
              <a:rPr lang="fr-CA" sz="4400" dirty="0" err="1"/>
              <a:t>effect</a:t>
            </a:r>
            <a:r>
              <a:rPr lang="fr-CA" sz="4400" dirty="0"/>
              <a:t> modification by folate, Christine </a:t>
            </a:r>
            <a:r>
              <a:rPr lang="fr-CA" sz="4400" dirty="0" err="1"/>
              <a:t>T</a:t>
            </a:r>
            <a:r>
              <a:rPr lang="fr-CA" sz="4400" dirty="0"/>
              <a:t> </a:t>
            </a:r>
            <a:r>
              <a:rPr lang="fr-CA" sz="4400" dirty="0" err="1"/>
              <a:t>Loftusa</a:t>
            </a:r>
            <a:r>
              <a:rPr lang="fr-CA" sz="4400" dirty="0"/>
              <a:t>, </a:t>
            </a:r>
            <a:r>
              <a:rPr lang="fr-CA" sz="4400" dirty="0" err="1"/>
              <a:t>Marnie</a:t>
            </a:r>
            <a:r>
              <a:rPr lang="fr-CA" sz="4400" dirty="0"/>
              <a:t> F </a:t>
            </a:r>
            <a:r>
              <a:rPr lang="fr-CA" sz="4400" dirty="0" err="1"/>
              <a:t>Hazlehurst</a:t>
            </a:r>
            <a:r>
              <a:rPr lang="fr-CA" sz="4400" dirty="0"/>
              <a:t> et al., Environ </a:t>
            </a:r>
            <a:r>
              <a:rPr lang="fr-CA" sz="4400" dirty="0" err="1"/>
              <a:t>Res</a:t>
            </a:r>
            <a:r>
              <a:rPr lang="fr-CA" sz="4400" dirty="0"/>
              <a:t>. 2019 </a:t>
            </a:r>
            <a:r>
              <a:rPr lang="fr-CA" sz="4400" dirty="0" err="1"/>
              <a:t>September</a:t>
            </a:r>
            <a:r>
              <a:rPr lang="fr-CA" sz="4400" dirty="0"/>
              <a:t> ; 176: 108505. doi:10.1016/j.envres.2019.05.036</a:t>
            </a:r>
            <a:endParaRPr sz="4400" dirty="0"/>
          </a:p>
          <a:p>
            <a:pPr marL="342900" lvl="0" algn="l" rtl="0">
              <a:lnSpc>
                <a:spcPct val="120000"/>
              </a:lnSpc>
              <a:spcBef>
                <a:spcPts val="0"/>
              </a:spcBef>
              <a:spcAft>
                <a:spcPts val="0"/>
              </a:spcAft>
              <a:buFont typeface="Arial" panose="020B0604020202020204" pitchFamily="34" charset="0"/>
              <a:buChar char="•"/>
            </a:pPr>
            <a:r>
              <a:rPr lang="fr-CA" sz="4400" dirty="0" err="1"/>
              <a:t>Pediatric</a:t>
            </a:r>
            <a:r>
              <a:rPr lang="fr-CA" sz="4400" dirty="0"/>
              <a:t> </a:t>
            </a:r>
            <a:r>
              <a:rPr lang="fr-CA" sz="4400" dirty="0" err="1"/>
              <a:t>Psychiatric</a:t>
            </a:r>
            <a:r>
              <a:rPr lang="fr-CA" sz="4400" dirty="0"/>
              <a:t> Emergency </a:t>
            </a:r>
            <a:r>
              <a:rPr lang="fr-CA" sz="4400" dirty="0" err="1"/>
              <a:t>Department</a:t>
            </a:r>
            <a:r>
              <a:rPr lang="fr-CA" sz="4400" dirty="0"/>
              <a:t> </a:t>
            </a:r>
            <a:r>
              <a:rPr lang="fr-CA" sz="4400" dirty="0" err="1"/>
              <a:t>Utilization</a:t>
            </a:r>
            <a:r>
              <a:rPr lang="fr-CA" sz="4400" dirty="0"/>
              <a:t> and Fine </a:t>
            </a:r>
            <a:r>
              <a:rPr lang="fr-CA" sz="4400" dirty="0" err="1"/>
              <a:t>Particulate</a:t>
            </a:r>
            <a:r>
              <a:rPr lang="fr-CA" sz="4400" dirty="0"/>
              <a:t> </a:t>
            </a:r>
            <a:r>
              <a:rPr lang="fr-CA" sz="4400" dirty="0" err="1"/>
              <a:t>Matter</a:t>
            </a:r>
            <a:r>
              <a:rPr lang="fr-CA" sz="4400" dirty="0"/>
              <a:t>: A Case-Crossover </a:t>
            </a:r>
            <a:r>
              <a:rPr lang="fr-CA" sz="4400" dirty="0" err="1"/>
              <a:t>Study</a:t>
            </a:r>
            <a:r>
              <a:rPr lang="fr-CA" sz="4400" dirty="0"/>
              <a:t>” by Cole </a:t>
            </a:r>
            <a:r>
              <a:rPr lang="fr-CA" sz="4400" dirty="0" err="1"/>
              <a:t>Brokamp</a:t>
            </a:r>
            <a:r>
              <a:rPr lang="fr-CA" sz="4400" dirty="0"/>
              <a:t>, Jeffrey R. </a:t>
            </a:r>
            <a:r>
              <a:rPr lang="fr-CA" sz="4400" dirty="0" err="1"/>
              <a:t>Strawn</a:t>
            </a:r>
            <a:r>
              <a:rPr lang="fr-CA" sz="4400" dirty="0"/>
              <a:t>, Andrew F. Beck and Patrick Ryan, 25 </a:t>
            </a:r>
            <a:r>
              <a:rPr lang="fr-CA" sz="4400" dirty="0" err="1"/>
              <a:t>September</a:t>
            </a:r>
            <a:r>
              <a:rPr lang="fr-CA" sz="4400" dirty="0"/>
              <a:t> 2019, </a:t>
            </a:r>
            <a:r>
              <a:rPr lang="fr-CA" sz="4400" dirty="0" err="1"/>
              <a:t>Environmental</a:t>
            </a:r>
            <a:r>
              <a:rPr lang="fr-CA" sz="4400" dirty="0"/>
              <a:t> </a:t>
            </a:r>
            <a:r>
              <a:rPr lang="fr-CA" sz="4400" dirty="0" err="1"/>
              <a:t>Health</a:t>
            </a:r>
            <a:r>
              <a:rPr lang="fr-CA" sz="4400" dirty="0"/>
              <a:t> Perspectives.</a:t>
            </a:r>
            <a:endParaRPr sz="4400" dirty="0"/>
          </a:p>
          <a:p>
            <a:pPr marL="342900" lvl="0" algn="l" rtl="0">
              <a:lnSpc>
                <a:spcPct val="120000"/>
              </a:lnSpc>
              <a:spcBef>
                <a:spcPts val="0"/>
              </a:spcBef>
              <a:spcAft>
                <a:spcPts val="0"/>
              </a:spcAft>
              <a:buFont typeface="Arial" panose="020B0604020202020204" pitchFamily="34" charset="0"/>
              <a:buChar char="•"/>
            </a:pPr>
            <a:r>
              <a:rPr lang="fr-CA" sz="4400" dirty="0" err="1"/>
              <a:t>Maternal</a:t>
            </a:r>
            <a:r>
              <a:rPr lang="fr-CA" sz="4400" dirty="0"/>
              <a:t> </a:t>
            </a:r>
            <a:r>
              <a:rPr lang="fr-CA" sz="4400" dirty="0" err="1"/>
              <a:t>exposure</a:t>
            </a:r>
            <a:r>
              <a:rPr lang="fr-CA" sz="4400" dirty="0"/>
              <a:t> to air pollution and </a:t>
            </a:r>
            <a:r>
              <a:rPr lang="fr-CA" sz="4400" dirty="0" err="1"/>
              <a:t>risk</a:t>
            </a:r>
            <a:r>
              <a:rPr lang="fr-CA" sz="4400" dirty="0"/>
              <a:t> of </a:t>
            </a:r>
            <a:r>
              <a:rPr lang="fr-CA" sz="4400" dirty="0" err="1"/>
              <a:t>autism</a:t>
            </a:r>
            <a:r>
              <a:rPr lang="fr-CA" sz="4400" dirty="0"/>
              <a:t> in </a:t>
            </a:r>
            <a:r>
              <a:rPr lang="fr-CA" sz="4400" dirty="0" err="1"/>
              <a:t>children</a:t>
            </a:r>
            <a:r>
              <a:rPr lang="fr-CA" sz="4400" dirty="0"/>
              <a:t>: A </a:t>
            </a:r>
            <a:r>
              <a:rPr lang="fr-CA" sz="4400" dirty="0" err="1"/>
              <a:t>systematic</a:t>
            </a:r>
            <a:r>
              <a:rPr lang="fr-CA" sz="4400" dirty="0"/>
              <a:t> </a:t>
            </a:r>
            <a:r>
              <a:rPr lang="fr-CA" sz="4400" dirty="0" err="1"/>
              <a:t>review</a:t>
            </a:r>
            <a:r>
              <a:rPr lang="fr-CA" sz="4400" dirty="0"/>
              <a:t> and </a:t>
            </a:r>
            <a:r>
              <a:rPr lang="fr-CA" sz="4400" dirty="0" err="1"/>
              <a:t>meta-analysis</a:t>
            </a:r>
            <a:r>
              <a:rPr lang="fr-CA" sz="4400" dirty="0"/>
              <a:t>. Chun H(1), Leung C(2), et al., Environ </a:t>
            </a:r>
            <a:r>
              <a:rPr lang="fr-CA" sz="4400" dirty="0" err="1"/>
              <a:t>Pollut</a:t>
            </a:r>
            <a:r>
              <a:rPr lang="fr-CA" sz="4400" dirty="0"/>
              <a:t>. 2020 Jan;256:113307. </a:t>
            </a:r>
            <a:r>
              <a:rPr lang="fr-CA" sz="4400" dirty="0" err="1"/>
              <a:t>doi</a:t>
            </a:r>
            <a:r>
              <a:rPr lang="fr-CA" sz="4400" dirty="0"/>
              <a:t>: 10.1016/j.envpol.2019.113307.</a:t>
            </a:r>
            <a:endParaRPr sz="4400" dirty="0"/>
          </a:p>
          <a:p>
            <a:pPr marL="342900" lvl="0" algn="l" rtl="0">
              <a:lnSpc>
                <a:spcPct val="120000"/>
              </a:lnSpc>
              <a:spcBef>
                <a:spcPts val="0"/>
              </a:spcBef>
              <a:spcAft>
                <a:spcPts val="0"/>
              </a:spcAft>
              <a:buFont typeface="Arial" panose="020B0604020202020204" pitchFamily="34" charset="0"/>
              <a:buChar char="•"/>
            </a:pPr>
            <a:r>
              <a:rPr lang="fr-CA" sz="4400" dirty="0"/>
              <a:t>Hamed </a:t>
            </a:r>
            <a:r>
              <a:rPr lang="fr-CA" sz="4400" dirty="0" err="1"/>
              <a:t>Kazemi</a:t>
            </a:r>
            <a:r>
              <a:rPr lang="fr-CA" sz="4400" dirty="0"/>
              <a:t> </a:t>
            </a:r>
            <a:r>
              <a:rPr lang="fr-CA" sz="4400" dirty="0" err="1"/>
              <a:t>Shariat</a:t>
            </a:r>
            <a:r>
              <a:rPr lang="fr-CA" sz="4400" dirty="0"/>
              <a:t> </a:t>
            </a:r>
            <a:r>
              <a:rPr lang="fr-CA" sz="4400" dirty="0" err="1"/>
              <a:t>Panahi</a:t>
            </a:r>
            <a:r>
              <a:rPr lang="fr-CA" sz="4400" dirty="0"/>
              <a:t>, Seminars in Cancer </a:t>
            </a:r>
            <a:r>
              <a:rPr lang="fr-CA" sz="4400" dirty="0" err="1"/>
              <a:t>Biology</a:t>
            </a:r>
            <a:r>
              <a:rPr lang="fr-CA" sz="4400" dirty="0"/>
              <a:t>, https://</a:t>
            </a:r>
            <a:r>
              <a:rPr lang="fr-CA" sz="4400" dirty="0" err="1"/>
              <a:t>doi.org</a:t>
            </a:r>
            <a:r>
              <a:rPr lang="fr-CA" sz="4400" dirty="0"/>
              <a:t>/10.1016/j.semcancer.2021.05.013</a:t>
            </a:r>
            <a:endParaRPr sz="4400" dirty="0"/>
          </a:p>
        </p:txBody>
      </p:sp>
    </p:spTree>
  </p:cSld>
  <p:clrMapOvr>
    <a:overrideClrMapping bg1="lt1" tx1="dk1" bg2="dk2" tx2="lt2" accent1="accent1" accent2="accent2" accent3="accent3" accent4="accent4" accent5="accent5" accent6="accent6" hlink="hlink" folHlink="folHlink"/>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sp>
        <p:nvSpPr>
          <p:cNvPr id="698" name="Google Shape;698;g2ce03bec465_4_1"/>
          <p:cNvSpPr txBox="1">
            <a:spLocks noGrp="1"/>
          </p:cNvSpPr>
          <p:nvPr>
            <p:ph type="title"/>
          </p:nvPr>
        </p:nvSpPr>
        <p:spPr>
          <a:xfrm>
            <a:off x="311700" y="445025"/>
            <a:ext cx="8520600" cy="613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fr-CA" sz="2700" dirty="0">
                <a:solidFill>
                  <a:schemeClr val="bg2"/>
                </a:solidFill>
              </a:rPr>
              <a:t>Bienfaits pour les enfants</a:t>
            </a:r>
            <a:endParaRPr sz="2700" dirty="0">
              <a:solidFill>
                <a:schemeClr val="bg2"/>
              </a:solidFill>
            </a:endParaRPr>
          </a:p>
        </p:txBody>
      </p:sp>
      <p:sp>
        <p:nvSpPr>
          <p:cNvPr id="699" name="Google Shape;699;g2ce03bec465_4_1"/>
          <p:cNvSpPr txBox="1">
            <a:spLocks noGrp="1"/>
          </p:cNvSpPr>
          <p:nvPr>
            <p:ph type="body" idx="1"/>
          </p:nvPr>
        </p:nvSpPr>
        <p:spPr>
          <a:xfrm>
            <a:off x="311700" y="1171600"/>
            <a:ext cx="8676852" cy="3397200"/>
          </a:xfrm>
          <a:prstGeom prst="rect">
            <a:avLst/>
          </a:prstGeom>
        </p:spPr>
        <p:txBody>
          <a:bodyPr spcFirstLastPara="1" wrap="square" lIns="91425" tIns="91425" rIns="91425" bIns="91425" anchor="t" anchorCtr="0">
            <a:normAutofit fontScale="85000" lnSpcReduction="10000"/>
          </a:bodyPr>
          <a:lstStyle/>
          <a:p>
            <a:pPr marL="298450" lvl="0" indent="-285750" algn="l" rtl="0">
              <a:spcBef>
                <a:spcPts val="0"/>
              </a:spcBef>
              <a:spcAft>
                <a:spcPts val="0"/>
              </a:spcAft>
              <a:buClr>
                <a:schemeClr val="dk1"/>
              </a:buClr>
              <a:buSzPct val="61111"/>
              <a:buFont typeface="Arial" panose="020B0604020202020204" pitchFamily="34" charset="0"/>
              <a:buChar char="•"/>
            </a:pPr>
            <a:r>
              <a:rPr lang="fr-CA" dirty="0"/>
              <a:t>Beaudoin et Levasseur , Verdir les villes pour la santé de la population, INSPQ 2017, 103 pages https://</a:t>
            </a:r>
            <a:r>
              <a:rPr lang="fr-CA" dirty="0" err="1"/>
              <a:t>www.inspq.qc.ca</a:t>
            </a:r>
            <a:r>
              <a:rPr lang="fr-CA" dirty="0"/>
              <a:t>/sites/default/files/publications/2265_verdir_villes_sante_population.pdf</a:t>
            </a:r>
            <a:endParaRPr dirty="0"/>
          </a:p>
          <a:p>
            <a:pPr marL="298450" lvl="0" indent="-285750" algn="l" rtl="0">
              <a:spcBef>
                <a:spcPts val="0"/>
              </a:spcBef>
              <a:spcAft>
                <a:spcPts val="0"/>
              </a:spcAft>
              <a:buClr>
                <a:schemeClr val="dk1"/>
              </a:buClr>
              <a:buSzPct val="61111"/>
              <a:buFont typeface="Arial" panose="020B0604020202020204" pitchFamily="34" charset="0"/>
              <a:buChar char="•"/>
            </a:pPr>
            <a:r>
              <a:rPr lang="fr-CA" dirty="0" err="1"/>
              <a:t>Sivarajah</a:t>
            </a:r>
            <a:r>
              <a:rPr lang="fr-CA" dirty="0"/>
              <a:t> S. et al., </a:t>
            </a:r>
            <a:r>
              <a:rPr lang="fr-CA" dirty="0" err="1"/>
              <a:t>Tree</a:t>
            </a:r>
            <a:r>
              <a:rPr lang="fr-CA" dirty="0"/>
              <a:t> cover and </a:t>
            </a:r>
            <a:r>
              <a:rPr lang="fr-CA" dirty="0" err="1"/>
              <a:t>species</a:t>
            </a:r>
            <a:r>
              <a:rPr lang="fr-CA" dirty="0"/>
              <a:t> composition </a:t>
            </a:r>
            <a:r>
              <a:rPr lang="fr-CA" dirty="0" err="1"/>
              <a:t>effects</a:t>
            </a:r>
            <a:r>
              <a:rPr lang="fr-CA" dirty="0"/>
              <a:t> on </a:t>
            </a:r>
            <a:r>
              <a:rPr lang="fr-CA" dirty="0" err="1"/>
              <a:t>academic</a:t>
            </a:r>
            <a:r>
              <a:rPr lang="fr-CA" dirty="0"/>
              <a:t> performance of </a:t>
            </a:r>
            <a:r>
              <a:rPr lang="fr-CA" dirty="0" err="1"/>
              <a:t>primary</a:t>
            </a:r>
            <a:r>
              <a:rPr lang="fr-CA" dirty="0"/>
              <a:t> </a:t>
            </a:r>
            <a:r>
              <a:rPr lang="fr-CA" dirty="0" err="1"/>
              <a:t>school</a:t>
            </a:r>
            <a:r>
              <a:rPr lang="fr-CA" dirty="0"/>
              <a:t> </a:t>
            </a:r>
            <a:r>
              <a:rPr lang="fr-CA" dirty="0" err="1"/>
              <a:t>students</a:t>
            </a:r>
            <a:r>
              <a:rPr lang="fr-CA" dirty="0"/>
              <a:t>. . </a:t>
            </a:r>
            <a:r>
              <a:rPr lang="fr-CA" dirty="0" err="1"/>
              <a:t>PLoS</a:t>
            </a:r>
            <a:r>
              <a:rPr lang="fr-CA" dirty="0"/>
              <a:t> One. 2018 </a:t>
            </a:r>
            <a:r>
              <a:rPr lang="fr-CA" dirty="0" err="1"/>
              <a:t>Feb</a:t>
            </a:r>
            <a:r>
              <a:rPr lang="fr-CA" dirty="0"/>
              <a:t> 23;13(2):e0193254. </a:t>
            </a:r>
            <a:r>
              <a:rPr lang="fr-CA" dirty="0" err="1"/>
              <a:t>doi</a:t>
            </a:r>
            <a:r>
              <a:rPr lang="fr-CA" dirty="0"/>
              <a:t>: 10.1371/journal.pone.0193254.</a:t>
            </a:r>
          </a:p>
          <a:p>
            <a:pPr marL="298450" lvl="0" indent="-285750" algn="l" rtl="0">
              <a:spcBef>
                <a:spcPts val="0"/>
              </a:spcBef>
              <a:spcAft>
                <a:spcPts val="0"/>
              </a:spcAft>
              <a:buClr>
                <a:schemeClr val="dk1"/>
              </a:buClr>
              <a:buSzPct val="61111"/>
              <a:buFont typeface="Arial" panose="020B0604020202020204" pitchFamily="34" charset="0"/>
              <a:buChar char="•"/>
            </a:pPr>
            <a:r>
              <a:rPr lang="fr-CA" dirty="0"/>
              <a:t>Wu CD et al., </a:t>
            </a:r>
            <a:r>
              <a:rPr lang="fr-CA" dirty="0" err="1"/>
              <a:t>Linking</a:t>
            </a:r>
            <a:r>
              <a:rPr lang="fr-CA" dirty="0"/>
              <a:t> </a:t>
            </a:r>
            <a:r>
              <a:rPr lang="fr-CA" dirty="0" err="1"/>
              <a:t>student</a:t>
            </a:r>
            <a:r>
              <a:rPr lang="fr-CA" dirty="0"/>
              <a:t> performance in Massachusetts </a:t>
            </a:r>
            <a:r>
              <a:rPr lang="fr-CA" dirty="0" err="1"/>
              <a:t>elementary</a:t>
            </a:r>
            <a:r>
              <a:rPr lang="fr-CA" dirty="0"/>
              <a:t> </a:t>
            </a:r>
            <a:r>
              <a:rPr lang="fr-CA" dirty="0" err="1"/>
              <a:t>schools</a:t>
            </a:r>
            <a:r>
              <a:rPr lang="fr-CA" dirty="0"/>
              <a:t> </a:t>
            </a:r>
            <a:r>
              <a:rPr lang="fr-CA" dirty="0" err="1"/>
              <a:t>with</a:t>
            </a:r>
            <a:r>
              <a:rPr lang="fr-CA" dirty="0"/>
              <a:t> the "</a:t>
            </a:r>
            <a:r>
              <a:rPr lang="fr-CA" dirty="0" err="1"/>
              <a:t>greenness</a:t>
            </a:r>
            <a:r>
              <a:rPr lang="fr-CA" dirty="0"/>
              <a:t>" of </a:t>
            </a:r>
            <a:r>
              <a:rPr lang="fr-CA" dirty="0" err="1"/>
              <a:t>school</a:t>
            </a:r>
            <a:r>
              <a:rPr lang="fr-CA" dirty="0"/>
              <a:t> </a:t>
            </a:r>
            <a:r>
              <a:rPr lang="fr-CA" dirty="0" err="1"/>
              <a:t>surroundings</a:t>
            </a:r>
            <a:r>
              <a:rPr lang="fr-CA" dirty="0"/>
              <a:t> </a:t>
            </a:r>
            <a:r>
              <a:rPr lang="fr-CA" dirty="0" err="1"/>
              <a:t>using</a:t>
            </a:r>
            <a:r>
              <a:rPr lang="fr-CA" dirty="0"/>
              <a:t> </a:t>
            </a:r>
            <a:r>
              <a:rPr lang="fr-CA" dirty="0" err="1"/>
              <a:t>remote</a:t>
            </a:r>
            <a:r>
              <a:rPr lang="fr-CA" dirty="0"/>
              <a:t> </a:t>
            </a:r>
            <a:r>
              <a:rPr lang="fr-CA" dirty="0" err="1"/>
              <a:t>sensing</a:t>
            </a:r>
            <a:r>
              <a:rPr lang="fr-CA" dirty="0"/>
              <a:t>. </a:t>
            </a:r>
            <a:r>
              <a:rPr lang="fr-CA" dirty="0" err="1"/>
              <a:t>PLoS</a:t>
            </a:r>
            <a:r>
              <a:rPr lang="fr-CA" dirty="0"/>
              <a:t> One. 2014 </a:t>
            </a:r>
            <a:r>
              <a:rPr lang="fr-CA" dirty="0" err="1"/>
              <a:t>Oct</a:t>
            </a:r>
            <a:r>
              <a:rPr lang="fr-CA" dirty="0"/>
              <a:t> 13;9(10):e108548. </a:t>
            </a:r>
            <a:r>
              <a:rPr lang="fr-CA" dirty="0" err="1"/>
              <a:t>doi</a:t>
            </a:r>
            <a:r>
              <a:rPr lang="fr-CA" dirty="0"/>
              <a:t>: 10.1371/journal.pone.0108548.</a:t>
            </a:r>
            <a:endParaRPr dirty="0"/>
          </a:p>
          <a:p>
            <a:pPr marL="298450" lvl="0" indent="-285750" algn="l" rtl="0">
              <a:spcBef>
                <a:spcPts val="0"/>
              </a:spcBef>
              <a:spcAft>
                <a:spcPts val="0"/>
              </a:spcAft>
              <a:buClr>
                <a:schemeClr val="dk1"/>
              </a:buClr>
              <a:buSzPct val="61111"/>
              <a:buFont typeface="Arial" panose="020B0604020202020204" pitchFamily="34" charset="0"/>
              <a:buChar char="•"/>
            </a:pPr>
            <a:r>
              <a:rPr lang="fr-CA" dirty="0"/>
              <a:t>Rodney H. </a:t>
            </a:r>
            <a:r>
              <a:rPr lang="fr-CA" dirty="0" err="1"/>
              <a:t>Matsuoka</a:t>
            </a:r>
            <a:r>
              <a:rPr lang="fr-CA" dirty="0"/>
              <a:t>, </a:t>
            </a:r>
            <a:r>
              <a:rPr lang="fr-CA" dirty="0" err="1"/>
              <a:t>Student</a:t>
            </a:r>
            <a:r>
              <a:rPr lang="fr-CA" dirty="0"/>
              <a:t> performance and high </a:t>
            </a:r>
            <a:r>
              <a:rPr lang="fr-CA" dirty="0" err="1"/>
              <a:t>school</a:t>
            </a:r>
            <a:r>
              <a:rPr lang="fr-CA" dirty="0"/>
              <a:t> </a:t>
            </a:r>
            <a:r>
              <a:rPr lang="fr-CA" dirty="0" err="1"/>
              <a:t>landscapes</a:t>
            </a:r>
            <a:r>
              <a:rPr lang="fr-CA" dirty="0"/>
              <a:t>: </a:t>
            </a:r>
            <a:r>
              <a:rPr lang="fr-CA" dirty="0" err="1"/>
              <a:t>Examining</a:t>
            </a:r>
            <a:r>
              <a:rPr lang="fr-CA" dirty="0"/>
              <a:t> the links, </a:t>
            </a:r>
            <a:r>
              <a:rPr lang="fr-CA" dirty="0" err="1"/>
              <a:t>Landscape</a:t>
            </a:r>
            <a:r>
              <a:rPr lang="fr-CA" dirty="0"/>
              <a:t> and Urban Planning 97 (2010) 273–282.</a:t>
            </a:r>
            <a:endParaRPr dirty="0"/>
          </a:p>
          <a:p>
            <a:pPr marL="298450" lvl="0" indent="-285750" algn="l" rtl="0">
              <a:spcBef>
                <a:spcPts val="0"/>
              </a:spcBef>
              <a:spcAft>
                <a:spcPts val="0"/>
              </a:spcAft>
              <a:buClr>
                <a:schemeClr val="dk1"/>
              </a:buClr>
              <a:buSzPct val="61111"/>
              <a:buFont typeface="Arial" panose="020B0604020202020204" pitchFamily="34" charset="0"/>
              <a:buChar char="•"/>
            </a:pPr>
            <a:r>
              <a:rPr lang="fr-CA" dirty="0" err="1"/>
              <a:t>Vanaken</a:t>
            </a:r>
            <a:r>
              <a:rPr lang="fr-CA" dirty="0"/>
              <a:t> GJ, Danckaerts M., Impact of Green </a:t>
            </a:r>
            <a:r>
              <a:rPr lang="fr-CA" dirty="0" err="1"/>
              <a:t>Space</a:t>
            </a:r>
            <a:r>
              <a:rPr lang="fr-CA" dirty="0"/>
              <a:t> </a:t>
            </a:r>
            <a:r>
              <a:rPr lang="fr-CA" dirty="0" err="1"/>
              <a:t>Exposure</a:t>
            </a:r>
            <a:r>
              <a:rPr lang="fr-CA" dirty="0"/>
              <a:t> on </a:t>
            </a:r>
            <a:r>
              <a:rPr lang="fr-CA" dirty="0" err="1"/>
              <a:t>Children's</a:t>
            </a:r>
            <a:r>
              <a:rPr lang="fr-CA" dirty="0"/>
              <a:t> and Adolescents' Mental </a:t>
            </a:r>
            <a:r>
              <a:rPr lang="fr-CA" dirty="0" err="1"/>
              <a:t>Health</a:t>
            </a:r>
            <a:r>
              <a:rPr lang="fr-CA" dirty="0"/>
              <a:t>: A </a:t>
            </a:r>
            <a:r>
              <a:rPr lang="fr-CA" dirty="0" err="1"/>
              <a:t>Systematic</a:t>
            </a:r>
            <a:r>
              <a:rPr lang="fr-CA" dirty="0"/>
              <a:t> </a:t>
            </a:r>
            <a:r>
              <a:rPr lang="fr-CA" dirty="0" err="1"/>
              <a:t>Review</a:t>
            </a:r>
            <a:r>
              <a:rPr lang="fr-CA" dirty="0"/>
              <a:t>. . Int J Environ </a:t>
            </a:r>
            <a:r>
              <a:rPr lang="fr-CA" dirty="0" err="1"/>
              <a:t>Res</a:t>
            </a:r>
            <a:r>
              <a:rPr lang="fr-CA" dirty="0"/>
              <a:t> Public </a:t>
            </a:r>
            <a:r>
              <a:rPr lang="fr-CA" dirty="0" err="1"/>
              <a:t>Health</a:t>
            </a:r>
            <a:r>
              <a:rPr lang="fr-CA" dirty="0"/>
              <a:t>. 2018 </a:t>
            </a:r>
            <a:r>
              <a:rPr lang="fr-CA" dirty="0" err="1"/>
              <a:t>Nov</a:t>
            </a:r>
            <a:r>
              <a:rPr lang="fr-CA" dirty="0"/>
              <a:t> 27;15(12). </a:t>
            </a:r>
            <a:r>
              <a:rPr lang="fr-CA" dirty="0" err="1"/>
              <a:t>pii</a:t>
            </a:r>
            <a:r>
              <a:rPr lang="fr-CA" dirty="0"/>
              <a:t>: E2668. </a:t>
            </a:r>
            <a:r>
              <a:rPr lang="fr-CA" dirty="0" err="1"/>
              <a:t>doi</a:t>
            </a:r>
            <a:r>
              <a:rPr lang="fr-CA" dirty="0"/>
              <a:t>: 10.3390/ijerph15122668.</a:t>
            </a:r>
            <a:endParaRPr dirty="0"/>
          </a:p>
          <a:p>
            <a:pPr marL="0" lvl="0" indent="0" algn="l" rtl="0">
              <a:spcBef>
                <a:spcPts val="0"/>
              </a:spcBef>
              <a:spcAft>
                <a:spcPts val="0"/>
              </a:spcAft>
              <a:buNone/>
            </a:pPr>
            <a:endParaRPr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sp>
        <p:nvSpPr>
          <p:cNvPr id="704" name="Google Shape;704;g2ce03bec465_4_7"/>
          <p:cNvSpPr txBox="1">
            <a:spLocks noGrp="1"/>
          </p:cNvSpPr>
          <p:nvPr>
            <p:ph type="title"/>
          </p:nvPr>
        </p:nvSpPr>
        <p:spPr>
          <a:xfrm>
            <a:off x="311700" y="1958550"/>
            <a:ext cx="8520600" cy="613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fr-CA" sz="2400" dirty="0"/>
              <a:t>Bienfaits pour les professeurs, employés de soutien, direction</a:t>
            </a:r>
            <a:endParaRPr sz="2400" dirty="0"/>
          </a:p>
        </p:txBody>
      </p:sp>
      <p:sp>
        <p:nvSpPr>
          <p:cNvPr id="705" name="Google Shape;705;g2ce03bec465_4_7"/>
          <p:cNvSpPr txBox="1">
            <a:spLocks noGrp="1"/>
          </p:cNvSpPr>
          <p:nvPr>
            <p:ph type="body" idx="1"/>
          </p:nvPr>
        </p:nvSpPr>
        <p:spPr>
          <a:xfrm>
            <a:off x="311700" y="2687732"/>
            <a:ext cx="8520600" cy="2222596"/>
          </a:xfrm>
          <a:prstGeom prst="rect">
            <a:avLst/>
          </a:prstGeom>
        </p:spPr>
        <p:txBody>
          <a:bodyPr spcFirstLastPara="1" wrap="square" lIns="91425" tIns="91425" rIns="91425" bIns="91425" anchor="t" anchorCtr="0">
            <a:normAutofit fontScale="92500" lnSpcReduction="20000"/>
          </a:bodyPr>
          <a:lstStyle/>
          <a:p>
            <a:pPr marL="298450" lvl="0" indent="-285750" algn="l" rtl="0">
              <a:spcBef>
                <a:spcPts val="0"/>
              </a:spcBef>
              <a:spcAft>
                <a:spcPts val="0"/>
              </a:spcAft>
              <a:buClr>
                <a:schemeClr val="dk1"/>
              </a:buClr>
              <a:buSzPts val="1100"/>
              <a:buFont typeface="Arial" panose="020B0604020202020204" pitchFamily="34" charset="0"/>
              <a:buChar char="•"/>
            </a:pPr>
            <a:r>
              <a:rPr lang="fr-CA" sz="1500" dirty="0">
                <a:cs typeface="Arial"/>
                <a:sym typeface="Arial"/>
              </a:rPr>
              <a:t>BIOPHILIC DESIGN PATTERNS </a:t>
            </a:r>
            <a:r>
              <a:rPr lang="fr-CA" sz="1500" dirty="0" err="1">
                <a:cs typeface="Arial"/>
                <a:sym typeface="Arial"/>
              </a:rPr>
              <a:t>Emerging</a:t>
            </a:r>
            <a:r>
              <a:rPr lang="fr-CA" sz="1500" dirty="0">
                <a:cs typeface="Arial"/>
                <a:sym typeface="Arial"/>
              </a:rPr>
              <a:t> Nature-</a:t>
            </a:r>
            <a:r>
              <a:rPr lang="fr-CA" sz="1500" dirty="0" err="1">
                <a:cs typeface="Arial"/>
                <a:sym typeface="Arial"/>
              </a:rPr>
              <a:t>Based</a:t>
            </a:r>
            <a:r>
              <a:rPr lang="fr-CA" sz="1500" dirty="0">
                <a:cs typeface="Arial"/>
                <a:sym typeface="Arial"/>
              </a:rPr>
              <a:t> </a:t>
            </a:r>
            <a:r>
              <a:rPr lang="fr-CA" sz="1500" dirty="0" err="1">
                <a:cs typeface="Arial"/>
                <a:sym typeface="Arial"/>
              </a:rPr>
              <a:t>Parameters</a:t>
            </a:r>
            <a:r>
              <a:rPr lang="fr-CA" sz="1500" dirty="0">
                <a:cs typeface="Arial"/>
                <a:sym typeface="Arial"/>
              </a:rPr>
              <a:t> for </a:t>
            </a:r>
            <a:r>
              <a:rPr lang="fr-CA" sz="1500" dirty="0" err="1">
                <a:cs typeface="Arial"/>
                <a:sym typeface="Arial"/>
              </a:rPr>
              <a:t>Health</a:t>
            </a:r>
            <a:r>
              <a:rPr lang="fr-CA" sz="1500" dirty="0">
                <a:cs typeface="Arial"/>
                <a:sym typeface="Arial"/>
              </a:rPr>
              <a:t> and </a:t>
            </a:r>
            <a:r>
              <a:rPr lang="fr-CA" sz="1500" dirty="0" err="1">
                <a:cs typeface="Arial"/>
                <a:sym typeface="Arial"/>
              </a:rPr>
              <a:t>Well-Being</a:t>
            </a:r>
            <a:r>
              <a:rPr lang="fr-CA" sz="1500" dirty="0">
                <a:cs typeface="Arial"/>
                <a:sym typeface="Arial"/>
              </a:rPr>
              <a:t> in the </a:t>
            </a:r>
            <a:r>
              <a:rPr lang="fr-CA" sz="1500" dirty="0" err="1">
                <a:cs typeface="Arial"/>
                <a:sym typeface="Arial"/>
              </a:rPr>
              <a:t>Built</a:t>
            </a:r>
            <a:r>
              <a:rPr lang="fr-CA" sz="1500" dirty="0">
                <a:cs typeface="Arial"/>
                <a:sym typeface="Arial"/>
              </a:rPr>
              <a:t> </a:t>
            </a:r>
            <a:r>
              <a:rPr lang="fr-CA" sz="1500" dirty="0" err="1">
                <a:cs typeface="Arial"/>
                <a:sym typeface="Arial"/>
              </a:rPr>
              <a:t>Environment</a:t>
            </a:r>
            <a:r>
              <a:rPr lang="fr-CA" sz="1500" dirty="0">
                <a:cs typeface="Arial"/>
                <a:sym typeface="Arial"/>
              </a:rPr>
              <a:t>, Catherine O. Ryan, William D. Browning et al., International Journal of Architectural </a:t>
            </a:r>
            <a:r>
              <a:rPr lang="fr-CA" sz="1500" dirty="0" err="1">
                <a:cs typeface="Arial"/>
                <a:sym typeface="Arial"/>
              </a:rPr>
              <a:t>Research</a:t>
            </a:r>
            <a:r>
              <a:rPr lang="fr-CA" sz="1500" dirty="0">
                <a:cs typeface="Arial"/>
                <a:sym typeface="Arial"/>
              </a:rPr>
              <a:t>, 2014, Volume 8 - Issue 2 - (62-76)</a:t>
            </a:r>
          </a:p>
          <a:p>
            <a:pPr marL="298450" lvl="0" indent="-285750" algn="l" rtl="0">
              <a:spcBef>
                <a:spcPts val="0"/>
              </a:spcBef>
              <a:spcAft>
                <a:spcPts val="0"/>
              </a:spcAft>
              <a:buClr>
                <a:schemeClr val="dk1"/>
              </a:buClr>
              <a:buSzPts val="1100"/>
              <a:buFont typeface="Arial" panose="020B0604020202020204" pitchFamily="34" charset="0"/>
              <a:buChar char="•"/>
            </a:pPr>
            <a:r>
              <a:rPr lang="fr-CA" sz="1500" dirty="0">
                <a:cs typeface="Arial"/>
                <a:sym typeface="Arial"/>
              </a:rPr>
              <a:t>Windows and Offices: A </a:t>
            </a:r>
            <a:r>
              <a:rPr lang="fr-CA" sz="1500" dirty="0" err="1">
                <a:cs typeface="Arial"/>
                <a:sym typeface="Arial"/>
              </a:rPr>
              <a:t>Study</a:t>
            </a:r>
            <a:r>
              <a:rPr lang="fr-CA" sz="1500" dirty="0">
                <a:cs typeface="Arial"/>
                <a:sym typeface="Arial"/>
              </a:rPr>
              <a:t> of Office </a:t>
            </a:r>
            <a:r>
              <a:rPr lang="fr-CA" sz="1500" dirty="0" err="1">
                <a:cs typeface="Arial"/>
                <a:sym typeface="Arial"/>
              </a:rPr>
              <a:t>Worker</a:t>
            </a:r>
            <a:r>
              <a:rPr lang="fr-CA" sz="1500" dirty="0">
                <a:cs typeface="Arial"/>
                <a:sym typeface="Arial"/>
              </a:rPr>
              <a:t> Performance and the Indoor </a:t>
            </a:r>
            <a:r>
              <a:rPr lang="fr-CA" sz="1500" dirty="0" err="1">
                <a:cs typeface="Arial"/>
                <a:sym typeface="Arial"/>
              </a:rPr>
              <a:t>Environment</a:t>
            </a:r>
            <a:r>
              <a:rPr lang="fr-CA" sz="1500" dirty="0">
                <a:cs typeface="Arial"/>
                <a:sym typeface="Arial"/>
              </a:rPr>
              <a:t>, California Energy, Commission, 2003, p. 138.</a:t>
            </a:r>
            <a:endParaRPr sz="1500" dirty="0">
              <a:cs typeface="Arial"/>
              <a:sym typeface="Arial"/>
            </a:endParaRPr>
          </a:p>
          <a:p>
            <a:pPr marL="298450" lvl="0" indent="-285750" algn="l" rtl="0">
              <a:spcBef>
                <a:spcPts val="0"/>
              </a:spcBef>
              <a:spcAft>
                <a:spcPts val="0"/>
              </a:spcAft>
              <a:buClr>
                <a:schemeClr val="dk1"/>
              </a:buClr>
              <a:buSzPts val="1100"/>
              <a:buFont typeface="Arial" panose="020B0604020202020204" pitchFamily="34" charset="0"/>
              <a:buChar char="•"/>
            </a:pPr>
            <a:r>
              <a:rPr lang="fr-CA" sz="1500" dirty="0" err="1">
                <a:cs typeface="Arial"/>
                <a:sym typeface="Arial"/>
              </a:rPr>
              <a:t>Elzeyadi</a:t>
            </a:r>
            <a:r>
              <a:rPr lang="fr-CA" sz="1500" dirty="0">
                <a:cs typeface="Arial"/>
                <a:sym typeface="Arial"/>
              </a:rPr>
              <a:t>, I. “</a:t>
            </a:r>
            <a:r>
              <a:rPr lang="fr-CA" sz="1500" dirty="0" err="1">
                <a:cs typeface="Arial"/>
                <a:sym typeface="Arial"/>
              </a:rPr>
              <a:t>Daylighting-Bias</a:t>
            </a:r>
            <a:r>
              <a:rPr lang="fr-CA" sz="1500" dirty="0">
                <a:cs typeface="Arial"/>
                <a:sym typeface="Arial"/>
              </a:rPr>
              <a:t> and </a:t>
            </a:r>
            <a:r>
              <a:rPr lang="fr-CA" sz="1500" dirty="0" err="1">
                <a:cs typeface="Arial"/>
                <a:sym typeface="Arial"/>
              </a:rPr>
              <a:t>Biophilia</a:t>
            </a:r>
            <a:r>
              <a:rPr lang="fr-CA" sz="1500" dirty="0">
                <a:cs typeface="Arial"/>
                <a:sym typeface="Arial"/>
              </a:rPr>
              <a:t>: </a:t>
            </a:r>
            <a:r>
              <a:rPr lang="fr-CA" sz="1500" dirty="0" err="1">
                <a:cs typeface="Arial"/>
                <a:sym typeface="Arial"/>
              </a:rPr>
              <a:t>Quantifying</a:t>
            </a:r>
            <a:r>
              <a:rPr lang="fr-CA" sz="1500" dirty="0">
                <a:cs typeface="Arial"/>
                <a:sym typeface="Arial"/>
              </a:rPr>
              <a:t> the Impacts of </a:t>
            </a:r>
            <a:r>
              <a:rPr lang="fr-CA" sz="1500" dirty="0" err="1">
                <a:cs typeface="Arial"/>
                <a:sym typeface="Arial"/>
              </a:rPr>
              <a:t>Daylight</a:t>
            </a:r>
            <a:r>
              <a:rPr lang="fr-CA" sz="1500" dirty="0">
                <a:cs typeface="Arial"/>
                <a:sym typeface="Arial"/>
              </a:rPr>
              <a:t> on Occupants </a:t>
            </a:r>
            <a:r>
              <a:rPr lang="fr-CA" sz="1500" dirty="0" err="1">
                <a:cs typeface="Arial"/>
                <a:sym typeface="Arial"/>
              </a:rPr>
              <a:t>Health</a:t>
            </a:r>
            <a:r>
              <a:rPr lang="fr-CA" sz="1500" dirty="0">
                <a:cs typeface="Arial"/>
                <a:sym typeface="Arial"/>
              </a:rPr>
              <a:t>.” In: </a:t>
            </a:r>
            <a:r>
              <a:rPr lang="fr-CA" sz="1500" dirty="0" err="1">
                <a:cs typeface="Arial"/>
                <a:sym typeface="Arial"/>
              </a:rPr>
              <a:t>Thought</a:t>
            </a:r>
            <a:r>
              <a:rPr lang="fr-CA" sz="1500" dirty="0">
                <a:cs typeface="Arial"/>
                <a:sym typeface="Arial"/>
              </a:rPr>
              <a:t> and Leadership in Green Buildings </a:t>
            </a:r>
            <a:r>
              <a:rPr lang="fr-CA" sz="1500" dirty="0" err="1">
                <a:cs typeface="Arial"/>
                <a:sym typeface="Arial"/>
              </a:rPr>
              <a:t>Research</a:t>
            </a:r>
            <a:r>
              <a:rPr lang="fr-CA" sz="1500" dirty="0">
                <a:cs typeface="Arial"/>
                <a:sym typeface="Arial"/>
              </a:rPr>
              <a:t>. </a:t>
            </a:r>
            <a:r>
              <a:rPr lang="fr-CA" sz="1500" dirty="0" err="1">
                <a:cs typeface="Arial"/>
                <a:sym typeface="Arial"/>
              </a:rPr>
              <a:t>Greenbuild</a:t>
            </a:r>
            <a:r>
              <a:rPr lang="fr-CA" sz="1500" dirty="0">
                <a:cs typeface="Arial"/>
                <a:sym typeface="Arial"/>
              </a:rPr>
              <a:t> 2011 </a:t>
            </a:r>
            <a:r>
              <a:rPr lang="fr-CA" sz="1500" dirty="0" err="1">
                <a:cs typeface="Arial"/>
                <a:sym typeface="Arial"/>
              </a:rPr>
              <a:t>Proceedings</a:t>
            </a:r>
            <a:r>
              <a:rPr lang="fr-CA" sz="1500" dirty="0">
                <a:cs typeface="Arial"/>
                <a:sym typeface="Arial"/>
              </a:rPr>
              <a:t>. Washington, DC: USGBC </a:t>
            </a:r>
            <a:r>
              <a:rPr lang="fr-CA" sz="1500" dirty="0" err="1">
                <a:cs typeface="Arial"/>
                <a:sym typeface="Arial"/>
              </a:rPr>
              <a:t>Press</a:t>
            </a:r>
            <a:r>
              <a:rPr lang="fr-CA" sz="1500" dirty="0">
                <a:cs typeface="Arial"/>
                <a:sym typeface="Arial"/>
              </a:rPr>
              <a:t>. 2011 http://</a:t>
            </a:r>
            <a:r>
              <a:rPr lang="fr-CA" sz="1500" dirty="0" err="1">
                <a:cs typeface="Arial"/>
                <a:sym typeface="Arial"/>
              </a:rPr>
              <a:t>www.terrapinbrightgreen.com</a:t>
            </a:r>
            <a:r>
              <a:rPr lang="fr-CA" sz="1500" dirty="0">
                <a:cs typeface="Arial"/>
                <a:sym typeface="Arial"/>
              </a:rPr>
              <a:t>/reports/the-</a:t>
            </a:r>
            <a:r>
              <a:rPr lang="fr-CA" sz="1500" dirty="0" err="1">
                <a:cs typeface="Arial"/>
                <a:sym typeface="Arial"/>
              </a:rPr>
              <a:t>economics</a:t>
            </a:r>
            <a:r>
              <a:rPr lang="fr-CA" sz="1500" dirty="0">
                <a:cs typeface="Arial"/>
                <a:sym typeface="Arial"/>
              </a:rPr>
              <a:t>-of-</a:t>
            </a:r>
            <a:r>
              <a:rPr lang="fr-CA" sz="1500" dirty="0" err="1">
                <a:cs typeface="Arial"/>
                <a:sym typeface="Arial"/>
              </a:rPr>
              <a:t>biophilia</a:t>
            </a:r>
            <a:r>
              <a:rPr lang="fr-CA" sz="1500" dirty="0">
                <a:cs typeface="Arial"/>
                <a:sym typeface="Arial"/>
              </a:rPr>
              <a:t>/#footnote-mark-22</a:t>
            </a:r>
            <a:endParaRPr sz="1500" dirty="0">
              <a:cs typeface="Arial"/>
              <a:sym typeface="Arial"/>
            </a:endParaRPr>
          </a:p>
          <a:p>
            <a:pPr marL="298450" lvl="0" indent="-285750" algn="l" rtl="0">
              <a:spcBef>
                <a:spcPts val="0"/>
              </a:spcBef>
              <a:spcAft>
                <a:spcPts val="0"/>
              </a:spcAft>
              <a:buClr>
                <a:schemeClr val="dk1"/>
              </a:buClr>
              <a:buSzPts val="1100"/>
              <a:buFont typeface="Arial" panose="020B0604020202020204" pitchFamily="34" charset="0"/>
              <a:buChar char="•"/>
            </a:pPr>
            <a:r>
              <a:rPr lang="fr-CA" sz="1500" dirty="0">
                <a:cs typeface="Arial"/>
                <a:sym typeface="Arial"/>
              </a:rPr>
              <a:t>https://</a:t>
            </a:r>
            <a:r>
              <a:rPr lang="fr-CA" sz="1500" dirty="0" err="1">
                <a:cs typeface="Arial"/>
                <a:sym typeface="Arial"/>
              </a:rPr>
              <a:t>hbr.org</a:t>
            </a:r>
            <a:r>
              <a:rPr lang="fr-CA" sz="1500" dirty="0">
                <a:cs typeface="Arial"/>
                <a:sym typeface="Arial"/>
              </a:rPr>
              <a:t>/2006/06/building-the-green-</a:t>
            </a:r>
            <a:r>
              <a:rPr lang="fr-CA" sz="1500" dirty="0" err="1">
                <a:cs typeface="Arial"/>
                <a:sym typeface="Arial"/>
              </a:rPr>
              <a:t>way</a:t>
            </a:r>
            <a:endParaRPr sz="1500" dirty="0">
              <a:cs typeface="Arial"/>
              <a:sym typeface="Arial"/>
            </a:endParaRPr>
          </a:p>
          <a:p>
            <a:pPr marL="0" lvl="0" indent="0" algn="l" rtl="0">
              <a:spcBef>
                <a:spcPts val="0"/>
              </a:spcBef>
              <a:spcAft>
                <a:spcPts val="0"/>
              </a:spcAft>
              <a:buNone/>
            </a:pPr>
            <a:endParaRPr dirty="0"/>
          </a:p>
        </p:txBody>
      </p:sp>
      <p:sp>
        <p:nvSpPr>
          <p:cNvPr id="706" name="Google Shape;706;g2ce03bec465_4_7"/>
          <p:cNvSpPr txBox="1"/>
          <p:nvPr/>
        </p:nvSpPr>
        <p:spPr>
          <a:xfrm>
            <a:off x="169969" y="935115"/>
            <a:ext cx="8173800" cy="830966"/>
          </a:xfrm>
          <a:prstGeom prst="rect">
            <a:avLst/>
          </a:prstGeom>
          <a:noFill/>
          <a:ln>
            <a:noFill/>
          </a:ln>
        </p:spPr>
        <p:txBody>
          <a:bodyPr spcFirstLastPara="1" wrap="square" lIns="91425" tIns="91425" rIns="91425" bIns="91425" anchor="t" anchorCtr="0">
            <a:spAutoFit/>
          </a:bodyPr>
          <a:lstStyle/>
          <a:p>
            <a:pPr marL="444500" lvl="0" indent="-285750" algn="l" rtl="0">
              <a:spcBef>
                <a:spcPts val="0"/>
              </a:spcBef>
              <a:spcAft>
                <a:spcPts val="0"/>
              </a:spcAft>
              <a:buFont typeface="Arial" panose="020B0604020202020204" pitchFamily="34" charset="0"/>
              <a:buChar char="•"/>
            </a:pPr>
            <a:r>
              <a:rPr lang="fr-CA" dirty="0" err="1">
                <a:solidFill>
                  <a:schemeClr val="dk1"/>
                </a:solidFill>
                <a:latin typeface="Old Standard TT"/>
                <a:sym typeface="Old Standard TT"/>
              </a:rPr>
              <a:t>Meore</a:t>
            </a:r>
            <a:r>
              <a:rPr lang="fr-CA" dirty="0">
                <a:solidFill>
                  <a:schemeClr val="dk1"/>
                </a:solidFill>
                <a:latin typeface="Old Standard TT"/>
                <a:sym typeface="Old Standard TT"/>
              </a:rPr>
              <a:t> A, Sun S, </a:t>
            </a:r>
            <a:r>
              <a:rPr lang="fr-CA" dirty="0" err="1">
                <a:solidFill>
                  <a:schemeClr val="dk1"/>
                </a:solidFill>
                <a:latin typeface="Old Standard TT"/>
                <a:sym typeface="Old Standard TT"/>
              </a:rPr>
              <a:t>Byma</a:t>
            </a:r>
            <a:r>
              <a:rPr lang="fr-CA" dirty="0">
                <a:solidFill>
                  <a:schemeClr val="dk1"/>
                </a:solidFill>
                <a:latin typeface="Old Standard TT"/>
                <a:sym typeface="Old Standard TT"/>
              </a:rPr>
              <a:t> L, Alter S, Vitale A, </a:t>
            </a:r>
            <a:r>
              <a:rPr lang="fr-CA" dirty="0" err="1">
                <a:solidFill>
                  <a:schemeClr val="dk1"/>
                </a:solidFill>
                <a:latin typeface="Old Standard TT"/>
                <a:sym typeface="Old Standard TT"/>
              </a:rPr>
              <a:t>Podolak</a:t>
            </a:r>
            <a:r>
              <a:rPr lang="fr-CA" dirty="0">
                <a:solidFill>
                  <a:schemeClr val="dk1"/>
                </a:solidFill>
                <a:latin typeface="Old Standard TT"/>
                <a:sym typeface="Old Standard TT"/>
              </a:rPr>
              <a:t> E, </a:t>
            </a:r>
            <a:r>
              <a:rPr lang="fr-CA" dirty="0" err="1">
                <a:solidFill>
                  <a:schemeClr val="dk1"/>
                </a:solidFill>
                <a:latin typeface="Old Standard TT"/>
                <a:sym typeface="Old Standard TT"/>
              </a:rPr>
              <a:t>Gibbard</a:t>
            </a:r>
            <a:r>
              <a:rPr lang="fr-CA" dirty="0">
                <a:solidFill>
                  <a:schemeClr val="dk1"/>
                </a:solidFill>
                <a:latin typeface="Old Standard TT"/>
                <a:sym typeface="Old Standard TT"/>
              </a:rPr>
              <a:t> B, Adams </a:t>
            </a:r>
            <a:r>
              <a:rPr lang="fr-CA" dirty="0" err="1">
                <a:solidFill>
                  <a:schemeClr val="dk1"/>
                </a:solidFill>
                <a:latin typeface="Old Standard TT"/>
                <a:sym typeface="Old Standard TT"/>
              </a:rPr>
              <a:t>T</a:t>
            </a:r>
            <a:r>
              <a:rPr lang="fr-CA" dirty="0">
                <a:solidFill>
                  <a:schemeClr val="dk1"/>
                </a:solidFill>
                <a:latin typeface="Old Standard TT"/>
                <a:sym typeface="Old Standard TT"/>
              </a:rPr>
              <a:t>, Boyer J, </a:t>
            </a:r>
            <a:r>
              <a:rPr lang="fr-CA" dirty="0" err="1">
                <a:solidFill>
                  <a:schemeClr val="dk1"/>
                </a:solidFill>
                <a:latin typeface="Old Standard TT"/>
                <a:sym typeface="Old Standard TT"/>
              </a:rPr>
              <a:t>Galfalvy</a:t>
            </a:r>
            <a:r>
              <a:rPr lang="fr-CA" dirty="0">
                <a:solidFill>
                  <a:schemeClr val="dk1"/>
                </a:solidFill>
                <a:latin typeface="Old Standard TT"/>
                <a:sym typeface="Old Standard TT"/>
              </a:rPr>
              <a:t> H, </a:t>
            </a:r>
            <a:r>
              <a:rPr lang="fr-CA" dirty="0" err="1">
                <a:solidFill>
                  <a:schemeClr val="dk1"/>
                </a:solidFill>
                <a:latin typeface="Old Standard TT"/>
                <a:sym typeface="Old Standard TT"/>
              </a:rPr>
              <a:t>Yehuda</a:t>
            </a:r>
            <a:r>
              <a:rPr lang="fr-CA" dirty="0">
                <a:solidFill>
                  <a:schemeClr val="dk1"/>
                </a:solidFill>
                <a:latin typeface="Old Standard TT"/>
                <a:sym typeface="Old Standard TT"/>
              </a:rPr>
              <a:t> R, Feder A, </a:t>
            </a:r>
            <a:r>
              <a:rPr lang="fr-CA" dirty="0" err="1">
                <a:solidFill>
                  <a:schemeClr val="dk1"/>
                </a:solidFill>
                <a:latin typeface="Old Standard TT"/>
                <a:sym typeface="Old Standard TT"/>
              </a:rPr>
              <a:t>Haghighi</a:t>
            </a:r>
            <a:r>
              <a:rPr lang="fr-CA" dirty="0">
                <a:solidFill>
                  <a:schemeClr val="dk1"/>
                </a:solidFill>
                <a:latin typeface="Old Standard TT"/>
                <a:sym typeface="Old Standard TT"/>
              </a:rPr>
              <a:t> F. Pilot </a:t>
            </a:r>
            <a:r>
              <a:rPr lang="fr-CA" dirty="0" err="1">
                <a:solidFill>
                  <a:schemeClr val="dk1"/>
                </a:solidFill>
                <a:latin typeface="Old Standard TT"/>
                <a:sym typeface="Old Standard TT"/>
              </a:rPr>
              <a:t>evaluation</a:t>
            </a:r>
            <a:r>
              <a:rPr lang="fr-CA" dirty="0">
                <a:solidFill>
                  <a:schemeClr val="dk1"/>
                </a:solidFill>
                <a:latin typeface="Old Standard TT"/>
                <a:sym typeface="Old Standard TT"/>
              </a:rPr>
              <a:t> of horticultural </a:t>
            </a:r>
            <a:r>
              <a:rPr lang="fr-CA" dirty="0" err="1">
                <a:solidFill>
                  <a:schemeClr val="dk1"/>
                </a:solidFill>
                <a:latin typeface="Old Standard TT"/>
                <a:sym typeface="Old Standard TT"/>
              </a:rPr>
              <a:t>therapy</a:t>
            </a:r>
            <a:r>
              <a:rPr lang="fr-CA" dirty="0">
                <a:solidFill>
                  <a:schemeClr val="dk1"/>
                </a:solidFill>
                <a:latin typeface="Old Standard TT"/>
                <a:sym typeface="Old Standard TT"/>
              </a:rPr>
              <a:t> in </a:t>
            </a:r>
            <a:r>
              <a:rPr lang="fr-CA" dirty="0" err="1">
                <a:solidFill>
                  <a:schemeClr val="dk1"/>
                </a:solidFill>
                <a:latin typeface="Old Standard TT"/>
                <a:sym typeface="Old Standard TT"/>
              </a:rPr>
              <a:t>improving</a:t>
            </a:r>
            <a:r>
              <a:rPr lang="fr-CA" dirty="0">
                <a:solidFill>
                  <a:schemeClr val="dk1"/>
                </a:solidFill>
                <a:latin typeface="Old Standard TT"/>
                <a:sym typeface="Old Standard TT"/>
              </a:rPr>
              <a:t> </a:t>
            </a:r>
            <a:r>
              <a:rPr lang="fr-CA" dirty="0" err="1">
                <a:solidFill>
                  <a:schemeClr val="dk1"/>
                </a:solidFill>
                <a:latin typeface="Old Standard TT"/>
                <a:sym typeface="Old Standard TT"/>
              </a:rPr>
              <a:t>overall</a:t>
            </a:r>
            <a:r>
              <a:rPr lang="fr-CA" dirty="0">
                <a:solidFill>
                  <a:schemeClr val="dk1"/>
                </a:solidFill>
                <a:latin typeface="Old Standard TT"/>
                <a:sym typeface="Old Standard TT"/>
              </a:rPr>
              <a:t> </a:t>
            </a:r>
            <a:r>
              <a:rPr lang="fr-CA" dirty="0" err="1">
                <a:solidFill>
                  <a:schemeClr val="dk1"/>
                </a:solidFill>
                <a:latin typeface="Old Standard TT"/>
                <a:sym typeface="Old Standard TT"/>
              </a:rPr>
              <a:t>wellness</a:t>
            </a:r>
            <a:r>
              <a:rPr lang="fr-CA" dirty="0">
                <a:solidFill>
                  <a:schemeClr val="dk1"/>
                </a:solidFill>
                <a:latin typeface="Old Standard TT"/>
                <a:sym typeface="Old Standard TT"/>
              </a:rPr>
              <a:t> in </a:t>
            </a:r>
            <a:r>
              <a:rPr lang="fr-CA" dirty="0" err="1">
                <a:solidFill>
                  <a:schemeClr val="dk1"/>
                </a:solidFill>
                <a:latin typeface="Old Standard TT"/>
                <a:sym typeface="Old Standard TT"/>
              </a:rPr>
              <a:t>veterans</a:t>
            </a:r>
            <a:r>
              <a:rPr lang="fr-CA" dirty="0">
                <a:solidFill>
                  <a:schemeClr val="dk1"/>
                </a:solidFill>
                <a:latin typeface="Old Standard TT"/>
                <a:sym typeface="Old Standard TT"/>
              </a:rPr>
              <a:t> </a:t>
            </a:r>
            <a:r>
              <a:rPr lang="fr-CA" dirty="0" err="1">
                <a:solidFill>
                  <a:schemeClr val="dk1"/>
                </a:solidFill>
                <a:latin typeface="Old Standard TT"/>
                <a:sym typeface="Old Standard TT"/>
              </a:rPr>
              <a:t>with</a:t>
            </a:r>
            <a:r>
              <a:rPr lang="fr-CA" dirty="0">
                <a:solidFill>
                  <a:schemeClr val="dk1"/>
                </a:solidFill>
                <a:latin typeface="Old Standard TT"/>
                <a:sym typeface="Old Standard TT"/>
              </a:rPr>
              <a:t> </a:t>
            </a:r>
            <a:r>
              <a:rPr lang="fr-CA" dirty="0" err="1">
                <a:solidFill>
                  <a:schemeClr val="dk1"/>
                </a:solidFill>
                <a:latin typeface="Old Standard TT"/>
                <a:sym typeface="Old Standard TT"/>
              </a:rPr>
              <a:t>history</a:t>
            </a:r>
            <a:r>
              <a:rPr lang="fr-CA" dirty="0">
                <a:solidFill>
                  <a:schemeClr val="dk1"/>
                </a:solidFill>
                <a:latin typeface="Old Standard TT"/>
                <a:sym typeface="Old Standard TT"/>
              </a:rPr>
              <a:t> of </a:t>
            </a:r>
            <a:r>
              <a:rPr lang="fr-CA" dirty="0" err="1">
                <a:solidFill>
                  <a:schemeClr val="dk1"/>
                </a:solidFill>
                <a:latin typeface="Old Standard TT"/>
                <a:sym typeface="Old Standard TT"/>
              </a:rPr>
              <a:t>suicidality</a:t>
            </a:r>
            <a:r>
              <a:rPr lang="fr-CA" dirty="0">
                <a:solidFill>
                  <a:schemeClr val="dk1"/>
                </a:solidFill>
                <a:latin typeface="Old Standard TT"/>
                <a:sym typeface="Old Standard TT"/>
              </a:rPr>
              <a:t>. </a:t>
            </a:r>
            <a:r>
              <a:rPr lang="fr-CA" dirty="0" err="1">
                <a:solidFill>
                  <a:schemeClr val="dk1"/>
                </a:solidFill>
                <a:latin typeface="Old Standard TT"/>
                <a:sym typeface="Old Standard TT"/>
              </a:rPr>
              <a:t>Complement</a:t>
            </a:r>
            <a:r>
              <a:rPr lang="fr-CA" dirty="0">
                <a:solidFill>
                  <a:schemeClr val="dk1"/>
                </a:solidFill>
                <a:latin typeface="Old Standard TT"/>
                <a:sym typeface="Old Standard TT"/>
              </a:rPr>
              <a:t> </a:t>
            </a:r>
            <a:r>
              <a:rPr lang="fr-CA" dirty="0" err="1">
                <a:solidFill>
                  <a:schemeClr val="dk1"/>
                </a:solidFill>
                <a:latin typeface="Old Standard TT"/>
                <a:sym typeface="Old Standard TT"/>
              </a:rPr>
              <a:t>Ther</a:t>
            </a:r>
            <a:r>
              <a:rPr lang="fr-CA" dirty="0">
                <a:solidFill>
                  <a:schemeClr val="dk1"/>
                </a:solidFill>
                <a:latin typeface="Old Standard TT"/>
                <a:sym typeface="Old Standard TT"/>
              </a:rPr>
              <a:t> Med. 2021 Jun;59:102728.</a:t>
            </a:r>
            <a:endParaRPr dirty="0">
              <a:solidFill>
                <a:schemeClr val="dk1"/>
              </a:solidFill>
              <a:latin typeface="Old Standard TT"/>
              <a:sym typeface="Old Standard TT"/>
            </a:endParaRPr>
          </a:p>
        </p:txBody>
      </p:sp>
      <p:sp>
        <p:nvSpPr>
          <p:cNvPr id="707" name="Google Shape;707;g2ce03bec465_4_7"/>
          <p:cNvSpPr txBox="1">
            <a:spLocks noGrp="1"/>
          </p:cNvSpPr>
          <p:nvPr>
            <p:ph type="title"/>
          </p:nvPr>
        </p:nvSpPr>
        <p:spPr>
          <a:xfrm>
            <a:off x="311700" y="317368"/>
            <a:ext cx="8520600" cy="613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fr-CA" sz="2400" dirty="0"/>
              <a:t>Bienfaits du jardinage</a:t>
            </a:r>
            <a:endParaRPr sz="24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sp>
        <p:nvSpPr>
          <p:cNvPr id="713" name="Google Shape;713;g2ce03bec465_4_16"/>
          <p:cNvSpPr txBox="1">
            <a:spLocks noGrp="1"/>
          </p:cNvSpPr>
          <p:nvPr>
            <p:ph type="body" idx="1"/>
          </p:nvPr>
        </p:nvSpPr>
        <p:spPr>
          <a:xfrm>
            <a:off x="311700" y="1192122"/>
            <a:ext cx="8520600" cy="3397200"/>
          </a:xfrm>
          <a:prstGeom prst="rect">
            <a:avLst/>
          </a:prstGeom>
        </p:spPr>
        <p:txBody>
          <a:bodyPr spcFirstLastPara="1" wrap="square" lIns="91425" tIns="91425" rIns="91425" bIns="91425" anchor="t" anchorCtr="0">
            <a:normAutofit/>
          </a:bodyPr>
          <a:lstStyle/>
          <a:p>
            <a:pPr marL="444500" lvl="0" indent="-285750" algn="l" rtl="0">
              <a:spcBef>
                <a:spcPts val="0"/>
              </a:spcBef>
              <a:spcAft>
                <a:spcPts val="0"/>
              </a:spcAft>
              <a:buFont typeface="Arial" panose="020B0604020202020204" pitchFamily="34" charset="0"/>
              <a:buChar char="•"/>
            </a:pPr>
            <a:r>
              <a:rPr lang="fr-CA" sz="1800" dirty="0">
                <a:solidFill>
                  <a:schemeClr val="dk1"/>
                </a:solidFill>
              </a:rPr>
              <a:t>INSPQ </a:t>
            </a:r>
            <a:r>
              <a:rPr lang="fr-CA" sz="1800" dirty="0" err="1">
                <a:solidFill>
                  <a:schemeClr val="dk1"/>
                </a:solidFill>
              </a:rPr>
              <a:t>GéoPortail</a:t>
            </a:r>
            <a:endParaRPr lang="fr-CA" dirty="0"/>
          </a:p>
          <a:p>
            <a:pPr marL="444500" lvl="0" indent="-285750" algn="l" rtl="0">
              <a:spcBef>
                <a:spcPts val="0"/>
              </a:spcBef>
              <a:spcAft>
                <a:spcPts val="0"/>
              </a:spcAft>
              <a:buFont typeface="Arial" panose="020B0604020202020204" pitchFamily="34" charset="0"/>
              <a:buChar char="•"/>
            </a:pPr>
            <a:r>
              <a:rPr lang="fr-CA" sz="1800" dirty="0">
                <a:solidFill>
                  <a:schemeClr val="dk1"/>
                </a:solidFill>
              </a:rPr>
              <a:t>https://</a:t>
            </a:r>
            <a:r>
              <a:rPr lang="fr-CA" sz="1800" dirty="0" err="1">
                <a:solidFill>
                  <a:schemeClr val="dk1"/>
                </a:solidFill>
              </a:rPr>
              <a:t>healthyplan.city</a:t>
            </a:r>
            <a:r>
              <a:rPr lang="fr-CA" sz="1800" dirty="0">
                <a:solidFill>
                  <a:schemeClr val="dk1"/>
                </a:solidFill>
              </a:rPr>
              <a:t>/</a:t>
            </a:r>
            <a:r>
              <a:rPr lang="fr-CA" sz="1800" dirty="0" err="1">
                <a:solidFill>
                  <a:schemeClr val="dk1"/>
                </a:solidFill>
              </a:rPr>
              <a:t>fr</a:t>
            </a:r>
            <a:endParaRPr dirty="0"/>
          </a:p>
        </p:txBody>
      </p:sp>
      <p:sp>
        <p:nvSpPr>
          <p:cNvPr id="716" name="Google Shape;716;g2ce03bec465_4_16"/>
          <p:cNvSpPr txBox="1"/>
          <p:nvPr/>
        </p:nvSpPr>
        <p:spPr>
          <a:xfrm>
            <a:off x="311700" y="2994205"/>
            <a:ext cx="8353200" cy="1292631"/>
          </a:xfrm>
          <a:prstGeom prst="rect">
            <a:avLst/>
          </a:prstGeom>
          <a:noFill/>
          <a:ln>
            <a:noFill/>
          </a:ln>
        </p:spPr>
        <p:txBody>
          <a:bodyPr spcFirstLastPara="1" wrap="square" lIns="91425" tIns="91425" rIns="91425" bIns="91425" anchor="t" anchorCtr="0">
            <a:spAutoFit/>
          </a:bodyPr>
          <a:lstStyle/>
          <a:p>
            <a:pPr marL="457200" lvl="0" indent="-298450" algn="l" rtl="0">
              <a:spcBef>
                <a:spcPts val="0"/>
              </a:spcBef>
              <a:spcAft>
                <a:spcPts val="0"/>
              </a:spcAft>
              <a:buClr>
                <a:schemeClr val="dk1"/>
              </a:buClr>
              <a:buSzPts val="1100"/>
              <a:buChar char="●"/>
            </a:pPr>
            <a:r>
              <a:rPr lang="fr-CA" sz="1800" dirty="0" err="1">
                <a:solidFill>
                  <a:schemeClr val="dk1"/>
                </a:solidFill>
                <a:latin typeface="Old Standard TT"/>
                <a:sym typeface="Calibri"/>
              </a:rPr>
              <a:t>Ipek</a:t>
            </a:r>
            <a:r>
              <a:rPr lang="fr-CA" sz="1800" dirty="0">
                <a:solidFill>
                  <a:schemeClr val="dk1"/>
                </a:solidFill>
                <a:latin typeface="Old Standard TT"/>
                <a:sym typeface="Calibri"/>
              </a:rPr>
              <a:t> N. </a:t>
            </a:r>
            <a:r>
              <a:rPr lang="fr-CA" sz="1800" dirty="0" err="1">
                <a:solidFill>
                  <a:schemeClr val="dk1"/>
                </a:solidFill>
                <a:latin typeface="Old Standard TT"/>
                <a:sym typeface="Calibri"/>
              </a:rPr>
              <a:t>Senera</a:t>
            </a:r>
            <a:r>
              <a:rPr lang="fr-CA" sz="1800" dirty="0">
                <a:solidFill>
                  <a:schemeClr val="dk1"/>
                </a:solidFill>
                <a:latin typeface="Old Standard TT"/>
                <a:sym typeface="Calibri"/>
              </a:rPr>
              <a:t>, Richard J. </a:t>
            </a:r>
            <a:r>
              <a:rPr lang="fr-CA" sz="1800" dirty="0" err="1">
                <a:solidFill>
                  <a:schemeClr val="dk1"/>
                </a:solidFill>
                <a:latin typeface="Old Standard TT"/>
                <a:sym typeface="Calibri"/>
              </a:rPr>
              <a:t>Leea</a:t>
            </a:r>
            <a:r>
              <a:rPr lang="fr-CA" sz="1800" dirty="0">
                <a:solidFill>
                  <a:schemeClr val="dk1"/>
                </a:solidFill>
                <a:latin typeface="Old Standard TT"/>
                <a:sym typeface="Calibri"/>
              </a:rPr>
              <a:t>, and Zachary </a:t>
            </a:r>
            <a:r>
              <a:rPr lang="fr-CA" sz="1800" dirty="0" err="1">
                <a:solidFill>
                  <a:schemeClr val="dk1"/>
                </a:solidFill>
                <a:latin typeface="Old Standard TT"/>
                <a:sym typeface="Calibri"/>
              </a:rPr>
              <a:t>Elgartb</a:t>
            </a:r>
            <a:r>
              <a:rPr lang="fr-CA" sz="1800" dirty="0">
                <a:solidFill>
                  <a:schemeClr val="dk1"/>
                </a:solidFill>
                <a:latin typeface="Old Standard TT"/>
                <a:sym typeface="Calibri"/>
              </a:rPr>
              <a:t>, </a:t>
            </a:r>
            <a:r>
              <a:rPr lang="fr-CA" sz="1800" dirty="0" err="1">
                <a:solidFill>
                  <a:schemeClr val="dk1"/>
                </a:solidFill>
                <a:latin typeface="Old Standard TT"/>
                <a:sym typeface="Calibri"/>
              </a:rPr>
              <a:t>Potential</a:t>
            </a:r>
            <a:r>
              <a:rPr lang="fr-CA" sz="1800" dirty="0">
                <a:solidFill>
                  <a:schemeClr val="dk1"/>
                </a:solidFill>
                <a:latin typeface="Old Standard TT"/>
                <a:sym typeface="Calibri"/>
              </a:rPr>
              <a:t> </a:t>
            </a:r>
            <a:r>
              <a:rPr lang="fr-CA" sz="1800" dirty="0" err="1">
                <a:solidFill>
                  <a:schemeClr val="dk1"/>
                </a:solidFill>
                <a:latin typeface="Old Standard TT"/>
                <a:sym typeface="Calibri"/>
              </a:rPr>
              <a:t>Health</a:t>
            </a:r>
            <a:r>
              <a:rPr lang="fr-CA" sz="1800" dirty="0">
                <a:solidFill>
                  <a:schemeClr val="dk1"/>
                </a:solidFill>
                <a:latin typeface="Old Standard TT"/>
                <a:sym typeface="Calibri"/>
              </a:rPr>
              <a:t> Implications and </a:t>
            </a:r>
            <a:r>
              <a:rPr lang="fr-CA" sz="1800" dirty="0" err="1">
                <a:solidFill>
                  <a:schemeClr val="dk1"/>
                </a:solidFill>
                <a:latin typeface="Old Standard TT"/>
                <a:sym typeface="Calibri"/>
              </a:rPr>
              <a:t>Health</a:t>
            </a:r>
            <a:r>
              <a:rPr lang="fr-CA" sz="1800" dirty="0">
                <a:solidFill>
                  <a:schemeClr val="dk1"/>
                </a:solidFill>
                <a:latin typeface="Old Standard TT"/>
                <a:sym typeface="Calibri"/>
              </a:rPr>
              <a:t> </a:t>
            </a:r>
            <a:r>
              <a:rPr lang="fr-CA" sz="1800" dirty="0" err="1">
                <a:solidFill>
                  <a:schemeClr val="dk1"/>
                </a:solidFill>
                <a:latin typeface="Old Standard TT"/>
                <a:sym typeface="Calibri"/>
              </a:rPr>
              <a:t>Cost</a:t>
            </a:r>
            <a:r>
              <a:rPr lang="fr-CA" sz="1800" dirty="0">
                <a:solidFill>
                  <a:schemeClr val="dk1"/>
                </a:solidFill>
                <a:latin typeface="Old Standard TT"/>
                <a:sym typeface="Calibri"/>
              </a:rPr>
              <a:t> </a:t>
            </a:r>
            <a:r>
              <a:rPr lang="fr-CA" sz="1800" dirty="0" err="1">
                <a:solidFill>
                  <a:schemeClr val="dk1"/>
                </a:solidFill>
                <a:latin typeface="Old Standard TT"/>
                <a:sym typeface="Calibri"/>
              </a:rPr>
              <a:t>Reductions</a:t>
            </a:r>
            <a:r>
              <a:rPr lang="fr-CA" sz="1800" dirty="0">
                <a:solidFill>
                  <a:schemeClr val="dk1"/>
                </a:solidFill>
                <a:latin typeface="Old Standard TT"/>
                <a:sym typeface="Calibri"/>
              </a:rPr>
              <a:t> of Transit-</a:t>
            </a:r>
            <a:r>
              <a:rPr lang="fr-CA" sz="1800" dirty="0" err="1">
                <a:solidFill>
                  <a:schemeClr val="dk1"/>
                </a:solidFill>
                <a:latin typeface="Old Standard TT"/>
                <a:sym typeface="Calibri"/>
              </a:rPr>
              <a:t>Induced</a:t>
            </a:r>
            <a:r>
              <a:rPr lang="fr-CA" sz="1800" dirty="0">
                <a:solidFill>
                  <a:schemeClr val="dk1"/>
                </a:solidFill>
                <a:latin typeface="Old Standard TT"/>
                <a:sym typeface="Calibri"/>
              </a:rPr>
              <a:t> Physical Activity, J </a:t>
            </a:r>
            <a:r>
              <a:rPr lang="fr-CA" sz="1800" dirty="0" err="1">
                <a:solidFill>
                  <a:schemeClr val="dk1"/>
                </a:solidFill>
                <a:latin typeface="Old Standard TT"/>
                <a:sym typeface="Calibri"/>
              </a:rPr>
              <a:t>Transp</a:t>
            </a:r>
            <a:r>
              <a:rPr lang="fr-CA" sz="1800" dirty="0">
                <a:solidFill>
                  <a:schemeClr val="dk1"/>
                </a:solidFill>
                <a:latin typeface="Old Standard TT"/>
                <a:sym typeface="Calibri"/>
              </a:rPr>
              <a:t> </a:t>
            </a:r>
            <a:r>
              <a:rPr lang="fr-CA" sz="1800" dirty="0" err="1">
                <a:solidFill>
                  <a:schemeClr val="dk1"/>
                </a:solidFill>
                <a:latin typeface="Old Standard TT"/>
                <a:sym typeface="Calibri"/>
              </a:rPr>
              <a:t>Health</a:t>
            </a:r>
            <a:r>
              <a:rPr lang="fr-CA" sz="1800" dirty="0">
                <a:solidFill>
                  <a:schemeClr val="dk1"/>
                </a:solidFill>
                <a:latin typeface="Old Standard TT"/>
                <a:sym typeface="Calibri"/>
              </a:rPr>
              <a:t>. 2016 June ; 3(2): 133–140. doi:10.1016/j.jth.2016.02.002.</a:t>
            </a:r>
            <a:endParaRPr sz="1800" dirty="0">
              <a:solidFill>
                <a:schemeClr val="dk1"/>
              </a:solidFill>
              <a:latin typeface="Old Standard TT"/>
              <a:sym typeface="Old Standard TT"/>
            </a:endParaRPr>
          </a:p>
        </p:txBody>
      </p:sp>
      <p:sp>
        <p:nvSpPr>
          <p:cNvPr id="717" name="Google Shape;717;g2ce03bec465_4_16"/>
          <p:cNvSpPr txBox="1">
            <a:spLocks noGrp="1"/>
          </p:cNvSpPr>
          <p:nvPr>
            <p:ph type="title"/>
          </p:nvPr>
        </p:nvSpPr>
        <p:spPr>
          <a:xfrm>
            <a:off x="311700" y="2149295"/>
            <a:ext cx="8520600" cy="613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CA" dirty="0"/>
              <a:t>Bienfaits du transport collectif pour la santé</a:t>
            </a:r>
            <a:endParaRPr dirty="0"/>
          </a:p>
        </p:txBody>
      </p:sp>
      <p:sp>
        <p:nvSpPr>
          <p:cNvPr id="3" name="Titre 2">
            <a:extLst>
              <a:ext uri="{FF2B5EF4-FFF2-40B4-BE49-F238E27FC236}">
                <a16:creationId xmlns:a16="http://schemas.microsoft.com/office/drawing/2014/main" id="{4CE23728-93B1-7A34-B86D-3A07B0946429}"/>
              </a:ext>
            </a:extLst>
          </p:cNvPr>
          <p:cNvSpPr>
            <a:spLocks noGrp="1"/>
          </p:cNvSpPr>
          <p:nvPr>
            <p:ph type="title"/>
          </p:nvPr>
        </p:nvSpPr>
        <p:spPr/>
        <p:txBody>
          <a:bodyPr>
            <a:normAutofit fontScale="90000"/>
          </a:bodyPr>
          <a:lstStyle/>
          <a:p>
            <a:r>
              <a:rPr lang="fr-CA" dirty="0"/>
              <a:t>Déficit nature et défavorisation</a:t>
            </a:r>
            <a:endParaRPr lang="fr-FR"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27"/>
        <p:cNvGrpSpPr/>
        <p:nvPr/>
      </p:nvGrpSpPr>
      <p:grpSpPr>
        <a:xfrm>
          <a:off x="0" y="0"/>
          <a:ext cx="0" cy="0"/>
          <a:chOff x="0" y="0"/>
          <a:chExt cx="0" cy="0"/>
        </a:xfrm>
      </p:grpSpPr>
      <p:sp>
        <p:nvSpPr>
          <p:cNvPr id="728" name="Google Shape;728;g2ce4893c464_0_13"/>
          <p:cNvSpPr txBox="1">
            <a:spLocks noGrp="1"/>
          </p:cNvSpPr>
          <p:nvPr>
            <p:ph type="title"/>
          </p:nvPr>
        </p:nvSpPr>
        <p:spPr>
          <a:xfrm>
            <a:off x="311700" y="190100"/>
            <a:ext cx="8520600" cy="613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CA" dirty="0"/>
              <a:t>Transports actifs</a:t>
            </a:r>
            <a:endParaRPr dirty="0"/>
          </a:p>
        </p:txBody>
      </p:sp>
      <p:sp>
        <p:nvSpPr>
          <p:cNvPr id="729" name="Google Shape;729;g2ce4893c464_0_13"/>
          <p:cNvSpPr txBox="1">
            <a:spLocks noGrp="1"/>
          </p:cNvSpPr>
          <p:nvPr>
            <p:ph type="body" idx="1"/>
          </p:nvPr>
        </p:nvSpPr>
        <p:spPr>
          <a:xfrm>
            <a:off x="311700" y="803300"/>
            <a:ext cx="8520600" cy="3397200"/>
          </a:xfrm>
          <a:prstGeom prst="rect">
            <a:avLst/>
          </a:prstGeom>
        </p:spPr>
        <p:txBody>
          <a:bodyPr spcFirstLastPara="1" wrap="square" lIns="91425" tIns="91425" rIns="91425" bIns="91425" anchor="t" anchorCtr="0">
            <a:noAutofit/>
          </a:bodyPr>
          <a:lstStyle/>
          <a:p>
            <a:pPr marL="351155" indent="-171450">
              <a:lnSpc>
                <a:spcPct val="100000"/>
              </a:lnSpc>
              <a:buSzPct val="100000"/>
              <a:buFont typeface="Arial" panose="020B0604020202020204" pitchFamily="34" charset="0"/>
              <a:buChar char="•"/>
            </a:pPr>
            <a:r>
              <a:rPr lang="fr-CA" sz="1200" dirty="0">
                <a:cs typeface="Arial"/>
                <a:sym typeface="Arial"/>
                <a:hlinkClick r:id="rId3">
                  <a:extLst>
                    <a:ext uri="{A12FA001-AC4F-418D-AE19-62706E023703}">
                      <ahyp:hlinkClr xmlns:ahyp="http://schemas.microsoft.com/office/drawing/2018/hyperlinkcolor" val="tx"/>
                    </a:ext>
                  </a:extLst>
                </a:hlinkClick>
              </a:rPr>
              <a:t>https://www.canada.ca/fr/sante-publique/services/rapports-publications/amener-sante-a-table-planification-profil-pratiques-prometteuses-canada-etranger/quebec-ecole-a-pied-a-velo-programme-ameliorer-conditions-marche-cyclisme-eleves-ecole-elementaire-quebec.html</a:t>
            </a:r>
            <a:endParaRPr lang="fr-CA" sz="1200" dirty="0">
              <a:cs typeface="Arial"/>
              <a:sym typeface="Arial"/>
            </a:endParaRPr>
          </a:p>
          <a:p>
            <a:pPr marL="351155" indent="-171450">
              <a:lnSpc>
                <a:spcPct val="100000"/>
              </a:lnSpc>
              <a:buSzPct val="100000"/>
              <a:buFont typeface="Arial" panose="020B0604020202020204" pitchFamily="34" charset="0"/>
              <a:buChar char="•"/>
            </a:pPr>
            <a:r>
              <a:rPr lang="fr-CA" sz="1200" dirty="0" err="1">
                <a:cs typeface="Arial"/>
                <a:sym typeface="Arial"/>
              </a:rPr>
              <a:t>Riopel</a:t>
            </a:r>
            <a:r>
              <a:rPr lang="fr-CA" sz="1200" dirty="0">
                <a:cs typeface="Arial"/>
                <a:sym typeface="Arial"/>
              </a:rPr>
              <a:t>, </a:t>
            </a:r>
            <a:r>
              <a:rPr lang="fr-CA" sz="1200" dirty="0" err="1">
                <a:cs typeface="Arial"/>
                <a:sym typeface="Arial"/>
              </a:rPr>
              <a:t>Elsener</a:t>
            </a:r>
            <a:r>
              <a:rPr lang="fr-CA" sz="1200" dirty="0">
                <a:cs typeface="Arial"/>
                <a:sym typeface="Arial"/>
              </a:rPr>
              <a:t>, Pétrin-Desrosiers et Clermont, Cadre de référence sur l’air, AQME, 2024, 31 pages.</a:t>
            </a:r>
          </a:p>
          <a:p>
            <a:pPr marL="351155" indent="-171450">
              <a:lnSpc>
                <a:spcPct val="100000"/>
              </a:lnSpc>
              <a:buSzPct val="100000"/>
              <a:buFont typeface="Arial" panose="020B0604020202020204" pitchFamily="34" charset="0"/>
              <a:buChar char="•"/>
            </a:pPr>
            <a:r>
              <a:rPr lang="fr-CA" sz="1200" dirty="0">
                <a:cs typeface="Arial"/>
                <a:sym typeface="Calibri"/>
                <a:hlinkClick r:id="rId4">
                  <a:extLst>
                    <a:ext uri="{A12FA001-AC4F-418D-AE19-62706E023703}">
                      <ahyp:hlinkClr xmlns:ahyp="http://schemas.microsoft.com/office/drawing/2018/hyperlinkcolor" val="tx"/>
                    </a:ext>
                  </a:extLst>
                </a:hlinkClick>
              </a:rPr>
              <a:t>http://www.cremtl.qc.ca/sites/default/files/upload/documents/realisations/2014-guide_stationnement.pdf</a:t>
            </a:r>
            <a:r>
              <a:rPr lang="fr-CA" sz="1200" dirty="0">
                <a:cs typeface="Arial"/>
                <a:sym typeface="Calibri"/>
              </a:rPr>
              <a:t> </a:t>
            </a:r>
          </a:p>
          <a:p>
            <a:pPr marL="351155" indent="-171450">
              <a:buSzPct val="100000"/>
              <a:buFont typeface="Arial" panose="020B0604020202020204" pitchFamily="34" charset="0"/>
              <a:buChar char="•"/>
            </a:pPr>
            <a:r>
              <a:rPr lang="fr-CA" sz="1200" dirty="0">
                <a:cs typeface="Arial"/>
                <a:sym typeface="Calibri"/>
              </a:rPr>
              <a:t>Pizarro AN, Ribeiro JC, Marques EA, Mota J, Santos MP. Is </a:t>
            </a:r>
            <a:r>
              <a:rPr lang="fr-CA" sz="1200" dirty="0" err="1">
                <a:cs typeface="Arial"/>
                <a:sym typeface="Calibri"/>
              </a:rPr>
              <a:t>walking</a:t>
            </a:r>
            <a:r>
              <a:rPr lang="fr-CA" sz="1200" dirty="0">
                <a:cs typeface="Arial"/>
                <a:sym typeface="Calibri"/>
              </a:rPr>
              <a:t> to </a:t>
            </a:r>
            <a:r>
              <a:rPr lang="fr-CA" sz="1200" dirty="0" err="1">
                <a:cs typeface="Arial"/>
                <a:sym typeface="Calibri"/>
              </a:rPr>
              <a:t>school</a:t>
            </a:r>
            <a:r>
              <a:rPr lang="fr-CA" sz="1200" dirty="0">
                <a:cs typeface="Arial"/>
                <a:sym typeface="Calibri"/>
              </a:rPr>
              <a:t> </a:t>
            </a:r>
            <a:r>
              <a:rPr lang="fr-CA" sz="1200" dirty="0" err="1">
                <a:cs typeface="Arial"/>
                <a:sym typeface="Calibri"/>
              </a:rPr>
              <a:t>associated</a:t>
            </a:r>
            <a:r>
              <a:rPr lang="fr-CA" sz="1200" dirty="0">
                <a:cs typeface="Arial"/>
                <a:sym typeface="Calibri"/>
              </a:rPr>
              <a:t> </a:t>
            </a:r>
            <a:r>
              <a:rPr lang="fr-CA" sz="1200" dirty="0" err="1">
                <a:cs typeface="Arial"/>
                <a:sym typeface="Calibri"/>
              </a:rPr>
              <a:t>with</a:t>
            </a:r>
            <a:r>
              <a:rPr lang="fr-CA" sz="1200" dirty="0">
                <a:cs typeface="Arial"/>
                <a:sym typeface="Calibri"/>
              </a:rPr>
              <a:t> </a:t>
            </a:r>
            <a:r>
              <a:rPr lang="fr-CA" sz="1200" dirty="0" err="1">
                <a:cs typeface="Arial"/>
                <a:sym typeface="Calibri"/>
              </a:rPr>
              <a:t>improved</a:t>
            </a:r>
            <a:r>
              <a:rPr lang="fr-CA" sz="1200" dirty="0">
                <a:cs typeface="Arial"/>
                <a:sym typeface="Calibri"/>
              </a:rPr>
              <a:t> </a:t>
            </a:r>
            <a:r>
              <a:rPr lang="fr-CA" sz="1200" dirty="0" err="1">
                <a:cs typeface="Arial"/>
                <a:sym typeface="Calibri"/>
              </a:rPr>
              <a:t>metabolic</a:t>
            </a:r>
            <a:r>
              <a:rPr lang="fr-CA" sz="1200" dirty="0">
                <a:cs typeface="Arial"/>
                <a:sym typeface="Calibri"/>
              </a:rPr>
              <a:t> </a:t>
            </a:r>
            <a:r>
              <a:rPr lang="fr-CA" sz="1200" dirty="0" err="1">
                <a:cs typeface="Arial"/>
                <a:sym typeface="Calibri"/>
              </a:rPr>
              <a:t>health</a:t>
            </a:r>
            <a:r>
              <a:rPr lang="fr-CA" sz="1200" dirty="0">
                <a:cs typeface="Arial"/>
                <a:sym typeface="Calibri"/>
              </a:rPr>
              <a:t>? Int J </a:t>
            </a:r>
            <a:r>
              <a:rPr lang="fr-CA" sz="1200" dirty="0" err="1">
                <a:cs typeface="Arial"/>
                <a:sym typeface="Calibri"/>
              </a:rPr>
              <a:t>Behav</a:t>
            </a:r>
            <a:r>
              <a:rPr lang="fr-CA" sz="1200" dirty="0">
                <a:cs typeface="Arial"/>
                <a:sym typeface="Calibri"/>
              </a:rPr>
              <a:t> </a:t>
            </a:r>
            <a:r>
              <a:rPr lang="fr-CA" sz="1200" dirty="0" err="1">
                <a:cs typeface="Arial"/>
                <a:sym typeface="Calibri"/>
              </a:rPr>
              <a:t>Nutr</a:t>
            </a:r>
            <a:r>
              <a:rPr lang="fr-CA" sz="1200" dirty="0">
                <a:cs typeface="Arial"/>
                <a:sym typeface="Calibri"/>
              </a:rPr>
              <a:t> Phys </a:t>
            </a:r>
            <a:r>
              <a:rPr lang="fr-CA" sz="1200" dirty="0" err="1">
                <a:cs typeface="Arial"/>
                <a:sym typeface="Calibri"/>
              </a:rPr>
              <a:t>Act</a:t>
            </a:r>
            <a:r>
              <a:rPr lang="fr-CA" sz="1200" dirty="0">
                <a:cs typeface="Arial"/>
                <a:sym typeface="Calibri"/>
              </a:rPr>
              <a:t>. 2013 Jan 29;10:12. </a:t>
            </a:r>
            <a:r>
              <a:rPr lang="fr-CA" sz="1200" dirty="0" err="1">
                <a:cs typeface="Arial"/>
                <a:sym typeface="Calibri"/>
              </a:rPr>
              <a:t>doi</a:t>
            </a:r>
            <a:r>
              <a:rPr lang="fr-CA" sz="1200" dirty="0">
                <a:cs typeface="Arial"/>
                <a:sym typeface="Calibri"/>
              </a:rPr>
              <a:t>: 10.1186/1479-5868-10-12. PMID: 23360463; PMCID: PMC3570412.</a:t>
            </a:r>
          </a:p>
          <a:p>
            <a:pPr marL="351155" indent="-171450">
              <a:buSzPct val="100000"/>
              <a:buFont typeface="Arial" panose="020B0604020202020204" pitchFamily="34" charset="0"/>
              <a:buChar char="•"/>
            </a:pPr>
            <a:r>
              <a:rPr lang="fr-CA" sz="1200" dirty="0">
                <a:cs typeface="Arial"/>
                <a:sym typeface="Calibri"/>
              </a:rPr>
              <a:t>Martin A, Boyle J, </a:t>
            </a:r>
            <a:r>
              <a:rPr lang="fr-CA" sz="1200" dirty="0" err="1">
                <a:cs typeface="Arial"/>
                <a:sym typeface="Calibri"/>
              </a:rPr>
              <a:t>Corlett</a:t>
            </a:r>
            <a:r>
              <a:rPr lang="fr-CA" sz="1200" dirty="0">
                <a:cs typeface="Arial"/>
                <a:sym typeface="Calibri"/>
              </a:rPr>
              <a:t> F, Kelly P, Reilly JJ. Contribution of Walking to </a:t>
            </a:r>
            <a:r>
              <a:rPr lang="fr-CA" sz="1200" dirty="0" err="1">
                <a:cs typeface="Arial"/>
                <a:sym typeface="Calibri"/>
              </a:rPr>
              <a:t>School</a:t>
            </a:r>
            <a:r>
              <a:rPr lang="fr-CA" sz="1200" dirty="0">
                <a:cs typeface="Arial"/>
                <a:sym typeface="Calibri"/>
              </a:rPr>
              <a:t> to </a:t>
            </a:r>
            <a:r>
              <a:rPr lang="fr-CA" sz="1200" dirty="0" err="1">
                <a:cs typeface="Arial"/>
                <a:sym typeface="Calibri"/>
              </a:rPr>
              <a:t>Individual</a:t>
            </a:r>
            <a:r>
              <a:rPr lang="fr-CA" sz="1200" dirty="0">
                <a:cs typeface="Arial"/>
                <a:sym typeface="Calibri"/>
              </a:rPr>
              <a:t> and Population </a:t>
            </a:r>
            <a:r>
              <a:rPr lang="fr-CA" sz="1200" dirty="0" err="1">
                <a:cs typeface="Arial"/>
                <a:sym typeface="Calibri"/>
              </a:rPr>
              <a:t>Moderate-Vigorous</a:t>
            </a:r>
            <a:r>
              <a:rPr lang="fr-CA" sz="1200" dirty="0">
                <a:cs typeface="Arial"/>
                <a:sym typeface="Calibri"/>
              </a:rPr>
              <a:t> </a:t>
            </a:r>
            <a:r>
              <a:rPr lang="fr-CA" sz="1200" dirty="0" err="1">
                <a:cs typeface="Arial"/>
                <a:sym typeface="Calibri"/>
              </a:rPr>
              <a:t>Intensity</a:t>
            </a:r>
            <a:r>
              <a:rPr lang="fr-CA" sz="1200" dirty="0">
                <a:cs typeface="Arial"/>
                <a:sym typeface="Calibri"/>
              </a:rPr>
              <a:t> Physical Activity: </a:t>
            </a:r>
            <a:r>
              <a:rPr lang="fr-CA" sz="1200" dirty="0" err="1">
                <a:cs typeface="Arial"/>
                <a:sym typeface="Calibri"/>
              </a:rPr>
              <a:t>Systematic</a:t>
            </a:r>
            <a:r>
              <a:rPr lang="fr-CA" sz="1200" dirty="0">
                <a:cs typeface="Arial"/>
                <a:sym typeface="Calibri"/>
              </a:rPr>
              <a:t> </a:t>
            </a:r>
            <a:r>
              <a:rPr lang="fr-CA" sz="1200" dirty="0" err="1">
                <a:cs typeface="Arial"/>
                <a:sym typeface="Calibri"/>
              </a:rPr>
              <a:t>Review</a:t>
            </a:r>
            <a:r>
              <a:rPr lang="fr-CA" sz="1200" dirty="0">
                <a:cs typeface="Arial"/>
                <a:sym typeface="Calibri"/>
              </a:rPr>
              <a:t> and Meta-</a:t>
            </a:r>
            <a:r>
              <a:rPr lang="fr-CA" sz="1200" dirty="0" err="1">
                <a:cs typeface="Arial"/>
                <a:sym typeface="Calibri"/>
              </a:rPr>
              <a:t>Analysis</a:t>
            </a:r>
            <a:r>
              <a:rPr lang="fr-CA" sz="1200" dirty="0">
                <a:cs typeface="Arial"/>
                <a:sym typeface="Calibri"/>
              </a:rPr>
              <a:t>. </a:t>
            </a:r>
            <a:r>
              <a:rPr lang="fr-CA" sz="1200" dirty="0" err="1">
                <a:cs typeface="Arial"/>
                <a:sym typeface="Calibri"/>
              </a:rPr>
              <a:t>Pediatr</a:t>
            </a:r>
            <a:r>
              <a:rPr lang="fr-CA" sz="1200" dirty="0">
                <a:cs typeface="Arial"/>
                <a:sym typeface="Calibri"/>
              </a:rPr>
              <a:t> </a:t>
            </a:r>
            <a:r>
              <a:rPr lang="fr-CA" sz="1200" dirty="0" err="1">
                <a:cs typeface="Arial"/>
                <a:sym typeface="Calibri"/>
              </a:rPr>
              <a:t>Exerc</a:t>
            </a:r>
            <a:r>
              <a:rPr lang="fr-CA" sz="1200" dirty="0">
                <a:cs typeface="Arial"/>
                <a:sym typeface="Calibri"/>
              </a:rPr>
              <a:t> </a:t>
            </a:r>
            <a:r>
              <a:rPr lang="fr-CA" sz="1200" dirty="0" err="1">
                <a:cs typeface="Arial"/>
                <a:sym typeface="Calibri"/>
              </a:rPr>
              <a:t>Sci</a:t>
            </a:r>
            <a:r>
              <a:rPr lang="fr-CA" sz="1200" dirty="0">
                <a:cs typeface="Arial"/>
                <a:sym typeface="Calibri"/>
              </a:rPr>
              <a:t>. 2016 Aug;28(3):353-63. </a:t>
            </a:r>
            <a:r>
              <a:rPr lang="fr-CA" sz="1200" dirty="0" err="1">
                <a:cs typeface="Arial"/>
                <a:sym typeface="Calibri"/>
              </a:rPr>
              <a:t>doi</a:t>
            </a:r>
            <a:r>
              <a:rPr lang="fr-CA" sz="1200" dirty="0">
                <a:cs typeface="Arial"/>
                <a:sym typeface="Calibri"/>
              </a:rPr>
              <a:t>: 10.1123/pes.2015-0207. Epub 2016 </a:t>
            </a:r>
            <a:r>
              <a:rPr lang="fr-CA" sz="1200" dirty="0" err="1">
                <a:cs typeface="Arial"/>
                <a:sym typeface="Calibri"/>
              </a:rPr>
              <a:t>Feb</a:t>
            </a:r>
            <a:r>
              <a:rPr lang="fr-CA" sz="1200" dirty="0">
                <a:cs typeface="Arial"/>
                <a:sym typeface="Calibri"/>
              </a:rPr>
              <a:t> 17. PMID: 26882871.</a:t>
            </a:r>
          </a:p>
          <a:p>
            <a:pPr marL="351155" indent="-171450">
              <a:buSzPct val="100000"/>
              <a:buFont typeface="Arial" panose="020B0604020202020204" pitchFamily="34" charset="0"/>
              <a:buChar char="•"/>
            </a:pPr>
            <a:r>
              <a:rPr lang="fr-CA" sz="1200" dirty="0" err="1">
                <a:cs typeface="Arial"/>
                <a:sym typeface="Calibri"/>
              </a:rPr>
              <a:t>Kendi</a:t>
            </a:r>
            <a:r>
              <a:rPr lang="fr-CA" sz="1200" dirty="0">
                <a:cs typeface="Arial"/>
                <a:sym typeface="Calibri"/>
              </a:rPr>
              <a:t> S, Johnston BD; COUNCIL ON INJURY, VIOLENCE, AND POISON PREVENTION. Child Pedestrian </a:t>
            </a:r>
            <a:r>
              <a:rPr lang="fr-CA" sz="1200" dirty="0" err="1">
                <a:cs typeface="Arial"/>
                <a:sym typeface="Calibri"/>
              </a:rPr>
              <a:t>Safety</a:t>
            </a:r>
            <a:r>
              <a:rPr lang="fr-CA" sz="1200" dirty="0">
                <a:cs typeface="Arial"/>
                <a:sym typeface="Calibri"/>
              </a:rPr>
              <a:t>. </a:t>
            </a:r>
            <a:r>
              <a:rPr lang="fr-CA" sz="1200" dirty="0" err="1">
                <a:cs typeface="Arial"/>
                <a:sym typeface="Calibri"/>
              </a:rPr>
              <a:t>Pediatrics</a:t>
            </a:r>
            <a:r>
              <a:rPr lang="fr-CA" sz="1200" dirty="0">
                <a:cs typeface="Arial"/>
                <a:sym typeface="Calibri"/>
              </a:rPr>
              <a:t>. 2023 </a:t>
            </a:r>
            <a:r>
              <a:rPr lang="fr-CA" sz="1200" dirty="0" err="1">
                <a:cs typeface="Arial"/>
                <a:sym typeface="Calibri"/>
              </a:rPr>
              <a:t>Jul</a:t>
            </a:r>
            <a:r>
              <a:rPr lang="fr-CA" sz="1200" dirty="0">
                <a:cs typeface="Arial"/>
                <a:sym typeface="Calibri"/>
              </a:rPr>
              <a:t> 1;152(1):e2023062506. </a:t>
            </a:r>
            <a:r>
              <a:rPr lang="fr-CA" sz="1200" dirty="0" err="1">
                <a:cs typeface="Arial"/>
                <a:sym typeface="Calibri"/>
              </a:rPr>
              <a:t>doi</a:t>
            </a:r>
            <a:r>
              <a:rPr lang="fr-CA" sz="1200" dirty="0">
                <a:cs typeface="Arial"/>
                <a:sym typeface="Calibri"/>
              </a:rPr>
              <a:t>: 10.1542/peds.2023-062506. PMID: 37337837.</a:t>
            </a:r>
          </a:p>
          <a:p>
            <a:pPr marL="351155" indent="-171450">
              <a:buSzPct val="100000"/>
              <a:buFont typeface="Arial" panose="020B0604020202020204" pitchFamily="34" charset="0"/>
              <a:buChar char="•"/>
            </a:pPr>
            <a:r>
              <a:rPr lang="fr-CA" sz="1200" dirty="0">
                <a:cs typeface="Arial"/>
                <a:sym typeface="Calibri"/>
              </a:rPr>
              <a:t>Carlson JA, Steel C, </a:t>
            </a:r>
            <a:r>
              <a:rPr lang="fr-CA" sz="1200" dirty="0" err="1">
                <a:cs typeface="Arial"/>
                <a:sym typeface="Calibri"/>
              </a:rPr>
              <a:t>Bejarano</a:t>
            </a:r>
            <a:r>
              <a:rPr lang="fr-CA" sz="1200" dirty="0">
                <a:cs typeface="Arial"/>
                <a:sym typeface="Calibri"/>
              </a:rPr>
              <a:t> CM, Beauchamp MT, Davis AM, </a:t>
            </a:r>
            <a:r>
              <a:rPr lang="fr-CA" sz="1200" dirty="0" err="1">
                <a:cs typeface="Arial"/>
                <a:sym typeface="Calibri"/>
              </a:rPr>
              <a:t>Sallis</a:t>
            </a:r>
            <a:r>
              <a:rPr lang="fr-CA" sz="1200" dirty="0">
                <a:cs typeface="Arial"/>
                <a:sym typeface="Calibri"/>
              </a:rPr>
              <a:t> JF, Kerner J, </a:t>
            </a:r>
            <a:r>
              <a:rPr lang="fr-CA" sz="1200" dirty="0" err="1">
                <a:cs typeface="Arial"/>
                <a:sym typeface="Calibri"/>
              </a:rPr>
              <a:t>Brownson</a:t>
            </a:r>
            <a:r>
              <a:rPr lang="fr-CA" sz="1200" dirty="0">
                <a:cs typeface="Arial"/>
                <a:sym typeface="Calibri"/>
              </a:rPr>
              <a:t> R, Zimmerman S. Walking </a:t>
            </a:r>
            <a:r>
              <a:rPr lang="fr-CA" sz="1200" dirty="0" err="1">
                <a:cs typeface="Arial"/>
                <a:sym typeface="Calibri"/>
              </a:rPr>
              <a:t>School</a:t>
            </a:r>
            <a:r>
              <a:rPr lang="fr-CA" sz="1200" dirty="0">
                <a:cs typeface="Arial"/>
                <a:sym typeface="Calibri"/>
              </a:rPr>
              <a:t> Bus Programs: </a:t>
            </a:r>
            <a:r>
              <a:rPr lang="fr-CA" sz="1200" dirty="0" err="1">
                <a:cs typeface="Arial"/>
                <a:sym typeface="Calibri"/>
              </a:rPr>
              <a:t>Implementation</a:t>
            </a:r>
            <a:r>
              <a:rPr lang="fr-CA" sz="1200" dirty="0">
                <a:cs typeface="Arial"/>
                <a:sym typeface="Calibri"/>
              </a:rPr>
              <a:t> </a:t>
            </a:r>
            <a:r>
              <a:rPr lang="fr-CA" sz="1200" dirty="0" err="1">
                <a:cs typeface="Arial"/>
                <a:sym typeface="Calibri"/>
              </a:rPr>
              <a:t>Factors</a:t>
            </a:r>
            <a:r>
              <a:rPr lang="fr-CA" sz="1200" dirty="0">
                <a:cs typeface="Arial"/>
                <a:sym typeface="Calibri"/>
              </a:rPr>
              <a:t>, </a:t>
            </a:r>
            <a:r>
              <a:rPr lang="fr-CA" sz="1200" dirty="0" err="1">
                <a:cs typeface="Arial"/>
                <a:sym typeface="Calibri"/>
              </a:rPr>
              <a:t>Implementation</a:t>
            </a:r>
            <a:r>
              <a:rPr lang="fr-CA" sz="1200" dirty="0">
                <a:cs typeface="Arial"/>
                <a:sym typeface="Calibri"/>
              </a:rPr>
              <a:t> </a:t>
            </a:r>
            <a:r>
              <a:rPr lang="fr-CA" sz="1200" dirty="0" err="1">
                <a:cs typeface="Arial"/>
                <a:sym typeface="Calibri"/>
              </a:rPr>
              <a:t>Outcomes</a:t>
            </a:r>
            <a:r>
              <a:rPr lang="fr-CA" sz="1200" dirty="0">
                <a:cs typeface="Arial"/>
                <a:sym typeface="Calibri"/>
              </a:rPr>
              <a:t>, and </a:t>
            </a:r>
            <a:r>
              <a:rPr lang="fr-CA" sz="1200" dirty="0" err="1">
                <a:cs typeface="Arial"/>
                <a:sym typeface="Calibri"/>
              </a:rPr>
              <a:t>Student</a:t>
            </a:r>
            <a:r>
              <a:rPr lang="fr-CA" sz="1200" dirty="0">
                <a:cs typeface="Arial"/>
                <a:sym typeface="Calibri"/>
              </a:rPr>
              <a:t> </a:t>
            </a:r>
            <a:r>
              <a:rPr lang="fr-CA" sz="1200" dirty="0" err="1">
                <a:cs typeface="Arial"/>
                <a:sym typeface="Calibri"/>
              </a:rPr>
              <a:t>Outcomes</a:t>
            </a:r>
            <a:r>
              <a:rPr lang="fr-CA" sz="1200" dirty="0">
                <a:cs typeface="Arial"/>
                <a:sym typeface="Calibri"/>
              </a:rPr>
              <a:t>, 2017-2018. </a:t>
            </a:r>
            <a:r>
              <a:rPr lang="fr-CA" sz="1200" dirty="0" err="1">
                <a:cs typeface="Arial"/>
                <a:sym typeface="Calibri"/>
              </a:rPr>
              <a:t>Prev</a:t>
            </a:r>
            <a:r>
              <a:rPr lang="fr-CA" sz="1200" dirty="0">
                <a:cs typeface="Arial"/>
                <a:sym typeface="Calibri"/>
              </a:rPr>
              <a:t> </a:t>
            </a:r>
            <a:r>
              <a:rPr lang="fr-CA" sz="1200" dirty="0" err="1">
                <a:cs typeface="Arial"/>
                <a:sym typeface="Calibri"/>
              </a:rPr>
              <a:t>Chronic</a:t>
            </a:r>
            <a:r>
              <a:rPr lang="fr-CA" sz="1200" dirty="0">
                <a:cs typeface="Arial"/>
                <a:sym typeface="Calibri"/>
              </a:rPr>
              <a:t> Dis. 2020 </a:t>
            </a:r>
            <a:r>
              <a:rPr lang="fr-CA" sz="1200" dirty="0" err="1">
                <a:cs typeface="Arial"/>
                <a:sym typeface="Calibri"/>
              </a:rPr>
              <a:t>Oct</a:t>
            </a:r>
            <a:r>
              <a:rPr lang="fr-CA" sz="1200" dirty="0">
                <a:cs typeface="Arial"/>
                <a:sym typeface="Calibri"/>
              </a:rPr>
              <a:t> 15;17:E127. </a:t>
            </a:r>
            <a:r>
              <a:rPr lang="fr-CA" sz="1200" dirty="0" err="1">
                <a:cs typeface="Arial"/>
                <a:sym typeface="Calibri"/>
              </a:rPr>
              <a:t>doi</a:t>
            </a:r>
            <a:r>
              <a:rPr lang="fr-CA" sz="1200" dirty="0">
                <a:cs typeface="Arial"/>
                <a:sym typeface="Calibri"/>
              </a:rPr>
              <a:t>: 10.5888/pcd17.200061. PMID: 33059796; PMCID: PMC7587300.</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27"/>
        <p:cNvGrpSpPr/>
        <p:nvPr/>
      </p:nvGrpSpPr>
      <p:grpSpPr>
        <a:xfrm>
          <a:off x="0" y="0"/>
          <a:ext cx="0" cy="0"/>
          <a:chOff x="0" y="0"/>
          <a:chExt cx="0" cy="0"/>
        </a:xfrm>
      </p:grpSpPr>
      <p:sp>
        <p:nvSpPr>
          <p:cNvPr id="728" name="Google Shape;728;g2ce4893c464_0_13"/>
          <p:cNvSpPr txBox="1">
            <a:spLocks noGrp="1"/>
          </p:cNvSpPr>
          <p:nvPr>
            <p:ph type="title"/>
          </p:nvPr>
        </p:nvSpPr>
        <p:spPr>
          <a:xfrm>
            <a:off x="311700" y="445025"/>
            <a:ext cx="8520600" cy="613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CA" dirty="0"/>
              <a:t>Transports actifs</a:t>
            </a:r>
            <a:endParaRPr dirty="0"/>
          </a:p>
        </p:txBody>
      </p:sp>
      <p:sp>
        <p:nvSpPr>
          <p:cNvPr id="729" name="Google Shape;729;g2ce4893c464_0_13"/>
          <p:cNvSpPr txBox="1">
            <a:spLocks noGrp="1"/>
          </p:cNvSpPr>
          <p:nvPr>
            <p:ph type="body" idx="1"/>
          </p:nvPr>
        </p:nvSpPr>
        <p:spPr>
          <a:xfrm>
            <a:off x="311700" y="1171600"/>
            <a:ext cx="8520600" cy="3397200"/>
          </a:xfrm>
          <a:prstGeom prst="rect">
            <a:avLst/>
          </a:prstGeom>
        </p:spPr>
        <p:txBody>
          <a:bodyPr spcFirstLastPara="1" wrap="square" lIns="91425" tIns="91425" rIns="91425" bIns="91425" anchor="t" anchorCtr="0">
            <a:noAutofit/>
          </a:bodyPr>
          <a:lstStyle/>
          <a:p>
            <a:pPr marL="351155" indent="-171450">
              <a:buSzPct val="100000"/>
              <a:buFont typeface="Arial" panose="020B0604020202020204" pitchFamily="34" charset="0"/>
              <a:buChar char="•"/>
            </a:pPr>
            <a:r>
              <a:rPr lang="fr-CA" sz="1200" dirty="0">
                <a:cs typeface="Arial"/>
                <a:sym typeface="Calibri"/>
              </a:rPr>
              <a:t>Avila-Palencia et al., The </a:t>
            </a:r>
            <a:r>
              <a:rPr lang="fr-CA" sz="1200" dirty="0" err="1">
                <a:cs typeface="Arial"/>
                <a:sym typeface="Calibri"/>
              </a:rPr>
              <a:t>relationship</a:t>
            </a:r>
            <a:r>
              <a:rPr lang="fr-CA" sz="1200" dirty="0">
                <a:cs typeface="Arial"/>
                <a:sym typeface="Calibri"/>
              </a:rPr>
              <a:t> </a:t>
            </a:r>
            <a:r>
              <a:rPr lang="fr-CA" sz="1200" dirty="0" err="1">
                <a:cs typeface="Arial"/>
                <a:sym typeface="Calibri"/>
              </a:rPr>
              <a:t>between</a:t>
            </a:r>
            <a:r>
              <a:rPr lang="fr-CA" sz="1200" dirty="0">
                <a:cs typeface="Arial"/>
                <a:sym typeface="Calibri"/>
              </a:rPr>
              <a:t> bicycle </a:t>
            </a:r>
            <a:r>
              <a:rPr lang="fr-CA" sz="1200" dirty="0" err="1">
                <a:cs typeface="Arial"/>
                <a:sym typeface="Calibri"/>
              </a:rPr>
              <a:t>commuting</a:t>
            </a:r>
            <a:r>
              <a:rPr lang="fr-CA" sz="1200" dirty="0">
                <a:cs typeface="Arial"/>
                <a:sym typeface="Calibri"/>
              </a:rPr>
              <a:t> and </a:t>
            </a:r>
            <a:r>
              <a:rPr lang="fr-CA" sz="1200" dirty="0" err="1">
                <a:cs typeface="Arial"/>
                <a:sym typeface="Calibri"/>
              </a:rPr>
              <a:t>perceived</a:t>
            </a:r>
            <a:r>
              <a:rPr lang="fr-CA" sz="1200" dirty="0">
                <a:cs typeface="Arial"/>
                <a:sym typeface="Calibri"/>
              </a:rPr>
              <a:t> stress: a cross-sectional </a:t>
            </a:r>
            <a:r>
              <a:rPr lang="fr-CA" sz="1200" dirty="0" err="1">
                <a:cs typeface="Arial"/>
                <a:sym typeface="Calibri"/>
              </a:rPr>
              <a:t>study</a:t>
            </a:r>
            <a:r>
              <a:rPr lang="fr-CA" sz="1200" dirty="0">
                <a:cs typeface="Arial"/>
                <a:sym typeface="Calibri"/>
              </a:rPr>
              <a:t>. BMJ Open 2017;7:e013542. doi:10.1136/bmjopen-2016-013542</a:t>
            </a:r>
          </a:p>
          <a:p>
            <a:pPr marL="351155" indent="-171450">
              <a:buSzPct val="100000"/>
              <a:buFont typeface="Arial" panose="020B0604020202020204" pitchFamily="34" charset="0"/>
              <a:buChar char="•"/>
            </a:pPr>
            <a:r>
              <a:rPr lang="fr-CA" sz="1200" dirty="0" err="1">
                <a:cs typeface="Arial"/>
                <a:sym typeface="Calibri"/>
              </a:rPr>
              <a:t>Hendriksen</a:t>
            </a:r>
            <a:r>
              <a:rPr lang="fr-CA" sz="1200" dirty="0">
                <a:cs typeface="Arial"/>
                <a:sym typeface="Calibri"/>
              </a:rPr>
              <a:t> et al., The association </a:t>
            </a:r>
            <a:r>
              <a:rPr lang="fr-CA" sz="1200" dirty="0" err="1">
                <a:cs typeface="Arial"/>
                <a:sym typeface="Calibri"/>
              </a:rPr>
              <a:t>between</a:t>
            </a:r>
            <a:r>
              <a:rPr lang="fr-CA" sz="1200" dirty="0">
                <a:cs typeface="Arial"/>
                <a:sym typeface="Calibri"/>
              </a:rPr>
              <a:t> commuter </a:t>
            </a:r>
            <a:r>
              <a:rPr lang="fr-CA" sz="1200" dirty="0" err="1">
                <a:cs typeface="Arial"/>
                <a:sym typeface="Calibri"/>
              </a:rPr>
              <a:t>cycling</a:t>
            </a:r>
            <a:r>
              <a:rPr lang="fr-CA" sz="1200" dirty="0">
                <a:cs typeface="Arial"/>
                <a:sym typeface="Calibri"/>
              </a:rPr>
              <a:t> and </a:t>
            </a:r>
            <a:r>
              <a:rPr lang="fr-CA" sz="1200" dirty="0" err="1">
                <a:cs typeface="Arial"/>
                <a:sym typeface="Calibri"/>
              </a:rPr>
              <a:t>sickness</a:t>
            </a:r>
            <a:r>
              <a:rPr lang="fr-CA" sz="1200" dirty="0">
                <a:cs typeface="Arial"/>
                <a:sym typeface="Calibri"/>
              </a:rPr>
              <a:t> absence, </a:t>
            </a:r>
            <a:r>
              <a:rPr lang="fr-CA" sz="1200" dirty="0" err="1">
                <a:cs typeface="Arial"/>
                <a:sym typeface="Calibri"/>
              </a:rPr>
              <a:t>Preventive</a:t>
            </a:r>
            <a:r>
              <a:rPr lang="fr-CA" sz="1200" dirty="0">
                <a:cs typeface="Arial"/>
                <a:sym typeface="Calibri"/>
              </a:rPr>
              <a:t> </a:t>
            </a:r>
            <a:r>
              <a:rPr lang="fr-CA" sz="1200" dirty="0" err="1">
                <a:cs typeface="Arial"/>
                <a:sym typeface="Calibri"/>
              </a:rPr>
              <a:t>Medicine</a:t>
            </a:r>
            <a:r>
              <a:rPr lang="fr-CA" sz="1200" dirty="0">
                <a:cs typeface="Arial"/>
                <a:sym typeface="Calibri"/>
              </a:rPr>
              <a:t>, Volume 51, Issue 2, August 2010, Pages 132-135.</a:t>
            </a:r>
          </a:p>
          <a:p>
            <a:pPr marL="351155" indent="-171450">
              <a:buSzPct val="100000"/>
              <a:buFont typeface="Arial" panose="020B0604020202020204" pitchFamily="34" charset="0"/>
              <a:buChar char="•"/>
            </a:pPr>
            <a:r>
              <a:rPr lang="fr-CA" sz="1200" dirty="0" err="1">
                <a:cs typeface="Arial"/>
                <a:sym typeface="Calibri"/>
              </a:rPr>
              <a:t>Grøntved</a:t>
            </a:r>
            <a:r>
              <a:rPr lang="fr-CA" sz="1200" dirty="0">
                <a:cs typeface="Arial"/>
                <a:sym typeface="Calibri"/>
              </a:rPr>
              <a:t> et al., </a:t>
            </a:r>
            <a:r>
              <a:rPr lang="fr-CA" sz="1200" dirty="0" err="1">
                <a:cs typeface="Arial"/>
                <a:sym typeface="Calibri"/>
              </a:rPr>
              <a:t>Bicycling</a:t>
            </a:r>
            <a:r>
              <a:rPr lang="fr-CA" sz="1200" dirty="0">
                <a:cs typeface="Arial"/>
                <a:sym typeface="Calibri"/>
              </a:rPr>
              <a:t> to Work and Primordial Prevention of </a:t>
            </a:r>
            <a:r>
              <a:rPr lang="fr-CA" sz="1200" dirty="0" err="1">
                <a:cs typeface="Arial"/>
                <a:sym typeface="Calibri"/>
              </a:rPr>
              <a:t>Cardiovascular</a:t>
            </a:r>
            <a:r>
              <a:rPr lang="fr-CA" sz="1200" dirty="0">
                <a:cs typeface="Arial"/>
                <a:sym typeface="Calibri"/>
              </a:rPr>
              <a:t> Risk: A </a:t>
            </a:r>
            <a:r>
              <a:rPr lang="fr-CA" sz="1200" dirty="0" err="1">
                <a:cs typeface="Arial"/>
                <a:sym typeface="Calibri"/>
              </a:rPr>
              <a:t>Cohort</a:t>
            </a:r>
            <a:r>
              <a:rPr lang="fr-CA" sz="1200" dirty="0">
                <a:cs typeface="Arial"/>
                <a:sym typeface="Calibri"/>
              </a:rPr>
              <a:t> </a:t>
            </a:r>
            <a:r>
              <a:rPr lang="fr-CA" sz="1200" dirty="0" err="1">
                <a:cs typeface="Arial"/>
                <a:sym typeface="Calibri"/>
              </a:rPr>
              <a:t>Study</a:t>
            </a:r>
            <a:r>
              <a:rPr lang="fr-CA" sz="1200" dirty="0">
                <a:cs typeface="Arial"/>
                <a:sym typeface="Calibri"/>
              </a:rPr>
              <a:t> </a:t>
            </a:r>
            <a:r>
              <a:rPr lang="fr-CA" sz="1200" dirty="0" err="1">
                <a:cs typeface="Arial"/>
                <a:sym typeface="Calibri"/>
              </a:rPr>
              <a:t>Among</a:t>
            </a:r>
            <a:r>
              <a:rPr lang="fr-CA" sz="1200" dirty="0">
                <a:cs typeface="Arial"/>
                <a:sym typeface="Calibri"/>
              </a:rPr>
              <a:t> </a:t>
            </a:r>
            <a:r>
              <a:rPr lang="fr-CA" sz="1200" dirty="0" err="1">
                <a:cs typeface="Arial"/>
                <a:sym typeface="Calibri"/>
              </a:rPr>
              <a:t>Swedish</a:t>
            </a:r>
            <a:r>
              <a:rPr lang="fr-CA" sz="1200" dirty="0">
                <a:cs typeface="Arial"/>
                <a:sym typeface="Calibri"/>
              </a:rPr>
              <a:t> Men and </a:t>
            </a:r>
            <a:r>
              <a:rPr lang="fr-CA" sz="1200" dirty="0" err="1">
                <a:cs typeface="Arial"/>
                <a:sym typeface="Calibri"/>
              </a:rPr>
              <a:t>Women</a:t>
            </a:r>
            <a:r>
              <a:rPr lang="fr-CA" sz="1200" dirty="0">
                <a:cs typeface="Arial"/>
                <a:sym typeface="Calibri"/>
              </a:rPr>
              <a:t>, J Am </a:t>
            </a:r>
            <a:r>
              <a:rPr lang="fr-CA" sz="1200" dirty="0" err="1">
                <a:cs typeface="Arial"/>
                <a:sym typeface="Calibri"/>
              </a:rPr>
              <a:t>Heart</a:t>
            </a:r>
            <a:r>
              <a:rPr lang="fr-CA" sz="1200" dirty="0">
                <a:cs typeface="Arial"/>
                <a:sym typeface="Calibri"/>
              </a:rPr>
              <a:t> Assoc. 2016 </a:t>
            </a:r>
            <a:r>
              <a:rPr lang="fr-CA" sz="1200" dirty="0" err="1">
                <a:cs typeface="Arial"/>
                <a:sym typeface="Calibri"/>
              </a:rPr>
              <a:t>Oct</a:t>
            </a:r>
            <a:r>
              <a:rPr lang="fr-CA" sz="1200" dirty="0">
                <a:cs typeface="Arial"/>
                <a:sym typeface="Calibri"/>
              </a:rPr>
              <a:t> 31;5(11):e004413. </a:t>
            </a:r>
            <a:r>
              <a:rPr lang="fr-CA" sz="1200" dirty="0" err="1">
                <a:cs typeface="Arial"/>
                <a:sym typeface="Calibri"/>
              </a:rPr>
              <a:t>doi</a:t>
            </a:r>
            <a:r>
              <a:rPr lang="fr-CA" sz="1200" dirty="0">
                <a:cs typeface="Arial"/>
                <a:sym typeface="Calibri"/>
              </a:rPr>
              <a:t>: 10.1161/JAHA.116.004413.</a:t>
            </a:r>
          </a:p>
          <a:p>
            <a:pPr marL="351155" indent="-171450">
              <a:buSzPct val="100000"/>
              <a:buFont typeface="Arial" panose="020B0604020202020204" pitchFamily="34" charset="0"/>
              <a:buChar char="•"/>
            </a:pPr>
            <a:r>
              <a:rPr lang="fr-CA" sz="1200" dirty="0" err="1">
                <a:cs typeface="Arial"/>
                <a:sym typeface="Calibri"/>
              </a:rPr>
              <a:t>Celis</a:t>
            </a:r>
            <a:r>
              <a:rPr lang="fr-CA" sz="1200" dirty="0">
                <a:cs typeface="Arial"/>
                <a:sym typeface="Calibri"/>
              </a:rPr>
              <a:t>-Morales et al., Association </a:t>
            </a:r>
            <a:r>
              <a:rPr lang="fr-CA" sz="1200" dirty="0" err="1">
                <a:cs typeface="Arial"/>
                <a:sym typeface="Calibri"/>
              </a:rPr>
              <a:t>between</a:t>
            </a:r>
            <a:r>
              <a:rPr lang="fr-CA" sz="1200" dirty="0">
                <a:cs typeface="Arial"/>
                <a:sym typeface="Calibri"/>
              </a:rPr>
              <a:t> active </a:t>
            </a:r>
            <a:r>
              <a:rPr lang="fr-CA" sz="1200" dirty="0" err="1">
                <a:cs typeface="Arial"/>
                <a:sym typeface="Calibri"/>
              </a:rPr>
              <a:t>commuting</a:t>
            </a:r>
            <a:r>
              <a:rPr lang="fr-CA" sz="1200" dirty="0">
                <a:cs typeface="Arial"/>
                <a:sym typeface="Calibri"/>
              </a:rPr>
              <a:t> and incident </a:t>
            </a:r>
            <a:r>
              <a:rPr lang="fr-CA" sz="1200" dirty="0" err="1">
                <a:cs typeface="Arial"/>
                <a:sym typeface="Calibri"/>
              </a:rPr>
              <a:t>cardiovascular</a:t>
            </a:r>
            <a:r>
              <a:rPr lang="fr-CA" sz="1200" dirty="0">
                <a:cs typeface="Arial"/>
                <a:sym typeface="Calibri"/>
              </a:rPr>
              <a:t> </a:t>
            </a:r>
            <a:r>
              <a:rPr lang="fr-CA" sz="1200" dirty="0" err="1">
                <a:cs typeface="Arial"/>
                <a:sym typeface="Calibri"/>
              </a:rPr>
              <a:t>disease</a:t>
            </a:r>
            <a:r>
              <a:rPr lang="fr-CA" sz="1200" dirty="0">
                <a:cs typeface="Arial"/>
                <a:sym typeface="Calibri"/>
              </a:rPr>
              <a:t>, cancer, and </a:t>
            </a:r>
            <a:r>
              <a:rPr lang="fr-CA" sz="1200" dirty="0" err="1">
                <a:cs typeface="Arial"/>
                <a:sym typeface="Calibri"/>
              </a:rPr>
              <a:t>mortality</a:t>
            </a:r>
            <a:r>
              <a:rPr lang="fr-CA" sz="1200" dirty="0">
                <a:cs typeface="Arial"/>
                <a:sym typeface="Calibri"/>
              </a:rPr>
              <a:t>: prospective </a:t>
            </a:r>
            <a:r>
              <a:rPr lang="fr-CA" sz="1200" dirty="0" err="1">
                <a:cs typeface="Arial"/>
                <a:sym typeface="Calibri"/>
              </a:rPr>
              <a:t>cohort</a:t>
            </a:r>
            <a:r>
              <a:rPr lang="fr-CA" sz="1200" dirty="0">
                <a:cs typeface="Arial"/>
                <a:sym typeface="Calibri"/>
              </a:rPr>
              <a:t> </a:t>
            </a:r>
            <a:r>
              <a:rPr lang="fr-CA" sz="1200" dirty="0" err="1">
                <a:cs typeface="Arial"/>
                <a:sym typeface="Calibri"/>
              </a:rPr>
              <a:t>study</a:t>
            </a:r>
            <a:r>
              <a:rPr lang="fr-CA" sz="1200" dirty="0">
                <a:cs typeface="Arial"/>
                <a:sym typeface="Calibri"/>
              </a:rPr>
              <a:t>, BMJ 2017;357:j1456,</a:t>
            </a:r>
            <a:r>
              <a:rPr lang="fr-CA" sz="1200" dirty="0">
                <a:cs typeface="Arial"/>
                <a:sym typeface="Calibri"/>
                <a:hlinkClick r:id="rId3">
                  <a:extLst>
                    <a:ext uri="{A12FA001-AC4F-418D-AE19-62706E023703}">
                      <ahyp:hlinkClr xmlns:ahyp="http://schemas.microsoft.com/office/drawing/2018/hyperlinkcolor" val="tx"/>
                    </a:ext>
                  </a:extLst>
                </a:hlinkClick>
              </a:rPr>
              <a:t> http://dx.doi.org/10.1136/bmj.j1456</a:t>
            </a:r>
            <a:endParaRPr lang="fr-CA" sz="1200" dirty="0">
              <a:cs typeface="Arial"/>
              <a:sym typeface="Calibri"/>
            </a:endParaRPr>
          </a:p>
          <a:p>
            <a:pPr marL="351155" indent="-171450">
              <a:buSzPct val="100000"/>
              <a:buFont typeface="Arial" panose="020B0604020202020204" pitchFamily="34" charset="0"/>
              <a:buChar char="•"/>
            </a:pPr>
            <a:r>
              <a:rPr lang="fr-CA" sz="1200" dirty="0">
                <a:cs typeface="Arial"/>
                <a:sym typeface="Calibri"/>
              </a:rPr>
              <a:t>Rasmussen et al. (2016) Associations </a:t>
            </a:r>
            <a:r>
              <a:rPr lang="fr-CA" sz="1200" dirty="0" err="1">
                <a:cs typeface="Arial"/>
                <a:sym typeface="Calibri"/>
              </a:rPr>
              <a:t>between</a:t>
            </a:r>
            <a:r>
              <a:rPr lang="fr-CA" sz="1200" dirty="0">
                <a:cs typeface="Arial"/>
                <a:sym typeface="Calibri"/>
              </a:rPr>
              <a:t> </a:t>
            </a:r>
            <a:r>
              <a:rPr lang="fr-CA" sz="1200" dirty="0" err="1">
                <a:cs typeface="Arial"/>
                <a:sym typeface="Calibri"/>
              </a:rPr>
              <a:t>Recreational</a:t>
            </a:r>
            <a:r>
              <a:rPr lang="fr-CA" sz="1200" dirty="0">
                <a:cs typeface="Arial"/>
                <a:sym typeface="Calibri"/>
              </a:rPr>
              <a:t> and Commuter </a:t>
            </a:r>
            <a:r>
              <a:rPr lang="fr-CA" sz="1200" dirty="0" err="1">
                <a:cs typeface="Arial"/>
                <a:sym typeface="Calibri"/>
              </a:rPr>
              <a:t>Cycling</a:t>
            </a:r>
            <a:r>
              <a:rPr lang="fr-CA" sz="1200" dirty="0">
                <a:cs typeface="Arial"/>
                <a:sym typeface="Calibri"/>
              </a:rPr>
              <a:t>, Changes in </a:t>
            </a:r>
            <a:r>
              <a:rPr lang="fr-CA" sz="1200" dirty="0" err="1">
                <a:cs typeface="Arial"/>
                <a:sym typeface="Calibri"/>
              </a:rPr>
              <a:t>Cycling</a:t>
            </a:r>
            <a:r>
              <a:rPr lang="fr-CA" sz="1200" dirty="0">
                <a:cs typeface="Arial"/>
                <a:sym typeface="Calibri"/>
              </a:rPr>
              <a:t>, and Type 2 </a:t>
            </a:r>
            <a:r>
              <a:rPr lang="fr-CA" sz="1200" dirty="0" err="1">
                <a:cs typeface="Arial"/>
                <a:sym typeface="Calibri"/>
              </a:rPr>
              <a:t>Diabetes</a:t>
            </a:r>
            <a:r>
              <a:rPr lang="fr-CA" sz="1200" dirty="0">
                <a:cs typeface="Arial"/>
                <a:sym typeface="Calibri"/>
              </a:rPr>
              <a:t> Risk: A </a:t>
            </a:r>
            <a:r>
              <a:rPr lang="fr-CA" sz="1200" dirty="0" err="1">
                <a:cs typeface="Arial"/>
                <a:sym typeface="Calibri"/>
              </a:rPr>
              <a:t>Cohort</a:t>
            </a:r>
            <a:r>
              <a:rPr lang="fr-CA" sz="1200" dirty="0">
                <a:cs typeface="Arial"/>
                <a:sym typeface="Calibri"/>
              </a:rPr>
              <a:t> </a:t>
            </a:r>
            <a:r>
              <a:rPr lang="fr-CA" sz="1200" dirty="0" err="1">
                <a:cs typeface="Arial"/>
                <a:sym typeface="Calibri"/>
              </a:rPr>
              <a:t>Study</a:t>
            </a:r>
            <a:r>
              <a:rPr lang="fr-CA" sz="1200" dirty="0">
                <a:cs typeface="Arial"/>
                <a:sym typeface="Calibri"/>
              </a:rPr>
              <a:t> of </a:t>
            </a:r>
            <a:r>
              <a:rPr lang="fr-CA" sz="1200" dirty="0" err="1">
                <a:cs typeface="Arial"/>
                <a:sym typeface="Calibri"/>
              </a:rPr>
              <a:t>Danish</a:t>
            </a:r>
            <a:r>
              <a:rPr lang="fr-CA" sz="1200" dirty="0">
                <a:cs typeface="Arial"/>
                <a:sym typeface="Calibri"/>
              </a:rPr>
              <a:t> Men and </a:t>
            </a:r>
            <a:r>
              <a:rPr lang="fr-CA" sz="1200" dirty="0" err="1">
                <a:cs typeface="Arial"/>
                <a:sym typeface="Calibri"/>
              </a:rPr>
              <a:t>Women</a:t>
            </a:r>
            <a:r>
              <a:rPr lang="fr-CA" sz="1200" dirty="0">
                <a:cs typeface="Arial"/>
                <a:sym typeface="Calibri"/>
              </a:rPr>
              <a:t>. </a:t>
            </a:r>
            <a:r>
              <a:rPr lang="fr-CA" sz="1200" dirty="0" err="1">
                <a:cs typeface="Arial"/>
                <a:sym typeface="Calibri"/>
              </a:rPr>
              <a:t>PLoS</a:t>
            </a:r>
            <a:r>
              <a:rPr lang="fr-CA" sz="1200" dirty="0">
                <a:cs typeface="Arial"/>
                <a:sym typeface="Calibri"/>
              </a:rPr>
              <a:t> Med 13(7): e1002076. doi:10.1371/journal. pmed.1002076</a:t>
            </a:r>
          </a:p>
          <a:p>
            <a:pPr marL="351155" indent="-171450">
              <a:buSzPct val="100000"/>
              <a:buFont typeface="Arial" panose="020B0604020202020204" pitchFamily="34" charset="0"/>
              <a:buChar char="•"/>
            </a:pPr>
            <a:r>
              <a:rPr lang="fr-CA" sz="1200" dirty="0">
                <a:cs typeface="Arial"/>
                <a:sym typeface="Arial"/>
              </a:rPr>
              <a:t>Distance médiane de navettage de la population active ayant un lieu habituel de travail en 2006, Communauté métropolitaine de Québec.</a:t>
            </a:r>
            <a:r>
              <a:rPr lang="fr-CA" sz="1200" dirty="0">
                <a:cs typeface="Arial"/>
                <a:sym typeface="Arial"/>
                <a:hlinkClick r:id="rId4">
                  <a:extLst>
                    <a:ext uri="{A12FA001-AC4F-418D-AE19-62706E023703}">
                      <ahyp:hlinkClr xmlns:ahyp="http://schemas.microsoft.com/office/drawing/2018/hyperlinkcolor" val="tx"/>
                    </a:ext>
                  </a:extLst>
                </a:hlinkClick>
              </a:rPr>
              <a:t> https://cmquebec.qc.ca/cartes-et-statistiques/tableaux-statistiques/</a:t>
            </a:r>
            <a:endParaRPr lang="fr-CA" sz="1200" dirty="0">
              <a:cs typeface="Arial"/>
              <a:sym typeface="Arial"/>
            </a:endParaRPr>
          </a:p>
          <a:p>
            <a:pPr marL="351155" indent="-171450">
              <a:buSzPct val="100000"/>
              <a:buFont typeface="Arial" panose="020B0604020202020204" pitchFamily="34" charset="0"/>
              <a:buChar char="•"/>
            </a:pPr>
            <a:r>
              <a:rPr lang="fr-CA" sz="1200" dirty="0">
                <a:cs typeface="Arial"/>
                <a:sym typeface="Arial"/>
                <a:hlinkClick r:id="rId5">
                  <a:extLst>
                    <a:ext uri="{A12FA001-AC4F-418D-AE19-62706E023703}">
                      <ahyp:hlinkClr xmlns:ahyp="http://schemas.microsoft.com/office/drawing/2018/hyperlinkcolor" val="tx"/>
                    </a:ext>
                  </a:extLst>
                </a:hlinkClick>
              </a:rPr>
              <a:t>https://www150.statcan.gc.ca/n1/daily-quotidien/171129/dq171129c-fra.htm</a:t>
            </a:r>
            <a:endParaRPr lang="fr-CA" sz="1200" dirty="0">
              <a:cs typeface="Arial"/>
              <a:sym typeface="Arial"/>
            </a:endParaRPr>
          </a:p>
          <a:p>
            <a:pPr marL="351155" indent="-171450">
              <a:buSzPct val="100000"/>
              <a:buFont typeface="Arial" panose="020B0604020202020204" pitchFamily="34" charset="0"/>
              <a:buChar char="•"/>
            </a:pPr>
            <a:r>
              <a:rPr lang="fr-CA" sz="1200" dirty="0">
                <a:cs typeface="Arial"/>
              </a:rPr>
              <a:t>https://</a:t>
            </a:r>
            <a:r>
              <a:rPr lang="fr-CA" sz="1200" dirty="0" err="1">
                <a:cs typeface="Arial"/>
              </a:rPr>
              <a:t>www.lapresse.ca</a:t>
            </a:r>
            <a:r>
              <a:rPr lang="fr-CA" sz="1200" dirty="0">
                <a:cs typeface="Arial"/>
              </a:rPr>
              <a:t>/</a:t>
            </a:r>
            <a:r>
              <a:rPr lang="fr-CA" sz="1200" dirty="0" err="1">
                <a:cs typeface="Arial"/>
              </a:rPr>
              <a:t>actualites</a:t>
            </a:r>
            <a:r>
              <a:rPr lang="fr-CA" sz="1200" dirty="0">
                <a:cs typeface="Arial"/>
              </a:rPr>
              <a:t>/grand-</a:t>
            </a:r>
            <a:r>
              <a:rPr lang="fr-CA" sz="1200" dirty="0" err="1">
                <a:cs typeface="Arial"/>
              </a:rPr>
              <a:t>montreal</a:t>
            </a:r>
            <a:r>
              <a:rPr lang="fr-CA" sz="1200" dirty="0">
                <a:cs typeface="Arial"/>
              </a:rPr>
              <a:t>/2022-10-26/les-</a:t>
            </a:r>
            <a:r>
              <a:rPr lang="fr-CA" sz="1200" dirty="0" err="1">
                <a:cs typeface="Arial"/>
              </a:rPr>
              <a:t>deplacements</a:t>
            </a:r>
            <a:r>
              <a:rPr lang="fr-CA" sz="1200" dirty="0">
                <a:cs typeface="Arial"/>
              </a:rPr>
              <a:t>-a-</a:t>
            </a:r>
            <a:r>
              <a:rPr lang="fr-CA" sz="1200" dirty="0" err="1">
                <a:cs typeface="Arial"/>
              </a:rPr>
              <a:t>velo</a:t>
            </a:r>
            <a:r>
              <a:rPr lang="fr-CA" sz="1200" dirty="0">
                <a:cs typeface="Arial"/>
              </a:rPr>
              <a:t>-en-forte-hausse</a:t>
            </a:r>
            <a:endParaRPr lang="fr-CA" sz="1200" dirty="0">
              <a:cs typeface="Arial"/>
              <a:sym typeface="Arial"/>
            </a:endParaRPr>
          </a:p>
        </p:txBody>
      </p:sp>
    </p:spTree>
    <p:extLst>
      <p:ext uri="{BB962C8B-B14F-4D97-AF65-F5344CB8AC3E}">
        <p14:creationId xmlns:p14="http://schemas.microsoft.com/office/powerpoint/2010/main" val="32174075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pic>
        <p:nvPicPr>
          <p:cNvPr id="3" name="Image 2">
            <a:extLst>
              <a:ext uri="{FF2B5EF4-FFF2-40B4-BE49-F238E27FC236}">
                <a16:creationId xmlns:a16="http://schemas.microsoft.com/office/drawing/2014/main" id="{6ECE6B3B-6B2F-CA65-4465-BF09F32AE669}"/>
              </a:ext>
            </a:extLst>
          </p:cNvPr>
          <p:cNvPicPr>
            <a:picLocks noChangeAspect="1"/>
          </p:cNvPicPr>
          <p:nvPr/>
        </p:nvPicPr>
        <p:blipFill>
          <a:blip r:embed="rId3"/>
          <a:stretch>
            <a:fillRect/>
          </a:stretch>
        </p:blipFill>
        <p:spPr>
          <a:xfrm>
            <a:off x="0" y="0"/>
            <a:ext cx="9235188" cy="5143500"/>
          </a:xfrm>
          <a:prstGeom prst="rect">
            <a:avLst/>
          </a:prstGeom>
        </p:spPr>
      </p:pic>
      <p:sp>
        <p:nvSpPr>
          <p:cNvPr id="4" name="ZoneTexte 3">
            <a:extLst>
              <a:ext uri="{FF2B5EF4-FFF2-40B4-BE49-F238E27FC236}">
                <a16:creationId xmlns:a16="http://schemas.microsoft.com/office/drawing/2014/main" id="{0E12BC36-76FD-5001-82AA-53958ADB1F24}"/>
              </a:ext>
            </a:extLst>
          </p:cNvPr>
          <p:cNvSpPr txBox="1"/>
          <p:nvPr/>
        </p:nvSpPr>
        <p:spPr>
          <a:xfrm>
            <a:off x="0" y="4594980"/>
            <a:ext cx="2841171" cy="523220"/>
          </a:xfrm>
          <a:prstGeom prst="rect">
            <a:avLst/>
          </a:prstGeom>
          <a:solidFill>
            <a:schemeClr val="bg2">
              <a:alpha val="40800"/>
            </a:schemeClr>
          </a:solidFill>
        </p:spPr>
        <p:txBody>
          <a:bodyPr wrap="square" rtlCol="0">
            <a:spAutoFit/>
          </a:bodyPr>
          <a:lstStyle/>
          <a:p>
            <a:r>
              <a:rPr lang="fr-FR" dirty="0">
                <a:solidFill>
                  <a:schemeClr val="bg1"/>
                </a:solidFill>
              </a:rPr>
              <a:t>Photo </a:t>
            </a:r>
            <a:r>
              <a:rPr lang="fr-CA" b="0" i="0" dirty="0">
                <a:solidFill>
                  <a:schemeClr val="bg1"/>
                </a:solidFill>
                <a:effectLst/>
                <a:latin typeface="+mj-lt"/>
              </a:rPr>
              <a:t>Mathieu Dupuis</a:t>
            </a:r>
            <a:r>
              <a:rPr lang="fr-FR" b="0" i="0" dirty="0">
                <a:solidFill>
                  <a:schemeClr val="bg1"/>
                </a:solidFill>
                <a:effectLst/>
                <a:latin typeface="Acherus Grotesque"/>
              </a:rPr>
              <a:t>, </a:t>
            </a:r>
          </a:p>
          <a:p>
            <a:r>
              <a:rPr lang="fr-FR" dirty="0">
                <a:solidFill>
                  <a:schemeClr val="bg1"/>
                </a:solidFill>
                <a:latin typeface="Acherus Grotesque"/>
              </a:rPr>
              <a:t>Site web </a:t>
            </a:r>
            <a:r>
              <a:rPr lang="fr-FR" dirty="0">
                <a:solidFill>
                  <a:schemeClr val="bg1"/>
                </a:solidFill>
              </a:rPr>
              <a:t>Tourisme Bas St-Laurent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27"/>
        <p:cNvGrpSpPr/>
        <p:nvPr/>
      </p:nvGrpSpPr>
      <p:grpSpPr>
        <a:xfrm>
          <a:off x="0" y="0"/>
          <a:ext cx="0" cy="0"/>
          <a:chOff x="0" y="0"/>
          <a:chExt cx="0" cy="0"/>
        </a:xfrm>
      </p:grpSpPr>
      <p:sp>
        <p:nvSpPr>
          <p:cNvPr id="728" name="Google Shape;728;g2ce4893c464_0_13"/>
          <p:cNvSpPr txBox="1">
            <a:spLocks noGrp="1"/>
          </p:cNvSpPr>
          <p:nvPr>
            <p:ph type="title"/>
          </p:nvPr>
        </p:nvSpPr>
        <p:spPr>
          <a:xfrm>
            <a:off x="311700" y="445025"/>
            <a:ext cx="8520600" cy="613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CA"/>
              <a:t>Rentabilité économique</a:t>
            </a:r>
            <a:endParaRPr/>
          </a:p>
        </p:txBody>
      </p:sp>
      <p:sp>
        <p:nvSpPr>
          <p:cNvPr id="729" name="Google Shape;729;g2ce4893c464_0_13"/>
          <p:cNvSpPr txBox="1">
            <a:spLocks noGrp="1"/>
          </p:cNvSpPr>
          <p:nvPr>
            <p:ph type="body" idx="1"/>
          </p:nvPr>
        </p:nvSpPr>
        <p:spPr>
          <a:xfrm>
            <a:off x="311700" y="1171600"/>
            <a:ext cx="8520600" cy="3397200"/>
          </a:xfrm>
          <a:prstGeom prst="rect">
            <a:avLst/>
          </a:prstGeom>
        </p:spPr>
        <p:txBody>
          <a:bodyPr spcFirstLastPara="1" wrap="square" lIns="91425" tIns="91425" rIns="91425" bIns="91425" anchor="t" anchorCtr="0">
            <a:normAutofit/>
          </a:bodyPr>
          <a:lstStyle/>
          <a:p>
            <a:pPr marL="330200" lvl="0" indent="-171450" algn="l" rtl="0">
              <a:lnSpc>
                <a:spcPct val="100000"/>
              </a:lnSpc>
              <a:spcBef>
                <a:spcPts val="0"/>
              </a:spcBef>
              <a:spcAft>
                <a:spcPts val="0"/>
              </a:spcAft>
              <a:buSzPts val="1100"/>
              <a:buFont typeface="Arial" panose="020B0604020202020204" pitchFamily="34" charset="0"/>
              <a:buChar char="•"/>
            </a:pPr>
            <a:r>
              <a:rPr lang="fr-CA" sz="1400" dirty="0">
                <a:cs typeface="Arial"/>
                <a:sym typeface="Arial"/>
              </a:rPr>
              <a:t>Gosselin, Poirier, Reeves et </a:t>
            </a:r>
            <a:r>
              <a:rPr lang="fr-CA" sz="1400" dirty="0" err="1">
                <a:cs typeface="Arial"/>
                <a:sym typeface="Arial"/>
              </a:rPr>
              <a:t>Elsener</a:t>
            </a:r>
            <a:r>
              <a:rPr lang="fr-CA" sz="1400" dirty="0">
                <a:cs typeface="Arial"/>
                <a:sym typeface="Arial"/>
              </a:rPr>
              <a:t>, Politique d’intégration de la santé préventive en aménagement urbain, 2021, sommaire exécutif présenté au ministre de la Santé et Services sociaux, 4 pages.</a:t>
            </a:r>
          </a:p>
          <a:p>
            <a:pPr marL="330200" lvl="0" indent="-171450" algn="l" rtl="0">
              <a:lnSpc>
                <a:spcPct val="100000"/>
              </a:lnSpc>
              <a:spcBef>
                <a:spcPts val="0"/>
              </a:spcBef>
              <a:spcAft>
                <a:spcPts val="0"/>
              </a:spcAft>
              <a:buSzPts val="1100"/>
              <a:buFont typeface="Arial" panose="020B0604020202020204" pitchFamily="34" charset="0"/>
              <a:buChar char="•"/>
            </a:pPr>
            <a:r>
              <a:rPr lang="fr-CA" sz="1400" dirty="0">
                <a:cs typeface="Arial"/>
                <a:sym typeface="Calibri"/>
              </a:rPr>
              <a:t>https://</a:t>
            </a:r>
            <a:r>
              <a:rPr lang="fr-CA" sz="1400" dirty="0" err="1">
                <a:cs typeface="Arial"/>
                <a:sym typeface="Calibri"/>
              </a:rPr>
              <a:t>www.inspq.qc.ca</a:t>
            </a:r>
            <a:r>
              <a:rPr lang="fr-CA" sz="1400" dirty="0">
                <a:cs typeface="Arial"/>
                <a:sym typeface="Calibri"/>
              </a:rPr>
              <a:t>/bise/verdissement-sante-et-</a:t>
            </a:r>
            <a:r>
              <a:rPr lang="fr-CA" sz="1400" dirty="0" err="1">
                <a:cs typeface="Arial"/>
                <a:sym typeface="Calibri"/>
              </a:rPr>
              <a:t>economie</a:t>
            </a:r>
            <a:r>
              <a:rPr lang="fr-CA" sz="1400" dirty="0">
                <a:cs typeface="Arial"/>
                <a:sym typeface="Calibri"/>
              </a:rPr>
              <a:t>-quand-les-chiffres-parlent</a:t>
            </a:r>
            <a:endParaRPr sz="1400" dirty="0">
              <a:cs typeface="Arial"/>
              <a:sym typeface="Arial"/>
            </a:endParaRPr>
          </a:p>
          <a:p>
            <a:pPr marL="330200" lvl="0" indent="-171450" algn="l" rtl="0">
              <a:lnSpc>
                <a:spcPct val="100000"/>
              </a:lnSpc>
              <a:spcBef>
                <a:spcPts val="0"/>
              </a:spcBef>
              <a:spcAft>
                <a:spcPts val="0"/>
              </a:spcAft>
              <a:buSzPts val="1100"/>
              <a:buFont typeface="Arial" panose="020B0604020202020204" pitchFamily="34" charset="0"/>
              <a:buChar char="•"/>
            </a:pPr>
            <a:r>
              <a:rPr lang="fr-CA" sz="1400" dirty="0">
                <a:cs typeface="Arial"/>
                <a:sym typeface="Arial"/>
              </a:rPr>
              <a:t>https://</a:t>
            </a:r>
            <a:r>
              <a:rPr lang="fr-CA" sz="1400" dirty="0" err="1">
                <a:cs typeface="Arial"/>
                <a:sym typeface="Arial"/>
              </a:rPr>
              <a:t>www.inspq.qc.ca</a:t>
            </a:r>
            <a:r>
              <a:rPr lang="fr-CA" sz="1400" dirty="0">
                <a:cs typeface="Arial"/>
                <a:sym typeface="Arial"/>
              </a:rPr>
              <a:t>/sites/default/files/publications/2267_valeur_economique_effets_sante_nature_ville_revisee.pdf </a:t>
            </a:r>
            <a:endParaRPr sz="1400" dirty="0">
              <a:cs typeface="Arial"/>
              <a:sym typeface="Arial"/>
            </a:endParaRPr>
          </a:p>
          <a:p>
            <a:pPr marL="330200" lvl="0" indent="-171450" algn="l" rtl="0">
              <a:spcBef>
                <a:spcPts val="0"/>
              </a:spcBef>
              <a:spcAft>
                <a:spcPts val="0"/>
              </a:spcAft>
              <a:buSzPts val="1100"/>
              <a:buFont typeface="Arial" panose="020B0604020202020204" pitchFamily="34" charset="0"/>
              <a:buChar char="•"/>
            </a:pPr>
            <a:r>
              <a:rPr lang="fr-CA" sz="1400" dirty="0">
                <a:cs typeface="Arial"/>
                <a:sym typeface="Arial"/>
              </a:rPr>
              <a:t>https://</a:t>
            </a:r>
            <a:r>
              <a:rPr lang="fr-CA" sz="1400" dirty="0" err="1">
                <a:cs typeface="Arial"/>
                <a:sym typeface="Arial"/>
              </a:rPr>
              <a:t>www.toronto.ca</a:t>
            </a:r>
            <a:r>
              <a:rPr lang="fr-CA" sz="1400" dirty="0">
                <a:cs typeface="Arial"/>
                <a:sym typeface="Arial"/>
              </a:rPr>
              <a:t>/</a:t>
            </a:r>
            <a:r>
              <a:rPr lang="fr-CA" sz="1400" dirty="0" err="1">
                <a:cs typeface="Arial"/>
                <a:sym typeface="Arial"/>
              </a:rPr>
              <a:t>legdocs</a:t>
            </a:r>
            <a:r>
              <a:rPr lang="fr-CA" sz="1400" dirty="0">
                <a:cs typeface="Arial"/>
                <a:sym typeface="Arial"/>
              </a:rPr>
              <a:t>/</a:t>
            </a:r>
            <a:r>
              <a:rPr lang="fr-CA" sz="1400" dirty="0" err="1">
                <a:cs typeface="Arial"/>
                <a:sym typeface="Arial"/>
              </a:rPr>
              <a:t>mmis</a:t>
            </a:r>
            <a:r>
              <a:rPr lang="fr-CA" sz="1400" dirty="0">
                <a:cs typeface="Arial"/>
                <a:sym typeface="Arial"/>
              </a:rPr>
              <a:t>/2014/hl/</a:t>
            </a:r>
            <a:r>
              <a:rPr lang="fr-CA" sz="1400" dirty="0" err="1">
                <a:cs typeface="Arial"/>
                <a:sym typeface="Arial"/>
              </a:rPr>
              <a:t>bgrd</a:t>
            </a:r>
            <a:r>
              <a:rPr lang="fr-CA" sz="1400" dirty="0">
                <a:cs typeface="Arial"/>
                <a:sym typeface="Arial"/>
              </a:rPr>
              <a:t>/backgroundfile-69323.pdf</a:t>
            </a:r>
            <a:endParaRPr sz="1400" dirty="0">
              <a:cs typeface="Arial"/>
              <a:sym typeface="Arial"/>
            </a:endParaRPr>
          </a:p>
          <a:p>
            <a:pPr marL="330200" lvl="0" indent="-171450" algn="l" rtl="0">
              <a:spcBef>
                <a:spcPts val="0"/>
              </a:spcBef>
              <a:spcAft>
                <a:spcPts val="0"/>
              </a:spcAft>
              <a:buSzPts val="1100"/>
              <a:buFont typeface="Arial" panose="020B0604020202020204" pitchFamily="34" charset="0"/>
              <a:buChar char="•"/>
            </a:pPr>
            <a:r>
              <a:rPr lang="fr-CA" sz="1400" dirty="0">
                <a:cs typeface="Arial"/>
                <a:sym typeface="Arial"/>
              </a:rPr>
              <a:t>Air </a:t>
            </a:r>
            <a:r>
              <a:rPr lang="fr-CA" sz="1400" dirty="0" err="1">
                <a:cs typeface="Arial"/>
                <a:sym typeface="Arial"/>
              </a:rPr>
              <a:t>Quality</a:t>
            </a:r>
            <a:r>
              <a:rPr lang="fr-CA" sz="1400" dirty="0">
                <a:cs typeface="Arial"/>
                <a:sym typeface="Arial"/>
              </a:rPr>
              <a:t> and </a:t>
            </a:r>
            <a:r>
              <a:rPr lang="fr-CA" sz="1400" dirty="0" err="1">
                <a:cs typeface="Arial"/>
                <a:sym typeface="Arial"/>
              </a:rPr>
              <a:t>Exercise-Related</a:t>
            </a:r>
            <a:r>
              <a:rPr lang="fr-CA" sz="1400" dirty="0">
                <a:cs typeface="Arial"/>
                <a:sym typeface="Arial"/>
              </a:rPr>
              <a:t> </a:t>
            </a:r>
            <a:r>
              <a:rPr lang="fr-CA" sz="1400" dirty="0" err="1">
                <a:cs typeface="Arial"/>
                <a:sym typeface="Arial"/>
              </a:rPr>
              <a:t>Health</a:t>
            </a:r>
            <a:r>
              <a:rPr lang="fr-CA" sz="1400" dirty="0">
                <a:cs typeface="Arial"/>
                <a:sym typeface="Arial"/>
              </a:rPr>
              <a:t> </a:t>
            </a:r>
            <a:r>
              <a:rPr lang="fr-CA" sz="1400" dirty="0" err="1">
                <a:cs typeface="Arial"/>
                <a:sym typeface="Arial"/>
              </a:rPr>
              <a:t>Benefits</a:t>
            </a:r>
            <a:r>
              <a:rPr lang="fr-CA" sz="1400" dirty="0">
                <a:cs typeface="Arial"/>
                <a:sym typeface="Arial"/>
              </a:rPr>
              <a:t> </a:t>
            </a:r>
            <a:r>
              <a:rPr lang="fr-CA" sz="1400" dirty="0" err="1">
                <a:cs typeface="Arial"/>
                <a:sym typeface="Arial"/>
              </a:rPr>
              <a:t>from</a:t>
            </a:r>
            <a:r>
              <a:rPr lang="fr-CA" sz="1400" dirty="0">
                <a:cs typeface="Arial"/>
                <a:sym typeface="Arial"/>
              </a:rPr>
              <a:t> </a:t>
            </a:r>
            <a:r>
              <a:rPr lang="fr-CA" sz="1400" dirty="0" err="1">
                <a:cs typeface="Arial"/>
                <a:sym typeface="Arial"/>
              </a:rPr>
              <a:t>Reduced</a:t>
            </a:r>
            <a:r>
              <a:rPr lang="fr-CA" sz="1400" dirty="0">
                <a:cs typeface="Arial"/>
                <a:sym typeface="Arial"/>
              </a:rPr>
              <a:t> Car </a:t>
            </a:r>
            <a:r>
              <a:rPr lang="fr-CA" sz="1400" dirty="0" err="1">
                <a:cs typeface="Arial"/>
                <a:sym typeface="Arial"/>
              </a:rPr>
              <a:t>Travel</a:t>
            </a:r>
            <a:r>
              <a:rPr lang="fr-CA" sz="1400" dirty="0">
                <a:cs typeface="Arial"/>
                <a:sym typeface="Arial"/>
              </a:rPr>
              <a:t> in the </a:t>
            </a:r>
            <a:r>
              <a:rPr lang="fr-CA" sz="1400" dirty="0" err="1">
                <a:cs typeface="Arial"/>
                <a:sym typeface="Arial"/>
              </a:rPr>
              <a:t>Midwestern</a:t>
            </a:r>
            <a:r>
              <a:rPr lang="fr-CA" sz="1400" dirty="0">
                <a:cs typeface="Arial"/>
                <a:sym typeface="Arial"/>
              </a:rPr>
              <a:t> United States, Maggie L. </a:t>
            </a:r>
            <a:r>
              <a:rPr lang="fr-CA" sz="1400" dirty="0" err="1">
                <a:cs typeface="Arial"/>
                <a:sym typeface="Arial"/>
              </a:rPr>
              <a:t>Grabow</a:t>
            </a:r>
            <a:r>
              <a:rPr lang="fr-CA" sz="1400" dirty="0">
                <a:cs typeface="Arial"/>
                <a:sym typeface="Arial"/>
              </a:rPr>
              <a:t>, Scott N. </a:t>
            </a:r>
            <a:r>
              <a:rPr lang="fr-CA" sz="1400" dirty="0" err="1">
                <a:cs typeface="Arial"/>
                <a:sym typeface="Arial"/>
              </a:rPr>
              <a:t>Spak</a:t>
            </a:r>
            <a:r>
              <a:rPr lang="fr-CA" sz="1400" dirty="0">
                <a:cs typeface="Arial"/>
                <a:sym typeface="Arial"/>
              </a:rPr>
              <a:t>, Tracey Holloway, Brian Stone Jr., Adam C. </a:t>
            </a:r>
            <a:r>
              <a:rPr lang="fr-CA" sz="1400" dirty="0" err="1">
                <a:cs typeface="Arial"/>
                <a:sym typeface="Arial"/>
              </a:rPr>
              <a:t>Mednick</a:t>
            </a:r>
            <a:r>
              <a:rPr lang="fr-CA" sz="1400" dirty="0">
                <a:cs typeface="Arial"/>
                <a:sym typeface="Arial"/>
              </a:rPr>
              <a:t>, and Jonathan A. </a:t>
            </a:r>
            <a:r>
              <a:rPr lang="fr-CA" sz="1400" dirty="0" err="1">
                <a:cs typeface="Arial"/>
                <a:sym typeface="Arial"/>
              </a:rPr>
              <a:t>Patz</a:t>
            </a:r>
            <a:r>
              <a:rPr lang="fr-CA" sz="1400" dirty="0">
                <a:cs typeface="Arial"/>
                <a:sym typeface="Arial"/>
              </a:rPr>
              <a:t>, volume 120 | </a:t>
            </a:r>
            <a:r>
              <a:rPr lang="fr-CA" sz="1400" dirty="0" err="1">
                <a:cs typeface="Arial"/>
                <a:sym typeface="Arial"/>
              </a:rPr>
              <a:t>number</a:t>
            </a:r>
            <a:r>
              <a:rPr lang="fr-CA" sz="1400" dirty="0">
                <a:cs typeface="Arial"/>
                <a:sym typeface="Arial"/>
              </a:rPr>
              <a:t> 1 | </a:t>
            </a:r>
            <a:r>
              <a:rPr lang="fr-CA" sz="1400" dirty="0" err="1">
                <a:cs typeface="Arial"/>
                <a:sym typeface="Arial"/>
              </a:rPr>
              <a:t>January</a:t>
            </a:r>
            <a:r>
              <a:rPr lang="fr-CA" sz="1400" dirty="0">
                <a:cs typeface="Arial"/>
                <a:sym typeface="Arial"/>
              </a:rPr>
              <a:t> 2012, </a:t>
            </a:r>
            <a:r>
              <a:rPr lang="fr-CA" sz="1400" dirty="0" err="1">
                <a:cs typeface="Arial"/>
                <a:sym typeface="Arial"/>
              </a:rPr>
              <a:t>Environmental</a:t>
            </a:r>
            <a:r>
              <a:rPr lang="fr-CA" sz="1400" dirty="0">
                <a:cs typeface="Arial"/>
                <a:sym typeface="Arial"/>
              </a:rPr>
              <a:t> </a:t>
            </a:r>
            <a:r>
              <a:rPr lang="fr-CA" sz="1400" dirty="0" err="1">
                <a:cs typeface="Arial"/>
                <a:sym typeface="Arial"/>
              </a:rPr>
              <a:t>Health</a:t>
            </a:r>
            <a:r>
              <a:rPr lang="fr-CA" sz="1400" dirty="0">
                <a:cs typeface="Arial"/>
                <a:sym typeface="Arial"/>
              </a:rPr>
              <a:t> Perspectives, p. 68-76.</a:t>
            </a:r>
            <a:endParaRPr sz="1400" dirty="0">
              <a:cs typeface="Arial"/>
              <a:sym typeface="Arial"/>
            </a:endParaRPr>
          </a:p>
          <a:p>
            <a:pPr marL="330200" lvl="0" indent="-171450" algn="l" rtl="0">
              <a:spcBef>
                <a:spcPts val="0"/>
              </a:spcBef>
              <a:spcAft>
                <a:spcPts val="0"/>
              </a:spcAft>
              <a:buSzPts val="1100"/>
              <a:buFont typeface="Arial" panose="020B0604020202020204" pitchFamily="34" charset="0"/>
              <a:buChar char="•"/>
            </a:pPr>
            <a:r>
              <a:rPr lang="fr-CA" sz="1400" dirty="0">
                <a:cs typeface="Arial"/>
                <a:sym typeface="Arial"/>
              </a:rPr>
              <a:t>Voisin, Dubé et Coelho, Évaluation comparative des coûts totaux des déplacements selon le mode de transport utilisé sur le territoire de la Communauté métropolitaine de Québec, FSA, U. Laval, 2023, 174 pages.</a:t>
            </a:r>
            <a:endParaRPr sz="1400" dirty="0">
              <a:cs typeface="Arial"/>
              <a:sym typeface="Arial"/>
            </a:endParaRPr>
          </a:p>
          <a:p>
            <a:pPr marL="457200" lvl="0" indent="0" algn="l" rtl="0">
              <a:lnSpc>
                <a:spcPct val="100000"/>
              </a:lnSpc>
              <a:spcBef>
                <a:spcPts val="0"/>
              </a:spcBef>
              <a:spcAft>
                <a:spcPts val="0"/>
              </a:spcAft>
              <a:buNone/>
            </a:pPr>
            <a:endParaRPr sz="1100" dirty="0">
              <a:latin typeface="Arial"/>
              <a:ea typeface="Arial"/>
              <a:cs typeface="Arial"/>
              <a:sym typeface="Arial"/>
            </a:endParaRPr>
          </a:p>
        </p:txBody>
      </p:sp>
    </p:spTree>
    <p:extLst>
      <p:ext uri="{BB962C8B-B14F-4D97-AF65-F5344CB8AC3E}">
        <p14:creationId xmlns:p14="http://schemas.microsoft.com/office/powerpoint/2010/main" val="165470494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Google Shape;734;g2ce4893c464_0_19"/>
          <p:cNvSpPr txBox="1">
            <a:spLocks noGrp="1"/>
          </p:cNvSpPr>
          <p:nvPr>
            <p:ph type="title"/>
          </p:nvPr>
        </p:nvSpPr>
        <p:spPr>
          <a:xfrm>
            <a:off x="311700" y="445025"/>
            <a:ext cx="8520600" cy="6132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CA"/>
              <a:t>Un sens à la vie</a:t>
            </a:r>
            <a:endParaRPr/>
          </a:p>
        </p:txBody>
      </p:sp>
      <p:sp>
        <p:nvSpPr>
          <p:cNvPr id="735" name="Google Shape;735;g2ce4893c464_0_19"/>
          <p:cNvSpPr txBox="1">
            <a:spLocks noGrp="1"/>
          </p:cNvSpPr>
          <p:nvPr>
            <p:ph type="body" idx="1"/>
          </p:nvPr>
        </p:nvSpPr>
        <p:spPr>
          <a:xfrm>
            <a:off x="311700" y="1171600"/>
            <a:ext cx="8520600" cy="3397200"/>
          </a:xfrm>
          <a:prstGeom prst="rect">
            <a:avLst/>
          </a:prstGeom>
        </p:spPr>
        <p:txBody>
          <a:bodyPr spcFirstLastPara="1" wrap="square" lIns="91425" tIns="91425" rIns="91425" bIns="91425" anchor="t" anchorCtr="0">
            <a:normAutofit/>
          </a:bodyPr>
          <a:lstStyle/>
          <a:p>
            <a:pPr marL="457200" lvl="0" indent="-298450" algn="l" rtl="0">
              <a:lnSpc>
                <a:spcPct val="100000"/>
              </a:lnSpc>
              <a:spcBef>
                <a:spcPts val="0"/>
              </a:spcBef>
              <a:spcAft>
                <a:spcPts val="0"/>
              </a:spcAft>
              <a:buSzPts val="1100"/>
              <a:buFont typeface="Arial" panose="020B0604020202020204" pitchFamily="34" charset="0"/>
              <a:buChar char="•"/>
            </a:pPr>
            <a:r>
              <a:rPr lang="fr-CA" sz="1400" dirty="0">
                <a:cs typeface="Arial"/>
                <a:sym typeface="Arial"/>
              </a:rPr>
              <a:t>https://</a:t>
            </a:r>
            <a:r>
              <a:rPr lang="fr-CA" sz="1400" dirty="0" err="1">
                <a:cs typeface="Arial"/>
                <a:sym typeface="Arial"/>
              </a:rPr>
              <a:t>www.psychologytoday.com</a:t>
            </a:r>
            <a:r>
              <a:rPr lang="fr-CA" sz="1400" dirty="0">
                <a:cs typeface="Arial"/>
                <a:sym typeface="Arial"/>
              </a:rPr>
              <a:t>/us/blog/</a:t>
            </a:r>
            <a:r>
              <a:rPr lang="fr-CA" sz="1400" dirty="0" err="1">
                <a:cs typeface="Arial"/>
                <a:sym typeface="Arial"/>
              </a:rPr>
              <a:t>happiness</a:t>
            </a:r>
            <a:r>
              <a:rPr lang="fr-CA" sz="1400" dirty="0">
                <a:cs typeface="Arial"/>
                <a:sym typeface="Arial"/>
              </a:rPr>
              <a:t>-</a:t>
            </a:r>
            <a:r>
              <a:rPr lang="fr-CA" sz="1400" dirty="0" err="1">
                <a:cs typeface="Arial"/>
                <a:sym typeface="Arial"/>
              </a:rPr>
              <a:t>is</a:t>
            </a:r>
            <a:r>
              <a:rPr lang="fr-CA" sz="1400" dirty="0">
                <a:cs typeface="Arial"/>
                <a:sym typeface="Arial"/>
              </a:rPr>
              <a:t>-state-</a:t>
            </a:r>
            <a:r>
              <a:rPr lang="fr-CA" sz="1400" dirty="0" err="1">
                <a:cs typeface="Arial"/>
                <a:sym typeface="Arial"/>
              </a:rPr>
              <a:t>mind</a:t>
            </a:r>
            <a:r>
              <a:rPr lang="fr-CA" sz="1400" dirty="0">
                <a:cs typeface="Arial"/>
                <a:sym typeface="Arial"/>
              </a:rPr>
              <a:t>/202203/how-</a:t>
            </a:r>
            <a:r>
              <a:rPr lang="fr-CA" sz="1400" dirty="0" err="1">
                <a:cs typeface="Arial"/>
                <a:sym typeface="Arial"/>
              </a:rPr>
              <a:t>creating</a:t>
            </a:r>
            <a:r>
              <a:rPr lang="fr-CA" sz="1400" dirty="0">
                <a:cs typeface="Arial"/>
                <a:sym typeface="Arial"/>
              </a:rPr>
              <a:t>-</a:t>
            </a:r>
            <a:r>
              <a:rPr lang="fr-CA" sz="1400" dirty="0" err="1">
                <a:cs typeface="Arial"/>
                <a:sym typeface="Arial"/>
              </a:rPr>
              <a:t>sense</a:t>
            </a:r>
            <a:r>
              <a:rPr lang="fr-CA" sz="1400" dirty="0">
                <a:cs typeface="Arial"/>
                <a:sym typeface="Arial"/>
              </a:rPr>
              <a:t>-</a:t>
            </a:r>
            <a:r>
              <a:rPr lang="fr-CA" sz="1400" dirty="0" err="1">
                <a:cs typeface="Arial"/>
                <a:sym typeface="Arial"/>
              </a:rPr>
              <a:t>purpose</a:t>
            </a:r>
            <a:r>
              <a:rPr lang="fr-CA" sz="1400" dirty="0">
                <a:cs typeface="Arial"/>
                <a:sym typeface="Arial"/>
              </a:rPr>
              <a:t>-can-impact-</a:t>
            </a:r>
            <a:r>
              <a:rPr lang="fr-CA" sz="1400" dirty="0" err="1">
                <a:cs typeface="Arial"/>
                <a:sym typeface="Arial"/>
              </a:rPr>
              <a:t>your</a:t>
            </a:r>
            <a:r>
              <a:rPr lang="fr-CA" sz="1400" dirty="0">
                <a:cs typeface="Arial"/>
                <a:sym typeface="Arial"/>
              </a:rPr>
              <a:t>-mental-</a:t>
            </a:r>
            <a:r>
              <a:rPr lang="fr-CA" sz="1400" dirty="0" err="1">
                <a:cs typeface="Arial"/>
                <a:sym typeface="Arial"/>
              </a:rPr>
              <a:t>health</a:t>
            </a:r>
            <a:r>
              <a:rPr lang="fr-CA" sz="1400" dirty="0">
                <a:cs typeface="Arial"/>
                <a:sym typeface="Arial"/>
              </a:rPr>
              <a:t>#:~:</a:t>
            </a:r>
            <a:r>
              <a:rPr lang="fr-CA" sz="1400" dirty="0" err="1">
                <a:cs typeface="Arial"/>
                <a:sym typeface="Arial"/>
              </a:rPr>
              <a:t>text</a:t>
            </a:r>
            <a:r>
              <a:rPr lang="fr-CA" sz="1400" dirty="0">
                <a:cs typeface="Arial"/>
                <a:sym typeface="Arial"/>
              </a:rPr>
              <a:t>=Research%20shows%20that%20individuals%20who%20have%20a%20strong,likely%20to%20have%20heart%20attacks%2C%20strokes%2C%20and%20dementia.</a:t>
            </a:r>
            <a:endParaRPr sz="1400" dirty="0">
              <a:cs typeface="Arial"/>
              <a:sym typeface="Arial"/>
            </a:endParaRPr>
          </a:p>
          <a:p>
            <a:pPr marL="171450" lvl="0" indent="-171450" algn="l" rtl="0">
              <a:lnSpc>
                <a:spcPct val="100000"/>
              </a:lnSpc>
              <a:spcBef>
                <a:spcPts val="0"/>
              </a:spcBef>
              <a:spcAft>
                <a:spcPts val="0"/>
              </a:spcAft>
              <a:buClr>
                <a:schemeClr val="dk1"/>
              </a:buClr>
              <a:buSzPts val="1100"/>
              <a:buFont typeface="Arial" panose="020B0604020202020204" pitchFamily="34" charset="0"/>
              <a:buChar char="•"/>
            </a:pPr>
            <a:endParaRPr sz="1400" dirty="0">
              <a:cs typeface="Arial"/>
              <a:sym typeface="Arial"/>
            </a:endParaRPr>
          </a:p>
          <a:p>
            <a:pPr marL="457200" lvl="0" indent="-298450" algn="l" rtl="0">
              <a:lnSpc>
                <a:spcPct val="100000"/>
              </a:lnSpc>
              <a:spcBef>
                <a:spcPts val="0"/>
              </a:spcBef>
              <a:spcAft>
                <a:spcPts val="0"/>
              </a:spcAft>
              <a:buSzPts val="1100"/>
              <a:buFont typeface="Arial" panose="020B0604020202020204" pitchFamily="34" charset="0"/>
              <a:buChar char="•"/>
            </a:pPr>
            <a:r>
              <a:rPr lang="fr-CA" sz="1400" dirty="0">
                <a:cs typeface="Arial"/>
                <a:sym typeface="Arial"/>
              </a:rPr>
              <a:t>Schaefer SM, </a:t>
            </a:r>
            <a:r>
              <a:rPr lang="fr-CA" sz="1400" dirty="0" err="1">
                <a:cs typeface="Arial"/>
                <a:sym typeface="Arial"/>
              </a:rPr>
              <a:t>Morozink</a:t>
            </a:r>
            <a:r>
              <a:rPr lang="fr-CA" sz="1400" dirty="0">
                <a:cs typeface="Arial"/>
                <a:sym typeface="Arial"/>
              </a:rPr>
              <a:t> </a:t>
            </a:r>
            <a:r>
              <a:rPr lang="fr-CA" sz="1400" dirty="0" err="1">
                <a:cs typeface="Arial"/>
                <a:sym typeface="Arial"/>
              </a:rPr>
              <a:t>Boylan</a:t>
            </a:r>
            <a:r>
              <a:rPr lang="fr-CA" sz="1400" dirty="0">
                <a:cs typeface="Arial"/>
                <a:sym typeface="Arial"/>
              </a:rPr>
              <a:t> J, van </a:t>
            </a:r>
            <a:r>
              <a:rPr lang="fr-CA" sz="1400" dirty="0" err="1">
                <a:cs typeface="Arial"/>
                <a:sym typeface="Arial"/>
              </a:rPr>
              <a:t>Reekum</a:t>
            </a:r>
            <a:r>
              <a:rPr lang="fr-CA" sz="1400" dirty="0">
                <a:cs typeface="Arial"/>
                <a:sym typeface="Arial"/>
              </a:rPr>
              <a:t> CM, </a:t>
            </a:r>
            <a:r>
              <a:rPr lang="fr-CA" sz="1400" dirty="0" err="1">
                <a:cs typeface="Arial"/>
                <a:sym typeface="Arial"/>
              </a:rPr>
              <a:t>Lapate</a:t>
            </a:r>
            <a:r>
              <a:rPr lang="fr-CA" sz="1400" dirty="0">
                <a:cs typeface="Arial"/>
                <a:sym typeface="Arial"/>
              </a:rPr>
              <a:t> RC, Norris CJ, </a:t>
            </a:r>
            <a:r>
              <a:rPr lang="fr-CA" sz="1400" dirty="0" err="1">
                <a:cs typeface="Arial"/>
                <a:sym typeface="Arial"/>
              </a:rPr>
              <a:t>Ryff</a:t>
            </a:r>
            <a:r>
              <a:rPr lang="fr-CA" sz="1400" dirty="0">
                <a:cs typeface="Arial"/>
                <a:sym typeface="Arial"/>
              </a:rPr>
              <a:t> CD, Davidson RJ. </a:t>
            </a:r>
            <a:r>
              <a:rPr lang="fr-CA" sz="1400" dirty="0" err="1">
                <a:cs typeface="Arial"/>
                <a:sym typeface="Arial"/>
              </a:rPr>
              <a:t>Purpose</a:t>
            </a:r>
            <a:r>
              <a:rPr lang="fr-CA" sz="1400" dirty="0">
                <a:cs typeface="Arial"/>
                <a:sym typeface="Arial"/>
              </a:rPr>
              <a:t> in life </a:t>
            </a:r>
            <a:r>
              <a:rPr lang="fr-CA" sz="1400" dirty="0" err="1">
                <a:cs typeface="Arial"/>
                <a:sym typeface="Arial"/>
              </a:rPr>
              <a:t>predicts</a:t>
            </a:r>
            <a:r>
              <a:rPr lang="fr-CA" sz="1400" dirty="0">
                <a:cs typeface="Arial"/>
                <a:sym typeface="Arial"/>
              </a:rPr>
              <a:t> </a:t>
            </a:r>
            <a:r>
              <a:rPr lang="fr-CA" sz="1400" dirty="0" err="1">
                <a:cs typeface="Arial"/>
                <a:sym typeface="Arial"/>
              </a:rPr>
              <a:t>better</a:t>
            </a:r>
            <a:r>
              <a:rPr lang="fr-CA" sz="1400" dirty="0">
                <a:cs typeface="Arial"/>
                <a:sym typeface="Arial"/>
              </a:rPr>
              <a:t> </a:t>
            </a:r>
            <a:r>
              <a:rPr lang="fr-CA" sz="1400" dirty="0" err="1">
                <a:cs typeface="Arial"/>
                <a:sym typeface="Arial"/>
              </a:rPr>
              <a:t>emotional</a:t>
            </a:r>
            <a:r>
              <a:rPr lang="fr-CA" sz="1400" dirty="0">
                <a:cs typeface="Arial"/>
                <a:sym typeface="Arial"/>
              </a:rPr>
              <a:t> </a:t>
            </a:r>
            <a:r>
              <a:rPr lang="fr-CA" sz="1400" dirty="0" err="1">
                <a:cs typeface="Arial"/>
                <a:sym typeface="Arial"/>
              </a:rPr>
              <a:t>recovery</a:t>
            </a:r>
            <a:r>
              <a:rPr lang="fr-CA" sz="1400" dirty="0">
                <a:cs typeface="Arial"/>
                <a:sym typeface="Arial"/>
              </a:rPr>
              <a:t> </a:t>
            </a:r>
            <a:r>
              <a:rPr lang="fr-CA" sz="1400" dirty="0" err="1">
                <a:cs typeface="Arial"/>
                <a:sym typeface="Arial"/>
              </a:rPr>
              <a:t>from</a:t>
            </a:r>
            <a:r>
              <a:rPr lang="fr-CA" sz="1400" dirty="0">
                <a:cs typeface="Arial"/>
                <a:sym typeface="Arial"/>
              </a:rPr>
              <a:t> </a:t>
            </a:r>
            <a:r>
              <a:rPr lang="fr-CA" sz="1400" dirty="0" err="1">
                <a:cs typeface="Arial"/>
                <a:sym typeface="Arial"/>
              </a:rPr>
              <a:t>negative</a:t>
            </a:r>
            <a:r>
              <a:rPr lang="fr-CA" sz="1400" dirty="0">
                <a:cs typeface="Arial"/>
                <a:sym typeface="Arial"/>
              </a:rPr>
              <a:t> stimuli. </a:t>
            </a:r>
            <a:r>
              <a:rPr lang="fr-CA" sz="1400" dirty="0" err="1">
                <a:cs typeface="Arial"/>
                <a:sym typeface="Arial"/>
              </a:rPr>
              <a:t>PLoS</a:t>
            </a:r>
            <a:r>
              <a:rPr lang="fr-CA" sz="1400" dirty="0">
                <a:cs typeface="Arial"/>
                <a:sym typeface="Arial"/>
              </a:rPr>
              <a:t> One. 2013 </a:t>
            </a:r>
            <a:r>
              <a:rPr lang="fr-CA" sz="1400" dirty="0" err="1">
                <a:cs typeface="Arial"/>
                <a:sym typeface="Arial"/>
              </a:rPr>
              <a:t>Nov</a:t>
            </a:r>
            <a:r>
              <a:rPr lang="fr-CA" sz="1400" dirty="0">
                <a:cs typeface="Arial"/>
                <a:sym typeface="Arial"/>
              </a:rPr>
              <a:t> 13;8(11):e80329. </a:t>
            </a:r>
            <a:r>
              <a:rPr lang="fr-CA" sz="1400" dirty="0" err="1">
                <a:cs typeface="Arial"/>
                <a:sym typeface="Arial"/>
              </a:rPr>
              <a:t>doi</a:t>
            </a:r>
            <a:r>
              <a:rPr lang="fr-CA" sz="1400" dirty="0">
                <a:cs typeface="Arial"/>
                <a:sym typeface="Arial"/>
              </a:rPr>
              <a:t>: 10.1371/journal.pone.0080329. PMID: 24236176; PMCID: PMC3827458.</a:t>
            </a:r>
            <a:endParaRPr sz="1400" dirty="0">
              <a:cs typeface="Arial"/>
              <a:sym typeface="Arial"/>
            </a:endParaRPr>
          </a:p>
          <a:p>
            <a:pPr marL="171450" lvl="0" indent="-171450" algn="l" rtl="0">
              <a:lnSpc>
                <a:spcPct val="100000"/>
              </a:lnSpc>
              <a:spcBef>
                <a:spcPts val="0"/>
              </a:spcBef>
              <a:spcAft>
                <a:spcPts val="0"/>
              </a:spcAft>
              <a:buClr>
                <a:schemeClr val="dk1"/>
              </a:buClr>
              <a:buSzPts val="1100"/>
              <a:buFont typeface="Arial" panose="020B0604020202020204" pitchFamily="34" charset="0"/>
              <a:buChar char="•"/>
            </a:pPr>
            <a:endParaRPr sz="1400" dirty="0">
              <a:cs typeface="Arial"/>
              <a:sym typeface="Arial"/>
            </a:endParaRPr>
          </a:p>
          <a:p>
            <a:pPr marL="457200" lvl="0" indent="-298450" algn="l" rtl="0">
              <a:lnSpc>
                <a:spcPct val="100000"/>
              </a:lnSpc>
              <a:spcBef>
                <a:spcPts val="0"/>
              </a:spcBef>
              <a:spcAft>
                <a:spcPts val="0"/>
              </a:spcAft>
              <a:buSzPts val="1100"/>
              <a:buFont typeface="Arial" panose="020B0604020202020204" pitchFamily="34" charset="0"/>
              <a:buChar char="•"/>
            </a:pPr>
            <a:r>
              <a:rPr lang="fr-CA" sz="1400" dirty="0">
                <a:cs typeface="Arial"/>
                <a:sym typeface="Arial"/>
              </a:rPr>
              <a:t>Kim ES, </a:t>
            </a:r>
            <a:r>
              <a:rPr lang="fr-CA" sz="1400" dirty="0" err="1">
                <a:cs typeface="Arial"/>
                <a:sym typeface="Arial"/>
              </a:rPr>
              <a:t>Strecher</a:t>
            </a:r>
            <a:r>
              <a:rPr lang="fr-CA" sz="1400" dirty="0">
                <a:cs typeface="Arial"/>
                <a:sym typeface="Arial"/>
              </a:rPr>
              <a:t> VJ, </a:t>
            </a:r>
            <a:r>
              <a:rPr lang="fr-CA" sz="1400" dirty="0" err="1">
                <a:cs typeface="Arial"/>
                <a:sym typeface="Arial"/>
              </a:rPr>
              <a:t>Ryff</a:t>
            </a:r>
            <a:r>
              <a:rPr lang="fr-CA" sz="1400" dirty="0">
                <a:cs typeface="Arial"/>
                <a:sym typeface="Arial"/>
              </a:rPr>
              <a:t> CD. </a:t>
            </a:r>
            <a:r>
              <a:rPr lang="fr-CA" sz="1400" dirty="0" err="1">
                <a:cs typeface="Arial"/>
                <a:sym typeface="Arial"/>
              </a:rPr>
              <a:t>Purpose</a:t>
            </a:r>
            <a:r>
              <a:rPr lang="fr-CA" sz="1400" dirty="0">
                <a:cs typeface="Arial"/>
                <a:sym typeface="Arial"/>
              </a:rPr>
              <a:t> in life and use of </a:t>
            </a:r>
            <a:r>
              <a:rPr lang="fr-CA" sz="1400" dirty="0" err="1">
                <a:cs typeface="Arial"/>
                <a:sym typeface="Arial"/>
              </a:rPr>
              <a:t>preventive</a:t>
            </a:r>
            <a:r>
              <a:rPr lang="fr-CA" sz="1400" dirty="0">
                <a:cs typeface="Arial"/>
                <a:sym typeface="Arial"/>
              </a:rPr>
              <a:t> </a:t>
            </a:r>
            <a:r>
              <a:rPr lang="fr-CA" sz="1400" dirty="0" err="1">
                <a:cs typeface="Arial"/>
                <a:sym typeface="Arial"/>
              </a:rPr>
              <a:t>health</a:t>
            </a:r>
            <a:r>
              <a:rPr lang="fr-CA" sz="1400" dirty="0">
                <a:cs typeface="Arial"/>
                <a:sym typeface="Arial"/>
              </a:rPr>
              <a:t> care services. Proc </a:t>
            </a:r>
            <a:r>
              <a:rPr lang="fr-CA" sz="1400" dirty="0" err="1">
                <a:cs typeface="Arial"/>
                <a:sym typeface="Arial"/>
              </a:rPr>
              <a:t>Natl</a:t>
            </a:r>
            <a:r>
              <a:rPr lang="fr-CA" sz="1400" dirty="0">
                <a:cs typeface="Arial"/>
                <a:sym typeface="Arial"/>
              </a:rPr>
              <a:t> </a:t>
            </a:r>
            <a:r>
              <a:rPr lang="fr-CA" sz="1400" dirty="0" err="1">
                <a:cs typeface="Arial"/>
                <a:sym typeface="Arial"/>
              </a:rPr>
              <a:t>Acad</a:t>
            </a:r>
            <a:r>
              <a:rPr lang="fr-CA" sz="1400" dirty="0">
                <a:cs typeface="Arial"/>
                <a:sym typeface="Arial"/>
              </a:rPr>
              <a:t> </a:t>
            </a:r>
            <a:r>
              <a:rPr lang="fr-CA" sz="1400" dirty="0" err="1">
                <a:cs typeface="Arial"/>
                <a:sym typeface="Arial"/>
              </a:rPr>
              <a:t>Sci</a:t>
            </a:r>
            <a:r>
              <a:rPr lang="fr-CA" sz="1400" dirty="0">
                <a:cs typeface="Arial"/>
                <a:sym typeface="Arial"/>
              </a:rPr>
              <a:t> U S A. 2014 </a:t>
            </a:r>
            <a:r>
              <a:rPr lang="fr-CA" sz="1400" dirty="0" err="1">
                <a:cs typeface="Arial"/>
                <a:sym typeface="Arial"/>
              </a:rPr>
              <a:t>Nov</a:t>
            </a:r>
            <a:r>
              <a:rPr lang="fr-CA" sz="1400" dirty="0">
                <a:cs typeface="Arial"/>
                <a:sym typeface="Arial"/>
              </a:rPr>
              <a:t> 18;111(46):16331-6. </a:t>
            </a:r>
            <a:r>
              <a:rPr lang="fr-CA" sz="1400" dirty="0" err="1">
                <a:cs typeface="Arial"/>
                <a:sym typeface="Arial"/>
              </a:rPr>
              <a:t>doi</a:t>
            </a:r>
            <a:r>
              <a:rPr lang="fr-CA" sz="1400" dirty="0">
                <a:cs typeface="Arial"/>
                <a:sym typeface="Arial"/>
              </a:rPr>
              <a:t>: 10.1073/pnas.1414826111. Epub 2014 </a:t>
            </a:r>
            <a:r>
              <a:rPr lang="fr-CA" sz="1400" dirty="0" err="1">
                <a:cs typeface="Arial"/>
                <a:sym typeface="Arial"/>
              </a:rPr>
              <a:t>Nov</a:t>
            </a:r>
            <a:r>
              <a:rPr lang="fr-CA" sz="1400" dirty="0">
                <a:cs typeface="Arial"/>
                <a:sym typeface="Arial"/>
              </a:rPr>
              <a:t> 3. PMID: 25368165; PMCID: PMC4246300.</a:t>
            </a:r>
            <a:endParaRPr sz="1400" dirty="0">
              <a:latin typeface="Garamond" panose="02020404030301010803" pitchFamily="18" charset="0"/>
              <a:ea typeface="Arial"/>
              <a:cs typeface="Arial"/>
              <a:sym typeface="Arial"/>
            </a:endParaRPr>
          </a:p>
          <a:p>
            <a:pPr marL="0" lvl="0" indent="0" algn="l" rtl="0">
              <a:spcBef>
                <a:spcPts val="0"/>
              </a:spcBef>
              <a:spcAft>
                <a:spcPts val="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60"/>
          <p:cNvSpPr txBox="1">
            <a:spLocks noGrp="1"/>
          </p:cNvSpPr>
          <p:nvPr>
            <p:ph type="title"/>
          </p:nvPr>
        </p:nvSpPr>
        <p:spPr>
          <a:xfrm>
            <a:off x="311700" y="445025"/>
            <a:ext cx="852060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Première étude médicale publiée: Ulrich, 1984</a:t>
            </a:r>
            <a:endParaRPr/>
          </a:p>
        </p:txBody>
      </p:sp>
      <p:sp>
        <p:nvSpPr>
          <p:cNvPr id="225" name="Google Shape;225;p60"/>
          <p:cNvSpPr txBox="1">
            <a:spLocks noGrp="1"/>
          </p:cNvSpPr>
          <p:nvPr>
            <p:ph type="body" idx="1"/>
          </p:nvPr>
        </p:nvSpPr>
        <p:spPr>
          <a:xfrm>
            <a:off x="311700" y="1171600"/>
            <a:ext cx="8520600" cy="3397200"/>
          </a:xfrm>
          <a:prstGeom prst="rect">
            <a:avLst/>
          </a:prstGeom>
          <a:noFill/>
          <a:ln>
            <a:noFill/>
          </a:ln>
        </p:spPr>
        <p:txBody>
          <a:bodyPr spcFirstLastPara="1" wrap="square" lIns="91425" tIns="91425" rIns="91425" bIns="91425" anchor="t" anchorCtr="0">
            <a:normAutofit/>
          </a:bodyPr>
          <a:lstStyle/>
          <a:p>
            <a:pPr marL="285750" lvl="0" indent="-285750" algn="l" rtl="0">
              <a:lnSpc>
                <a:spcPct val="90000"/>
              </a:lnSpc>
              <a:spcBef>
                <a:spcPts val="0"/>
              </a:spcBef>
              <a:spcAft>
                <a:spcPts val="0"/>
              </a:spcAft>
              <a:buSzPts val="1800"/>
              <a:buFont typeface="Arial"/>
              <a:buChar char="•"/>
            </a:pPr>
            <a:r>
              <a:rPr lang="fr-CA">
                <a:solidFill>
                  <a:schemeClr val="dk1"/>
                </a:solidFill>
              </a:rPr>
              <a:t>Deux groupes de patients hospitalisés à la suite d’une chirurgie.</a:t>
            </a:r>
            <a:endParaRPr/>
          </a:p>
          <a:p>
            <a:pPr marL="285750" lvl="0" indent="-171450" algn="l" rtl="0">
              <a:lnSpc>
                <a:spcPct val="90000"/>
              </a:lnSpc>
              <a:spcBef>
                <a:spcPts val="0"/>
              </a:spcBef>
              <a:spcAft>
                <a:spcPts val="0"/>
              </a:spcAft>
              <a:buSzPts val="1800"/>
              <a:buFont typeface="Arial"/>
              <a:buNone/>
            </a:pPr>
            <a:endParaRPr/>
          </a:p>
          <a:p>
            <a:pPr marL="285750" lvl="0" indent="-285750" algn="l" rtl="0">
              <a:lnSpc>
                <a:spcPct val="90000"/>
              </a:lnSpc>
              <a:spcBef>
                <a:spcPts val="0"/>
              </a:spcBef>
              <a:spcAft>
                <a:spcPts val="0"/>
              </a:spcAft>
              <a:buSzPts val="1800"/>
              <a:buFont typeface="Arial"/>
              <a:buChar char="•"/>
            </a:pPr>
            <a:r>
              <a:rPr lang="fr-CA">
                <a:solidFill>
                  <a:schemeClr val="dk1"/>
                </a:solidFill>
              </a:rPr>
              <a:t>Les chambres et les soins étaient similaires, mais certains patients avaient une vue sur un mur de briques et d’autres, une vue sur des arbres. </a:t>
            </a:r>
            <a:endParaRPr/>
          </a:p>
          <a:p>
            <a:pPr marL="171450" lvl="0" indent="-120650" algn="l" rtl="0">
              <a:lnSpc>
                <a:spcPct val="90000"/>
              </a:lnSpc>
              <a:spcBef>
                <a:spcPts val="750"/>
              </a:spcBef>
              <a:spcAft>
                <a:spcPts val="0"/>
              </a:spcAft>
              <a:buSzPts val="800"/>
              <a:buFont typeface="Arial"/>
              <a:buNone/>
            </a:pPr>
            <a:endParaRPr sz="800" b="1"/>
          </a:p>
          <a:p>
            <a:pPr marL="285750" lvl="0" indent="-285750" algn="l" rtl="0">
              <a:lnSpc>
                <a:spcPct val="90000"/>
              </a:lnSpc>
              <a:spcBef>
                <a:spcPts val="750"/>
              </a:spcBef>
              <a:spcAft>
                <a:spcPts val="0"/>
              </a:spcAft>
              <a:buSzPts val="1800"/>
              <a:buFont typeface="Arial"/>
              <a:buChar char="•"/>
            </a:pPr>
            <a:r>
              <a:rPr lang="fr-CA" sz="1800"/>
              <a:t>Le groupe avec vue sur les arbres:</a:t>
            </a:r>
            <a:endParaRPr/>
          </a:p>
          <a:p>
            <a:pPr marL="742950" lvl="1" indent="-285750" algn="l" rtl="0">
              <a:lnSpc>
                <a:spcPct val="90000"/>
              </a:lnSpc>
              <a:spcBef>
                <a:spcPts val="750"/>
              </a:spcBef>
              <a:spcAft>
                <a:spcPts val="0"/>
              </a:spcAft>
              <a:buSzPts val="1600"/>
              <a:buFont typeface="Courier New"/>
              <a:buChar char="o"/>
            </a:pPr>
            <a:r>
              <a:rPr lang="fr-CA" sz="1600"/>
              <a:t>Hospitalisation plus courte</a:t>
            </a:r>
            <a:endParaRPr/>
          </a:p>
          <a:p>
            <a:pPr marL="742950" lvl="1" indent="-285750" algn="l" rtl="0">
              <a:lnSpc>
                <a:spcPct val="90000"/>
              </a:lnSpc>
              <a:spcBef>
                <a:spcPts val="750"/>
              </a:spcBef>
              <a:spcAft>
                <a:spcPts val="0"/>
              </a:spcAft>
              <a:buSzPts val="1600"/>
              <a:buFont typeface="Courier New"/>
              <a:buChar char="o"/>
            </a:pPr>
            <a:r>
              <a:rPr lang="fr-CA" sz="1600"/>
              <a:t>Diminution de l’utilisation des opiacés</a:t>
            </a:r>
            <a:endParaRPr/>
          </a:p>
          <a:p>
            <a:pPr marL="742950" lvl="1" indent="-285750" algn="l" rtl="0">
              <a:lnSpc>
                <a:spcPct val="90000"/>
              </a:lnSpc>
              <a:spcBef>
                <a:spcPts val="750"/>
              </a:spcBef>
              <a:spcAft>
                <a:spcPts val="0"/>
              </a:spcAft>
              <a:buSzPts val="1600"/>
              <a:buFont typeface="Courier New"/>
              <a:buChar char="o"/>
            </a:pPr>
            <a:r>
              <a:rPr lang="fr-CA" sz="1600"/>
              <a:t>Moins de complications mineures (céphalée, nausée)</a:t>
            </a:r>
            <a:endParaRPr/>
          </a:p>
        </p:txBody>
      </p:sp>
      <p:pic>
        <p:nvPicPr>
          <p:cNvPr id="226" name="Google Shape;226;p60" descr="iStock_000022519979Small.jpg"/>
          <p:cNvPicPr preferRelativeResize="0"/>
          <p:nvPr/>
        </p:nvPicPr>
        <p:blipFill rotWithShape="1">
          <a:blip r:embed="rId3">
            <a:alphaModFix/>
          </a:blip>
          <a:srcRect/>
          <a:stretch/>
        </p:blipFill>
        <p:spPr>
          <a:xfrm>
            <a:off x="5869856" y="2542550"/>
            <a:ext cx="3090261" cy="2213058"/>
          </a:xfrm>
          <a:prstGeom prst="rect">
            <a:avLst/>
          </a:prstGeom>
          <a:noFill/>
          <a:ln w="12700" cap="flat" cmpd="sng">
            <a:solidFill>
              <a:schemeClr val="dk2"/>
            </a:solidFill>
            <a:prstDash val="solid"/>
            <a:round/>
            <a:headEnd type="none" w="sm" len="sm"/>
            <a:tailEnd type="none" w="sm" len="sm"/>
          </a:ln>
        </p:spPr>
      </p:pic>
      <p:sp>
        <p:nvSpPr>
          <p:cNvPr id="227" name="Google Shape;227;p60"/>
          <p:cNvSpPr txBox="1"/>
          <p:nvPr/>
        </p:nvSpPr>
        <p:spPr>
          <a:xfrm>
            <a:off x="8278762" y="4755611"/>
            <a:ext cx="1113848" cy="2154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CA" sz="800" b="0" i="0" u="none" strike="noStrike" cap="none">
                <a:solidFill>
                  <a:srgbClr val="000000"/>
                </a:solidFill>
                <a:latin typeface="Arial"/>
                <a:ea typeface="Arial"/>
                <a:cs typeface="Arial"/>
                <a:sym typeface="Arial"/>
              </a:rPr>
              <a:t>Photo iStock</a:t>
            </a:r>
            <a:endParaRPr sz="8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64"/>
          <p:cNvSpPr txBox="1">
            <a:spLocks noGrp="1"/>
          </p:cNvSpPr>
          <p:nvPr>
            <p:ph type="title"/>
          </p:nvPr>
        </p:nvSpPr>
        <p:spPr>
          <a:xfrm>
            <a:off x="311700" y="407355"/>
            <a:ext cx="4126880" cy="613200"/>
          </a:xfrm>
          <a:prstGeom prst="rect">
            <a:avLst/>
          </a:prstGeom>
          <a:noFill/>
          <a:ln>
            <a:noFill/>
          </a:ln>
        </p:spPr>
        <p:txBody>
          <a:bodyPr spcFirstLastPara="1" wrap="square" lIns="91425" tIns="91425" rIns="91425" bIns="91425" anchor="t" anchorCtr="0">
            <a:normAutofit fontScale="90000"/>
          </a:bodyPr>
          <a:lstStyle/>
          <a:p>
            <a:pPr marL="0" lvl="0" indent="0" algn="l" rtl="0">
              <a:lnSpc>
                <a:spcPct val="100000"/>
              </a:lnSpc>
              <a:spcBef>
                <a:spcPts val="0"/>
              </a:spcBef>
              <a:spcAft>
                <a:spcPts val="0"/>
              </a:spcAft>
              <a:buSzPct val="111111"/>
              <a:buNone/>
            </a:pPr>
            <a:r>
              <a:rPr lang="fr-CA"/>
              <a:t>Étude sur le TDAH</a:t>
            </a:r>
            <a:endParaRPr/>
          </a:p>
        </p:txBody>
      </p:sp>
      <p:sp>
        <p:nvSpPr>
          <p:cNvPr id="233" name="Google Shape;233;p64"/>
          <p:cNvSpPr txBox="1">
            <a:spLocks noGrp="1"/>
          </p:cNvSpPr>
          <p:nvPr>
            <p:ph type="body" idx="1"/>
          </p:nvPr>
        </p:nvSpPr>
        <p:spPr>
          <a:xfrm>
            <a:off x="311700" y="1401824"/>
            <a:ext cx="8520600" cy="3166975"/>
          </a:xfrm>
          <a:prstGeom prst="rect">
            <a:avLst/>
          </a:prstGeom>
          <a:noFill/>
          <a:ln>
            <a:noFill/>
          </a:ln>
        </p:spPr>
        <p:txBody>
          <a:bodyPr spcFirstLastPara="1" wrap="square" lIns="91425" tIns="91425" rIns="91425" bIns="91425" anchor="t" anchorCtr="0">
            <a:normAutofit/>
          </a:bodyPr>
          <a:lstStyle/>
          <a:p>
            <a:pPr marL="457200" lvl="0" indent="-342900" algn="l" rtl="0">
              <a:lnSpc>
                <a:spcPct val="115000"/>
              </a:lnSpc>
              <a:spcBef>
                <a:spcPts val="0"/>
              </a:spcBef>
              <a:spcAft>
                <a:spcPts val="0"/>
              </a:spcAft>
              <a:buSzPts val="1800"/>
              <a:buFont typeface="Arial"/>
              <a:buChar char="•"/>
            </a:pPr>
            <a:r>
              <a:rPr lang="fr-CA"/>
              <a:t>17 enfants de 7 à 12 ans avec un diagnostic de TDAH</a:t>
            </a:r>
            <a:endParaRPr/>
          </a:p>
          <a:p>
            <a:pPr marL="457200" lvl="0" indent="-342900" algn="l" rtl="0">
              <a:lnSpc>
                <a:spcPct val="115000"/>
              </a:lnSpc>
              <a:spcBef>
                <a:spcPts val="0"/>
              </a:spcBef>
              <a:spcAft>
                <a:spcPts val="0"/>
              </a:spcAft>
              <a:buSzPts val="1800"/>
              <a:buFont typeface="Arial"/>
              <a:buChar char="•"/>
            </a:pPr>
            <a:r>
              <a:rPr lang="fr-CA"/>
              <a:t>Marches guidées de 20 minutes dans un parc urbain, un quartier résidentiel ou au centre-ville; après chaque marche, mesure de la concentration avec test validé</a:t>
            </a:r>
            <a:endParaRPr/>
          </a:p>
          <a:p>
            <a:pPr marL="457200" lvl="0" indent="-342900" algn="l" rtl="0">
              <a:lnSpc>
                <a:spcPct val="115000"/>
              </a:lnSpc>
              <a:spcBef>
                <a:spcPts val="0"/>
              </a:spcBef>
              <a:spcAft>
                <a:spcPts val="0"/>
              </a:spcAft>
              <a:buSzPts val="1800"/>
              <a:buFont typeface="Arial"/>
              <a:buChar char="•"/>
            </a:pPr>
            <a:r>
              <a:rPr lang="fr-CA"/>
              <a:t>La concentration des enfants était significativement mieux après la marche dans le parc que dans les 2 autres milieux, et qualifiée de « plus relaxante et plus le fun! » par les enfants</a:t>
            </a:r>
            <a:endParaRPr/>
          </a:p>
          <a:p>
            <a:pPr marL="914400" lvl="1" indent="-317500" algn="l" rtl="0">
              <a:lnSpc>
                <a:spcPct val="115000"/>
              </a:lnSpc>
              <a:spcBef>
                <a:spcPts val="0"/>
              </a:spcBef>
              <a:spcAft>
                <a:spcPts val="0"/>
              </a:spcAft>
              <a:buSzPts val="1400"/>
              <a:buFont typeface="Courier New"/>
              <a:buChar char="o"/>
            </a:pPr>
            <a:r>
              <a:rPr lang="fr-CA" sz="1800" b="1"/>
              <a:t>Équivalent à une dose de méthylphénidate à longue action!</a:t>
            </a:r>
            <a:endParaRPr/>
          </a:p>
          <a:p>
            <a:pPr marL="457200" lvl="0" indent="-342900" algn="l" rtl="0">
              <a:lnSpc>
                <a:spcPct val="115000"/>
              </a:lnSpc>
              <a:spcBef>
                <a:spcPts val="0"/>
              </a:spcBef>
              <a:spcAft>
                <a:spcPts val="0"/>
              </a:spcAft>
              <a:buSzPts val="1800"/>
              <a:buFont typeface="Arial"/>
              <a:buChar char="•"/>
            </a:pPr>
            <a:r>
              <a:rPr lang="fr-CA"/>
              <a:t>Théorie de la restauration cognitive, qui diminue la fatigue attentionnelle</a:t>
            </a:r>
            <a:endParaRPr/>
          </a:p>
        </p:txBody>
      </p:sp>
      <p:pic>
        <p:nvPicPr>
          <p:cNvPr id="234" name="Google Shape;234;p64"/>
          <p:cNvPicPr preferRelativeResize="0"/>
          <p:nvPr/>
        </p:nvPicPr>
        <p:blipFill rotWithShape="1">
          <a:blip r:embed="rId3">
            <a:alphaModFix/>
          </a:blip>
          <a:srcRect/>
          <a:stretch/>
        </p:blipFill>
        <p:spPr>
          <a:xfrm>
            <a:off x="4438580" y="26087"/>
            <a:ext cx="4705420" cy="1375737"/>
          </a:xfrm>
          <a:prstGeom prst="rect">
            <a:avLst/>
          </a:prstGeom>
          <a:noFill/>
          <a:ln w="12700" cap="flat" cmpd="sng">
            <a:solidFill>
              <a:schemeClr val="dk2"/>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23AFB184C202944BFD00410A78D0ABD" ma:contentTypeVersion="19" ma:contentTypeDescription="Crée un document." ma:contentTypeScope="" ma:versionID="2cd0c9e9b10a9b0a38abf1690e55ad75">
  <xsd:schema xmlns:xsd="http://www.w3.org/2001/XMLSchema" xmlns:xs="http://www.w3.org/2001/XMLSchema" xmlns:p="http://schemas.microsoft.com/office/2006/metadata/properties" xmlns:ns2="39870c28-bd5d-495e-bfd3-455f6eb6f1a0" xmlns:ns3="736ce9c2-cce9-40f6-bb18-06a0be27b2e0" targetNamespace="http://schemas.microsoft.com/office/2006/metadata/properties" ma:root="true" ma:fieldsID="8b7e8e3f9dbf5dcdeefaf4b13b0e2166" ns2:_="" ns3:_="">
    <xsd:import namespace="39870c28-bd5d-495e-bfd3-455f6eb6f1a0"/>
    <xsd:import namespace="736ce9c2-cce9-40f6-bb18-06a0be27b2e0"/>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870c28-bd5d-495e-bfd3-455f6eb6f1a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58be58c8-218d-4f2f-ac03-7d7d10a369a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6ce9c2-cce9-40f6-bb18-06a0be27b2e0" elementFormDefault="qualified">
    <xsd:import namespace="http://schemas.microsoft.com/office/2006/documentManagement/types"/>
    <xsd:import namespace="http://schemas.microsoft.com/office/infopath/2007/PartnerControls"/>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36dec815-3b5d-4b3a-bdbf-472fe8c36113}" ma:internalName="TaxCatchAll" ma:showField="CatchAllData" ma:web="736ce9c2-cce9-40f6-bb18-06a0be27b2e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9870c28-bd5d-495e-bfd3-455f6eb6f1a0">
      <Terms xmlns="http://schemas.microsoft.com/office/infopath/2007/PartnerControls"/>
    </lcf76f155ced4ddcb4097134ff3c332f>
    <TaxCatchAll xmlns="736ce9c2-cce9-40f6-bb18-06a0be27b2e0" xsi:nil="true"/>
  </documentManagement>
</p:properties>
</file>

<file path=customXml/itemProps1.xml><?xml version="1.0" encoding="utf-8"?>
<ds:datastoreItem xmlns:ds="http://schemas.openxmlformats.org/officeDocument/2006/customXml" ds:itemID="{4BD2EDF2-3D5E-452C-B9AE-C20BFDC6AA09}"/>
</file>

<file path=customXml/itemProps2.xml><?xml version="1.0" encoding="utf-8"?>
<ds:datastoreItem xmlns:ds="http://schemas.openxmlformats.org/officeDocument/2006/customXml" ds:itemID="{0A951176-2C1A-47F2-AEC2-BED5A5FDBB05}"/>
</file>

<file path=customXml/itemProps3.xml><?xml version="1.0" encoding="utf-8"?>
<ds:datastoreItem xmlns:ds="http://schemas.openxmlformats.org/officeDocument/2006/customXml" ds:itemID="{99D4E154-F29C-4A0F-87BC-62F07F15DFB4}"/>
</file>

<file path=docMetadata/LabelInfo.xml><?xml version="1.0" encoding="utf-8"?>
<clbl:labelList xmlns:clbl="http://schemas.microsoft.com/office/2020/mipLabelMetadata">
  <clbl:label id="{bfd0b529-4a04-4616-88d2-531082d94bb8}" enabled="1" method="Standard" siteId="{e1f8af86-ee95-4718-bd0d-375b37366c83}" contentBits="0" removed="0"/>
</clbl:labelList>
</file>

<file path=docProps/app.xml><?xml version="1.0" encoding="utf-8"?>
<Properties xmlns="http://schemas.openxmlformats.org/officeDocument/2006/extended-properties" xmlns:vt="http://schemas.openxmlformats.org/officeDocument/2006/docPropsVTypes">
  <TotalTime>2150</TotalTime>
  <Words>11757</Words>
  <Application>Microsoft Office PowerPoint</Application>
  <PresentationFormat>Affichage à l'écran (16:9)</PresentationFormat>
  <Paragraphs>682</Paragraphs>
  <Slides>71</Slides>
  <Notes>68</Notes>
  <HiddenSlides>0</HiddenSlides>
  <MMClips>0</MMClips>
  <ScaleCrop>false</ScaleCrop>
  <HeadingPairs>
    <vt:vector size="4" baseType="variant">
      <vt:variant>
        <vt:lpstr>Thème</vt:lpstr>
      </vt:variant>
      <vt:variant>
        <vt:i4>3</vt:i4>
      </vt:variant>
      <vt:variant>
        <vt:lpstr>Titres des diapositives</vt:lpstr>
      </vt:variant>
      <vt:variant>
        <vt:i4>71</vt:i4>
      </vt:variant>
    </vt:vector>
  </HeadingPairs>
  <TitlesOfParts>
    <vt:vector size="74" baseType="lpstr">
      <vt:lpstr>Office Theme</vt:lpstr>
      <vt:lpstr>Paperback</vt:lpstr>
      <vt:lpstr>Simple Light</vt:lpstr>
      <vt:lpstr>Présentation PowerPoint</vt:lpstr>
      <vt:lpstr>Qui sommes-nous? Johanne Elsener</vt:lpstr>
      <vt:lpstr>Qui sommes-nous? Caroline Laberge</vt:lpstr>
      <vt:lpstr>Constats &amp; Défis</vt:lpstr>
      <vt:lpstr>Présentation PowerPoint</vt:lpstr>
      <vt:lpstr>Présentation PowerPoint</vt:lpstr>
      <vt:lpstr>Présentation PowerPoint</vt:lpstr>
      <vt:lpstr>Première étude médicale publiée: Ulrich, 1984</vt:lpstr>
      <vt:lpstr>Étude sur le TDAH</vt:lpstr>
      <vt:lpstr>Bienfaits sur la santé physique</vt:lpstr>
      <vt:lpstr>Bienfaits sur la santé psychologique</vt:lpstr>
      <vt:lpstr>Bienfaits pour les apprentissages</vt:lpstr>
      <vt:lpstr>Bienfaits sur la santé  de la population</vt:lpstr>
      <vt:lpstr>Ce qu’on observe dans le corps humain</vt:lpstr>
      <vt:lpstr>Comment ça fonctionne? Mécanismes directs</vt:lpstr>
      <vt:lpstr>Comment ça fonctionne? Mécanismes directs</vt:lpstr>
      <vt:lpstr>Comment ça fonctionne? Mécanismes indirects</vt:lpstr>
      <vt:lpstr>La prescription de nature</vt:lpstr>
      <vt:lpstr>Les origines de la prescription de nature – 19e siècle</vt:lpstr>
      <vt:lpstr>Les origines de la prescription de nature – 20e siècle</vt:lpstr>
      <vt:lpstr>Les origines de la prescription de nature – 21e siècle</vt:lpstr>
      <vt:lpstr>Lancement au Québec en mai 2022</vt:lpstr>
      <vt:lpstr>L’équipe</vt:lpstr>
      <vt:lpstr>Présentation PowerPoint</vt:lpstr>
      <vt:lpstr>La prescription, simplifiée</vt:lpstr>
      <vt:lpstr>Pourquoi “prescrire” ?</vt:lpstr>
      <vt:lpstr>Quel type de contact? Le spectre d’immersion</vt:lpstr>
      <vt:lpstr>Prescription individuelle vs collective</vt:lpstr>
      <vt:lpstr>Faciliter l’accès à la nature pour tous</vt:lpstr>
      <vt:lpstr>L’intervention en contexte de Nature et d’Aventure (INA)</vt:lpstr>
      <vt:lpstr>Bienfaits de l’INA</vt:lpstr>
      <vt:lpstr>Sur le site web de Prescri-Nature -  Bottin des ressources</vt:lpstr>
      <vt:lpstr>Réduire l’utilisation du système de santé en adoptant une approche basée sur les saines habitudes de vie</vt:lpstr>
      <vt:lpstr>Tout traitement a ses limites</vt:lpstr>
      <vt:lpstr>Tout traitement doit être applicable </vt:lpstr>
      <vt:lpstr>Tout traitement doit être accessible</vt:lpstr>
      <vt:lpstr>Tout traitement doit être accessible</vt:lpstr>
      <vt:lpstr>Bénéfique pour les élèves</vt:lpstr>
      <vt:lpstr>Présentation PowerPoint</vt:lpstr>
      <vt:lpstr>Présentation PowerPoint</vt:lpstr>
      <vt:lpstr>Le verdissement urbain</vt:lpstr>
      <vt:lpstr>Recommandations des Nations-Unies et de l’Organisation mondiale de la santé</vt:lpstr>
      <vt:lpstr>Ilots de chaleur même dans le Bas-Saint-Laurent</vt:lpstr>
      <vt:lpstr>Déficit nature dans le Bas-Saint-Laurent</vt:lpstr>
      <vt:lpstr>Ville de Québec</vt:lpstr>
      <vt:lpstr>Des sources de nature au quotidien</vt:lpstr>
      <vt:lpstr>Préserver les boisés existants</vt:lpstr>
      <vt:lpstr>Mobilité et verdissement sont intimement liés</vt:lpstr>
      <vt:lpstr>Présentation PowerPoint</vt:lpstr>
      <vt:lpstr>Le temps assis affecte la survie</vt:lpstr>
      <vt:lpstr>Misons sur le transport collectif pour la santé</vt:lpstr>
      <vt:lpstr>Misons sur le vélo utilitaire pour la santé</vt:lpstr>
      <vt:lpstr>Misons sur  la marche utilitaire pour la santé</vt:lpstr>
      <vt:lpstr>Présentation PowerPoint</vt:lpstr>
      <vt:lpstr>Transports actifs: mettre en place des conditions gagnantes!</vt:lpstr>
      <vt:lpstr>Est-ce que votre quartier a les conditions gagnantes?</vt:lpstr>
      <vt:lpstr>Arguments économiques</vt:lpstr>
      <vt:lpstr>Arguments économiques</vt:lpstr>
      <vt:lpstr>Prescri-Nature: au-delà du cabinet</vt:lpstr>
      <vt:lpstr>S’implique dans le mouvement,  donner un SENS à sa vie,  c’est la clé du bonheur!</vt:lpstr>
      <vt:lpstr>Références – Prescription de nature</vt:lpstr>
      <vt:lpstr>Références - Prescription de nature</vt:lpstr>
      <vt:lpstr>Bienfaits sur la santé physique</vt:lpstr>
      <vt:lpstr>Bienfaits sur la santé populationnelle</vt:lpstr>
      <vt:lpstr>Bienfaits pour les enfants</vt:lpstr>
      <vt:lpstr>Bienfaits pour les professeurs, employés de soutien, direction</vt:lpstr>
      <vt:lpstr>Bienfaits du transport collectif pour la santé</vt:lpstr>
      <vt:lpstr>Transports actifs</vt:lpstr>
      <vt:lpstr>Transports actifs</vt:lpstr>
      <vt:lpstr>Rentabilité économique</vt:lpstr>
      <vt:lpstr>Un sens à la vie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Elsener,Dr.,Johanne (AH RA_PV_CO) BIAH-CA-B</dc:creator>
  <cp:lastModifiedBy>Caroline Laberge</cp:lastModifiedBy>
  <cp:revision>29</cp:revision>
  <dcterms:modified xsi:type="dcterms:W3CDTF">2025-04-08T12:40:28Z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0x010100823AFB184C202944BFD00410A78D0ABD</vt:lpwstr>
  </property>
</Properties>
</file>